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16"/>
  </p:notesMasterIdLst>
  <p:handoutMasterIdLst>
    <p:handoutMasterId r:id="rId17"/>
  </p:handoutMasterIdLst>
  <p:sldIdLst>
    <p:sldId id="285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3" r:id="rId11"/>
    <p:sldId id="314" r:id="rId12"/>
    <p:sldId id="310" r:id="rId13"/>
    <p:sldId id="311" r:id="rId14"/>
    <p:sldId id="302" r:id="rId1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zVbAi25YcnBi+PgRy1ngOQ==" hashData="bierZ6I1EEsURwGMQn9OgfapLS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0000FF"/>
    <a:srgbClr val="FF0000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595" autoAdjust="0"/>
  </p:normalViewPr>
  <p:slideViewPr>
    <p:cSldViewPr snapToGrid="0">
      <p:cViewPr>
        <p:scale>
          <a:sx n="90" d="100"/>
          <a:sy n="90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42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8306296" y="6398495"/>
            <a:ext cx="6748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20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20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/13</a:t>
            </a:r>
            <a:endParaRPr lang="pl-PL" sz="28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1240076" y="6360917"/>
            <a:ext cx="72149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Praca</a:t>
            </a:r>
            <a:r>
              <a:rPr lang="pl-PL" sz="1600" b="1" i="1" kern="1200" baseline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 elementów  systemu elektroenergetycznego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0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17.png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31.png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3738" y="2569110"/>
            <a:ext cx="7595348" cy="430887"/>
          </a:xfrm>
        </p:spPr>
        <p:txBody>
          <a:bodyPr wrap="none" lIns="0" tIns="0" rIns="0" bIns="0">
            <a:spAutoFit/>
          </a:bodyPr>
          <a:lstStyle/>
          <a:p>
            <a:pPr defTabSz="909638"/>
            <a:r>
              <a:rPr lang="pl-PL" sz="2800" i="1" smtClean="0">
                <a:solidFill>
                  <a:srgbClr val="0070C0"/>
                </a:solidFill>
              </a:rPr>
              <a:t>Praca elementów systemu elektroenergetycznego</a:t>
            </a:r>
            <a:endParaRPr kumimoji="1" lang="pl-PL" sz="2800" i="1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Plans Sp. z o.o.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email:plans@plans.com.pl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tel. 603 590 726</a:t>
            </a: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 smtClean="0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7" name="Uc_4"/>
              <p:cNvSpPr/>
              <p:nvPr/>
            </p:nvSpPr>
            <p:spPr>
              <a:xfrm>
                <a:off x="5261828" y="5445280"/>
                <a:ext cx="2087019" cy="334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21</m:t>
                      </m:r>
                      <m:r>
                        <a:rPr lang="pl-PL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3,54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  <m:r>
                        <a:rPr lang="pl-PL" sz="12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6,</m:t>
                              </m:r>
                              <m:r>
                                <a:rPr lang="pl-PL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756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7" name="Uc_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828" y="5445280"/>
                <a:ext cx="2087019" cy="3343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Uc_3"/>
              <p:cNvSpPr/>
              <p:nvPr/>
            </p:nvSpPr>
            <p:spPr>
              <a:xfrm>
                <a:off x="2793740" y="5445280"/>
                <a:ext cx="2087019" cy="3249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21</m:t>
                      </m:r>
                      <m:r>
                        <a:rPr lang="pl-PL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3,76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  <m:r>
                        <a:rPr lang="pl-PL" sz="12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6,</m:t>
                              </m:r>
                              <m:r>
                                <a:rPr lang="pl-PL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749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6" name="Uc_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740" y="5445280"/>
                <a:ext cx="2087019" cy="324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xt_Nas_Kr"/>
          <p:cNvSpPr txBox="1">
            <a:spLocks noChangeArrowheads="1"/>
          </p:cNvSpPr>
          <p:nvPr/>
        </p:nvSpPr>
        <p:spPr bwMode="auto">
          <a:xfrm>
            <a:off x="1710000" y="5516530"/>
            <a:ext cx="96180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latin typeface="Times New Roman" pitchFamily="18" charset="0"/>
                <a:sym typeface="Symbol" pitchFamily="18" charset="2"/>
              </a:rPr>
              <a:t>Następne kroki</a:t>
            </a:r>
            <a:endParaRPr kumimoji="0" lang="pl-PL" altLang="pl-PL" sz="1200" b="1" i="1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Uc_2"/>
              <p:cNvSpPr/>
              <p:nvPr/>
            </p:nvSpPr>
            <p:spPr>
              <a:xfrm>
                <a:off x="1496292" y="5032792"/>
                <a:ext cx="7322026" cy="340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242,55+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pl-PL" sz="1200" i="1">
                              <a:latin typeface="Cambria Math"/>
                            </a:rPr>
                            <m:t>,5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pl-PL" sz="1200" i="1">
                              <a:latin typeface="Cambria Math"/>
                            </a:rPr>
                            <m:t>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24,49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21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pl-PL" sz="1200" i="1">
                              <a:latin typeface="Cambria Math"/>
                            </a:rPr>
                            <m:t>,0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24,492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𝑘</m:t>
                      </m:r>
                      <m:r>
                        <a:rPr lang="pl-PL" sz="1200" b="0" i="1" smtClean="0">
                          <a:latin typeface="Cambria Math"/>
                        </a:rPr>
                        <m:t>𝑉</m:t>
                      </m:r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21</m:t>
                      </m:r>
                      <m:r>
                        <a:rPr lang="pl-PL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pl-PL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  <m:r>
                        <a:rPr lang="pl-PL" sz="12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6,559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4" name="Uc_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5032792"/>
                <a:ext cx="7322026" cy="3404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dU_2"/>
              <p:cNvSpPr/>
              <p:nvPr/>
            </p:nvSpPr>
            <p:spPr>
              <a:xfrm>
                <a:off x="1496292" y="4725180"/>
                <a:ext cx="6032311" cy="2857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200" i="1">
                            <a:latin typeface="Cambria Math"/>
                          </a:rPr>
                          <m:t>𝛥</m:t>
                        </m:r>
                        <m:bar>
                          <m:bar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𝑈</m:t>
                            </m:r>
                          </m:e>
                        </m:bar>
                      </m:e>
                      <m:sub>
                        <m:r>
                          <a:rPr lang="pl-PL" sz="1200" i="1">
                            <a:latin typeface="Cambria Math"/>
                          </a:rPr>
                          <m:t>𝐴</m:t>
                        </m:r>
                        <m:r>
                          <a:rPr lang="pl-PL" sz="1200" i="1">
                            <a:latin typeface="Cambria Math"/>
                          </a:rPr>
                          <m:t>−</m:t>
                        </m:r>
                        <m:r>
                          <a:rPr lang="pl-PL" sz="1200" i="1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pl-PL" sz="12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l-PL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200" i="1">
                            <a:latin typeface="Cambria Math"/>
                          </a:rPr>
                          <m:t>5,854+</m:t>
                        </m:r>
                        <m:r>
                          <a:rPr lang="pl-PL" sz="1200" i="1">
                            <a:latin typeface="Cambria Math"/>
                          </a:rPr>
                          <m:t>𝑗</m:t>
                        </m:r>
                        <m:r>
                          <a:rPr lang="pl-PL" sz="1200" b="0" i="1" smtClean="0">
                            <a:latin typeface="Cambria Math"/>
                          </a:rPr>
                          <m:t>6</m:t>
                        </m:r>
                        <m:r>
                          <a:rPr lang="pl-PL" sz="1200" i="1">
                            <a:latin typeface="Cambria Math"/>
                          </a:rPr>
                          <m:t>5,613</m:t>
                        </m:r>
                      </m:e>
                    </m:d>
                    <m:r>
                      <a:rPr lang="pl-PL" sz="1200" i="1">
                        <a:latin typeface="Cambria Math"/>
                      </a:rPr>
                      <m:t>∙</m:t>
                    </m:r>
                    <m:d>
                      <m:dPr>
                        <m:ctrlPr>
                          <a:rPr lang="pl-PL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200" i="1">
                            <a:latin typeface="Cambria Math"/>
                          </a:rPr>
                          <m:t>0,4102−</m:t>
                        </m:r>
                        <m:r>
                          <a:rPr lang="pl-PL" sz="1200" i="1">
                            <a:latin typeface="Cambria Math"/>
                          </a:rPr>
                          <m:t>𝑗</m:t>
                        </m:r>
                        <m:r>
                          <a:rPr lang="pl-PL" sz="1200" i="1">
                            <a:latin typeface="Cambria Math"/>
                          </a:rPr>
                          <m:t>0,4133</m:t>
                        </m:r>
                      </m:e>
                    </m:d>
                    <m:r>
                      <a:rPr lang="pl-PL" sz="1200" i="1">
                        <a:latin typeface="Cambria Math"/>
                      </a:rPr>
                      <m:t>=(2</m:t>
                    </m:r>
                    <m:r>
                      <a:rPr lang="pl-PL" sz="1200" b="0" i="1" smtClean="0">
                        <a:latin typeface="Cambria Math"/>
                      </a:rPr>
                      <m:t>9</m:t>
                    </m:r>
                    <m:r>
                      <a:rPr lang="pl-PL" sz="1200" i="1">
                        <a:latin typeface="Cambria Math"/>
                      </a:rPr>
                      <m:t>,5</m:t>
                    </m:r>
                    <m:r>
                      <a:rPr lang="pl-PL" sz="1200" b="0" i="1" smtClean="0">
                        <a:latin typeface="Cambria Math"/>
                      </a:rPr>
                      <m:t>2+</m:t>
                    </m:r>
                    <m:r>
                      <a:rPr lang="pl-PL" sz="1200" i="1">
                        <a:latin typeface="Cambria Math"/>
                      </a:rPr>
                      <m:t>𝑗</m:t>
                    </m:r>
                    <m:r>
                      <a:rPr lang="pl-PL" sz="1200" i="1">
                        <a:latin typeface="Cambria Math"/>
                      </a:rPr>
                      <m:t>24,49</m:t>
                    </m:r>
                  </m:oMath>
                </a14:m>
                <a:r>
                  <a:rPr lang="pl-PL" sz="1200"/>
                  <a:t>)kV</a:t>
                </a:r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3" name="dU_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4725180"/>
                <a:ext cx="6032311" cy="285784"/>
              </a:xfrm>
              <a:prstGeom prst="rect">
                <a:avLst/>
              </a:prstGeom>
              <a:blipFill rotWithShape="1">
                <a:blip r:embed="rId5"/>
                <a:stretch>
                  <a:fillRect b="-1276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I_2"/>
              <p:cNvSpPr/>
              <p:nvPr/>
            </p:nvSpPr>
            <p:spPr>
              <a:xfrm>
                <a:off x="1496292" y="4190972"/>
                <a:ext cx="4191990" cy="471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𝐼</m:t>
                              </m:r>
                            </m:e>
                          </m:ba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1200" i="1">
                              <a:latin typeface="Cambria Math"/>
                            </a:rPr>
                            <m:t>100−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2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18,50+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25,12</m:t>
                          </m:r>
                          <m:r>
                            <a:rPr lang="pl-PL" sz="1200" i="1">
                              <a:latin typeface="Cambria Math"/>
                            </a:rPr>
                            <m:t>  </m:t>
                          </m:r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0,41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02</m:t>
                          </m:r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0,4133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𝑘𝐴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2" name="I_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4190972"/>
                <a:ext cx="4191990" cy="471604"/>
              </a:xfrm>
              <a:prstGeom prst="rect">
                <a:avLst/>
              </a:prstGeom>
              <a:blipFill rotWithShape="1">
                <a:blip r:embed="rId6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Uc_1b"/>
              <p:cNvSpPr/>
              <p:nvPr/>
            </p:nvSpPr>
            <p:spPr>
              <a:xfrm>
                <a:off x="1496292" y="3853196"/>
                <a:ext cx="3098042" cy="334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=(2</m:t>
                      </m:r>
                      <m:r>
                        <a:rPr lang="pl-PL" sz="1200" b="0" i="1" smtClean="0">
                          <a:latin typeface="Cambria Math"/>
                        </a:rPr>
                        <m:t>18,50−</m:t>
                      </m:r>
                      <m:r>
                        <a:rPr lang="pl-PL" sz="1200" b="0" i="1" smtClean="0">
                          <a:latin typeface="Cambria Math"/>
                        </a:rPr>
                        <m:t>𝑗</m:t>
                      </m:r>
                      <m:r>
                        <a:rPr lang="pl-PL" sz="1200" b="0" i="1" smtClean="0">
                          <a:latin typeface="Cambria Math"/>
                        </a:rPr>
                        <m:t>25,12)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91" name="Uc_1b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3853196"/>
                <a:ext cx="3098042" cy="334322"/>
              </a:xfrm>
              <a:prstGeom prst="rect">
                <a:avLst/>
              </a:prstGeom>
              <a:blipFill rotWithShape="1">
                <a:blip r:embed="rId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xt_Kr2"/>
          <p:cNvSpPr txBox="1">
            <a:spLocks noChangeArrowheads="1"/>
          </p:cNvSpPr>
          <p:nvPr/>
        </p:nvSpPr>
        <p:spPr bwMode="auto">
          <a:xfrm>
            <a:off x="1267370" y="3717040"/>
            <a:ext cx="4696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latin typeface="Times New Roman" pitchFamily="18" charset="0"/>
                <a:sym typeface="Symbol" pitchFamily="18" charset="2"/>
              </a:rPr>
              <a:t>Krok 2 </a:t>
            </a:r>
            <a:endParaRPr kumimoji="0" lang="pl-PL" altLang="pl-PL" sz="1200" b="1" i="1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Uc_1"/>
              <p:cNvSpPr/>
              <p:nvPr/>
            </p:nvSpPr>
            <p:spPr>
              <a:xfrm>
                <a:off x="1066504" y="3390400"/>
                <a:ext cx="7322026" cy="364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(1)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𝐴</m:t>
                          </m:r>
                          <m:r>
                            <a:rPr lang="pl-PL" sz="1200" i="1">
                              <a:latin typeface="Cambria Math"/>
                            </a:rPr>
                            <m:t>(220)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𝛥</m:t>
                          </m:r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𝐴</m:t>
                          </m:r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242,55+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24,05+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25,12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218,50−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25,12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𝑘</m:t>
                      </m:r>
                      <m:r>
                        <a:rPr lang="pl-PL" sz="1200" b="0" i="1" smtClean="0">
                          <a:latin typeface="Cambria Math"/>
                        </a:rPr>
                        <m:t>𝑉</m:t>
                      </m:r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219,93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  <m:r>
                        <a:rPr lang="pl-PL" sz="12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6,559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𝑜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88" name="Uc_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504" y="3390400"/>
                <a:ext cx="7322026" cy="3643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dU_1"/>
              <p:cNvSpPr/>
              <p:nvPr/>
            </p:nvSpPr>
            <p:spPr>
              <a:xfrm>
                <a:off x="1496292" y="3068950"/>
                <a:ext cx="6032311" cy="302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pl-PL" sz="1200" i="1">
                            <a:latin typeface="Cambria Math"/>
                          </a:rPr>
                          <m:t>𝛥</m:t>
                        </m:r>
                        <m:bar>
                          <m:bar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𝑈</m:t>
                            </m:r>
                          </m:e>
                        </m:bar>
                      </m:e>
                      <m:sub>
                        <m:r>
                          <a:rPr lang="pl-PL" sz="1200" i="1">
                            <a:latin typeface="Cambria Math"/>
                          </a:rPr>
                          <m:t>𝐴</m:t>
                        </m:r>
                        <m:r>
                          <a:rPr lang="pl-PL" sz="1200" i="1">
                            <a:latin typeface="Cambria Math"/>
                          </a:rPr>
                          <m:t>−</m:t>
                        </m:r>
                        <m:r>
                          <a:rPr lang="pl-PL" sz="1200" i="1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pl-PL" sz="12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1200" i="1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𝑍</m:t>
                            </m:r>
                          </m:e>
                        </m:bar>
                      </m:e>
                      <m:sub>
                        <m:r>
                          <a:rPr lang="pl-PL" sz="1200" i="1">
                            <a:latin typeface="Cambria Math"/>
                          </a:rPr>
                          <m:t>𝐴</m:t>
                        </m:r>
                        <m:r>
                          <a:rPr lang="pl-PL" sz="1200" i="1">
                            <a:latin typeface="Cambria Math"/>
                          </a:rPr>
                          <m:t>−</m:t>
                        </m:r>
                        <m:r>
                          <a:rPr lang="pl-PL" sz="1200" i="1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pl-PL" sz="1200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pl-PL" sz="1200" i="1">
                            <a:latin typeface="Cambria Math"/>
                          </a:rPr>
                        </m:ctrlPr>
                      </m:sSupPr>
                      <m:e>
                        <m:bar>
                          <m:bar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pl-PL" sz="1200" i="1">
                                <a:latin typeface="Cambria Math"/>
                              </a:rPr>
                              <m:t>𝐼</m:t>
                            </m:r>
                          </m:e>
                        </m:bar>
                      </m:e>
                      <m:sup>
                        <m:d>
                          <m:dPr>
                            <m:ctrlPr>
                              <a:rPr lang="pl-PL" sz="1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1200" i="1">
                                <a:latin typeface="Cambria Math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lang="pl-PL" sz="12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l-PL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200" i="1">
                            <a:latin typeface="Cambria Math"/>
                          </a:rPr>
                          <m:t>5,854+</m:t>
                        </m:r>
                        <m:r>
                          <a:rPr lang="pl-PL" sz="1200" i="1">
                            <a:latin typeface="Cambria Math"/>
                          </a:rPr>
                          <m:t>𝑗</m:t>
                        </m:r>
                        <m:r>
                          <a:rPr lang="pl-PL" sz="1200" b="0" i="1" smtClean="0">
                            <a:latin typeface="Cambria Math"/>
                          </a:rPr>
                          <m:t>6</m:t>
                        </m:r>
                        <m:r>
                          <a:rPr lang="pl-PL" sz="1200" i="1">
                            <a:latin typeface="Cambria Math"/>
                          </a:rPr>
                          <m:t>5,613</m:t>
                        </m:r>
                      </m:e>
                    </m:d>
                    <m:r>
                      <a:rPr lang="pl-PL" sz="1200" i="1">
                        <a:latin typeface="Cambria Math"/>
                      </a:rPr>
                      <m:t>∙ </m:t>
                    </m:r>
                    <m:d>
                      <m:dPr>
                        <m:ctrlPr>
                          <a:rPr lang="pl-PL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pl-PL" sz="1200" i="1">
                            <a:latin typeface="Cambria Math"/>
                          </a:rPr>
                          <m:t>0,4123−</m:t>
                        </m:r>
                        <m:r>
                          <a:rPr lang="pl-PL" sz="1200" i="1">
                            <a:latin typeface="Cambria Math"/>
                          </a:rPr>
                          <m:t>𝑗</m:t>
                        </m:r>
                        <m:r>
                          <a:rPr lang="pl-PL" sz="1200" i="1">
                            <a:latin typeface="Cambria Math"/>
                          </a:rPr>
                          <m:t>0,3398</m:t>
                        </m:r>
                      </m:e>
                    </m:d>
                    <m:r>
                      <a:rPr lang="pl-PL" sz="1200" i="1">
                        <a:latin typeface="Cambria Math"/>
                      </a:rPr>
                      <m:t>=(24,05</m:t>
                    </m:r>
                    <m:r>
                      <a:rPr lang="pl-PL" sz="1200" b="0" i="1" smtClean="0">
                        <a:latin typeface="Cambria Math"/>
                      </a:rPr>
                      <m:t>+</m:t>
                    </m:r>
                    <m:r>
                      <a:rPr lang="pl-PL" sz="1200" i="1">
                        <a:latin typeface="Cambria Math"/>
                      </a:rPr>
                      <m:t>𝑗</m:t>
                    </m:r>
                    <m:r>
                      <a:rPr lang="pl-PL" sz="1200" i="1">
                        <a:latin typeface="Cambria Math"/>
                      </a:rPr>
                      <m:t>25,12</m:t>
                    </m:r>
                  </m:oMath>
                </a14:m>
                <a:r>
                  <a:rPr lang="pl-PL" sz="1200"/>
                  <a:t>)kV</a:t>
                </a:r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86" name="dU_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3068950"/>
                <a:ext cx="6032311" cy="302519"/>
              </a:xfrm>
              <a:prstGeom prst="rect">
                <a:avLst/>
              </a:prstGeom>
              <a:blipFill rotWithShape="1"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I_1"/>
              <p:cNvSpPr/>
              <p:nvPr/>
            </p:nvSpPr>
            <p:spPr>
              <a:xfrm>
                <a:off x="1496292" y="2556351"/>
                <a:ext cx="5513687" cy="550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𝐼</m:t>
                              </m:r>
                            </m:e>
                          </m:ba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(1)</m:t>
                          </m:r>
                        </m:sup>
                      </m:sSup>
                      <m:r>
                        <a:rPr lang="pl-PL" sz="12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l-PL" sz="12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(1)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sSubSup>
                        <m:sSub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l-PL" sz="12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𝑏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(1)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𝑜𝑑𝑏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.</m:t>
                              </m:r>
                            </m:sub>
                          </m:sSub>
                          <m:r>
                            <a:rPr lang="pl-PL" sz="1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𝑗𝑃𝑄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𝑜𝑑𝑏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.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SupPr>
                            <m:e>
                              <m:bar>
                                <m:bar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barPr>
                                <m:e>
                                  <m:r>
                                    <a:rPr lang="pl-PL" sz="120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</m:ba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𝐶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pl-PL" sz="12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l-PL" sz="1200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pl-PL" sz="1200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1200" i="1">
                              <a:latin typeface="Cambria Math"/>
                            </a:rPr>
                            <m:t>100−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242,55−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0  </m:t>
                          </m:r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l-PL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l-PL" sz="1200" i="1">
                              <a:latin typeface="Cambria Math"/>
                            </a:rPr>
                            <m:t>0,4123−</m:t>
                          </m:r>
                          <m:r>
                            <a:rPr lang="pl-PL" sz="1200" i="1">
                              <a:latin typeface="Cambria Math"/>
                            </a:rPr>
                            <m:t>𝑗</m:t>
                          </m:r>
                          <m:r>
                            <a:rPr lang="pl-PL" sz="1200" i="1">
                              <a:latin typeface="Cambria Math"/>
                            </a:rPr>
                            <m:t>0,3398</m:t>
                          </m:r>
                        </m:e>
                      </m:d>
                      <m:r>
                        <a:rPr lang="pl-PL" sz="1200" i="1">
                          <a:latin typeface="Cambria Math"/>
                        </a:rPr>
                        <m:t>𝑘𝐴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2" name="I_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2556351"/>
                <a:ext cx="5513687" cy="55053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Uc_0"/>
              <p:cNvSpPr/>
              <p:nvPr/>
            </p:nvSpPr>
            <p:spPr>
              <a:xfrm>
                <a:off x="1496292" y="2228679"/>
                <a:ext cx="3098042" cy="3582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Sup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pl-PL" sz="1200" i="1">
                              <a:latin typeface="Cambria Math"/>
                            </a:rPr>
                            <m:t>(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0</m:t>
                          </m:r>
                          <m:r>
                            <a:rPr lang="pl-PL" sz="12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pl-PL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</m:ba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𝐴</m:t>
                          </m:r>
                          <m:r>
                            <a:rPr lang="pl-PL" sz="1200" i="1">
                              <a:latin typeface="Cambria Math"/>
                            </a:rPr>
                            <m:t>(220)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=(242,55+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0) </m:t>
                      </m:r>
                      <m:r>
                        <a:rPr lang="pl-PL" sz="1200" i="1">
                          <a:latin typeface="Cambria Math"/>
                        </a:rPr>
                        <m:t>𝑘𝑉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35" name="Uc_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2228679"/>
                <a:ext cx="3098042" cy="3582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Z_AC"/>
              <p:cNvSpPr/>
              <p:nvPr/>
            </p:nvSpPr>
            <p:spPr>
              <a:xfrm>
                <a:off x="1496292" y="1975556"/>
                <a:ext cx="6032664" cy="2962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bar>
                            <m:barPr>
                              <m:ctrlPr>
                                <a:rPr lang="pl-PL" sz="1200" i="1" smtClean="0">
                                  <a:latin typeface="Cambria Math"/>
                                </a:rPr>
                              </m:ctrlPr>
                            </m:barPr>
                            <m:e>
                              <m:r>
                                <a:rPr lang="pl-PL" sz="1200" b="0" i="1" smtClean="0">
                                  <a:latin typeface="Cambria Math"/>
                                </a:rPr>
                                <m:t>𝑍</m:t>
                              </m:r>
                            </m:e>
                          </m:bar>
                        </m:e>
                        <m:sub>
                          <m:r>
                            <a:rPr lang="pl-PL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pl-PL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𝑗𝑋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𝑗𝑋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=0,854+5,0+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25,613+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40,0=(5,854+</m:t>
                      </m:r>
                      <m:r>
                        <a:rPr lang="pl-PL" sz="1200" i="1">
                          <a:latin typeface="Cambria Math"/>
                        </a:rPr>
                        <m:t>𝑗</m:t>
                      </m:r>
                      <m:r>
                        <a:rPr lang="pl-PL" sz="1200" i="1">
                          <a:latin typeface="Cambria Math"/>
                        </a:rPr>
                        <m:t>65,613)</m:t>
                      </m:r>
                      <m:r>
                        <a:rPr lang="pl-PL" sz="1200" i="1">
                          <a:latin typeface="Cambria Math"/>
                        </a:rPr>
                        <m:t>𝛺</m:t>
                      </m:r>
                    </m:oMath>
                  </m:oMathPara>
                </a14:m>
                <a:endParaRPr lang="pl-PL" sz="120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Z_AC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92" y="1975556"/>
                <a:ext cx="6032664" cy="296235"/>
              </a:xfrm>
              <a:prstGeom prst="rect">
                <a:avLst/>
              </a:prstGeom>
              <a:blipFill rotWithShape="1">
                <a:blip r:embed="rId12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xt_Kr1"/>
          <p:cNvSpPr txBox="1">
            <a:spLocks noChangeArrowheads="1"/>
          </p:cNvSpPr>
          <p:nvPr/>
        </p:nvSpPr>
        <p:spPr bwMode="auto">
          <a:xfrm>
            <a:off x="1267370" y="1772770"/>
            <a:ext cx="4696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latin typeface="Times New Roman" pitchFamily="18" charset="0"/>
                <a:sym typeface="Symbol" pitchFamily="18" charset="2"/>
              </a:rPr>
              <a:t>Krok 1 </a:t>
            </a:r>
            <a:endParaRPr kumimoji="0" lang="pl-PL" altLang="pl-PL" sz="1200" b="1" i="1">
              <a:latin typeface="Times New Roman" pitchFamily="18" charset="0"/>
            </a:endParaRPr>
          </a:p>
        </p:txBody>
      </p:sp>
      <p:grpSp>
        <p:nvGrpSpPr>
          <p:cNvPr id="4" name="SchZast"/>
          <p:cNvGrpSpPr/>
          <p:nvPr/>
        </p:nvGrpSpPr>
        <p:grpSpPr>
          <a:xfrm>
            <a:off x="2035810" y="476590"/>
            <a:ext cx="5072380" cy="1311966"/>
            <a:chOff x="2035810" y="3645024"/>
            <a:chExt cx="5072380" cy="1311966"/>
          </a:xfrm>
        </p:grpSpPr>
        <p:cxnSp>
          <p:nvCxnSpPr>
            <p:cNvPr id="36" name="Ziemia"/>
            <p:cNvCxnSpPr>
              <a:cxnSpLocks noChangeShapeType="1"/>
            </p:cNvCxnSpPr>
            <p:nvPr/>
          </p:nvCxnSpPr>
          <p:spPr bwMode="auto">
            <a:xfrm flipV="1">
              <a:off x="2290227" y="4956990"/>
              <a:ext cx="395946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7" name="Impedancje"/>
            <p:cNvGrpSpPr/>
            <p:nvPr/>
          </p:nvGrpSpPr>
          <p:grpSpPr>
            <a:xfrm>
              <a:off x="2608248" y="3645024"/>
              <a:ext cx="3171529" cy="359651"/>
              <a:chOff x="0" y="0"/>
              <a:chExt cx="3171840" cy="359651"/>
            </a:xfrm>
          </p:grpSpPr>
          <p:sp>
            <p:nvSpPr>
              <p:cNvPr id="76" name="Text Box 488"/>
              <p:cNvSpPr txBox="1">
                <a:spLocks noChangeArrowheads="1"/>
              </p:cNvSpPr>
              <p:nvPr/>
            </p:nvSpPr>
            <p:spPr bwMode="auto">
              <a:xfrm>
                <a:off x="0" y="72434"/>
                <a:ext cx="744465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R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T(220)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=0,854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7" name="Text Box 488"/>
              <p:cNvSpPr txBox="1">
                <a:spLocks noChangeArrowheads="1"/>
              </p:cNvSpPr>
              <p:nvPr/>
            </p:nvSpPr>
            <p:spPr bwMode="auto">
              <a:xfrm>
                <a:off x="914360" y="0"/>
                <a:ext cx="807965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X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T(220)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=25,613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8" name="Text Box 488"/>
              <p:cNvSpPr txBox="1">
                <a:spLocks noChangeArrowheads="1"/>
              </p:cNvSpPr>
              <p:nvPr/>
            </p:nvSpPr>
            <p:spPr bwMode="auto">
              <a:xfrm>
                <a:off x="2136038" y="36004"/>
                <a:ext cx="438304" cy="323647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/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R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L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=5,0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9" name="Text Box 488"/>
              <p:cNvSpPr txBox="1">
                <a:spLocks noChangeArrowheads="1"/>
              </p:cNvSpPr>
              <p:nvPr/>
            </p:nvSpPr>
            <p:spPr bwMode="auto">
              <a:xfrm>
                <a:off x="2670048" y="0"/>
                <a:ext cx="501792" cy="323647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/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X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L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=40,0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38" name="Odbiór"/>
            <p:cNvGrpSpPr/>
            <p:nvPr/>
          </p:nvGrpSpPr>
          <p:grpSpPr>
            <a:xfrm>
              <a:off x="5796408" y="3939224"/>
              <a:ext cx="1311782" cy="933414"/>
              <a:chOff x="-1" y="0"/>
              <a:chExt cx="1311961" cy="933850"/>
            </a:xfrm>
          </p:grpSpPr>
          <p:sp>
            <p:nvSpPr>
              <p:cNvPr id="70" name="Text Box 533"/>
              <p:cNvSpPr txBox="1">
                <a:spLocks noChangeArrowheads="1"/>
              </p:cNvSpPr>
              <p:nvPr/>
            </p:nvSpPr>
            <p:spPr bwMode="auto">
              <a:xfrm>
                <a:off x="418236" y="206768"/>
                <a:ext cx="893724" cy="32146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=100 MW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=80 Mvar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71" name="AutoShape 510"/>
              <p:cNvCxnSpPr>
                <a:cxnSpLocks noChangeShapeType="1"/>
              </p:cNvCxnSpPr>
              <p:nvPr/>
            </p:nvCxnSpPr>
            <p:spPr bwMode="auto">
              <a:xfrm flipH="1" flipV="1">
                <a:off x="279400" y="69850"/>
                <a:ext cx="0" cy="86400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72" name="Grupa 71"/>
              <p:cNvGrpSpPr/>
              <p:nvPr/>
            </p:nvGrpSpPr>
            <p:grpSpPr>
              <a:xfrm>
                <a:off x="311150" y="0"/>
                <a:ext cx="216000" cy="180000"/>
                <a:chOff x="0" y="0"/>
                <a:chExt cx="216000" cy="180000"/>
              </a:xfrm>
            </p:grpSpPr>
            <p:cxnSp>
              <p:nvCxnSpPr>
                <p:cNvPr id="74" name="AutoShape 504"/>
                <p:cNvCxnSpPr>
                  <a:cxnSpLocks noChangeShapeType="1"/>
                </p:cNvCxnSpPr>
                <p:nvPr/>
              </p:nvCxnSpPr>
              <p:spPr bwMode="auto">
                <a:xfrm>
                  <a:off x="0" y="0"/>
                  <a:ext cx="21600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5" name="AutoShape 50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09550" y="0"/>
                  <a:ext cx="0" cy="180000"/>
                </a:xfrm>
                <a:prstGeom prst="straightConnector1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3" name="Text Box 507"/>
              <p:cNvSpPr txBox="1">
                <a:spLocks noChangeArrowheads="1"/>
              </p:cNvSpPr>
              <p:nvPr/>
            </p:nvSpPr>
            <p:spPr bwMode="auto">
              <a:xfrm>
                <a:off x="-1" y="360865"/>
                <a:ext cx="242188" cy="170258"/>
              </a:xfrm>
              <a:prstGeom prst="rect">
                <a:avLst/>
              </a:prstGeom>
              <a:noFill/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u="sng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C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39" name="Węzły"/>
            <p:cNvGrpSpPr/>
            <p:nvPr/>
          </p:nvGrpSpPr>
          <p:grpSpPr>
            <a:xfrm>
              <a:off x="2353831" y="3717032"/>
              <a:ext cx="3813439" cy="257751"/>
              <a:chOff x="0" y="-39357"/>
              <a:chExt cx="3814444" cy="258051"/>
            </a:xfrm>
          </p:grpSpPr>
          <p:sp>
            <p:nvSpPr>
              <p:cNvPr id="64" name="Text Box 486"/>
              <p:cNvSpPr txBox="1">
                <a:spLocks noChangeArrowheads="1"/>
              </p:cNvSpPr>
              <p:nvPr/>
            </p:nvSpPr>
            <p:spPr bwMode="auto">
              <a:xfrm>
                <a:off x="2092141" y="-39357"/>
                <a:ext cx="157090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B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5" name="Text Box 500"/>
              <p:cNvSpPr txBox="1">
                <a:spLocks noChangeArrowheads="1"/>
              </p:cNvSpPr>
              <p:nvPr/>
            </p:nvSpPr>
            <p:spPr bwMode="auto">
              <a:xfrm>
                <a:off x="3657328" y="-39357"/>
                <a:ext cx="157116" cy="14622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C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6" name="Oval 499"/>
              <p:cNvSpPr>
                <a:spLocks noChangeArrowheads="1"/>
              </p:cNvSpPr>
              <p:nvPr/>
            </p:nvSpPr>
            <p:spPr bwMode="auto">
              <a:xfrm>
                <a:off x="2097481" y="146304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7" name="Oval 489"/>
              <p:cNvSpPr>
                <a:spLocks noChangeArrowheads="1"/>
              </p:cNvSpPr>
              <p:nvPr/>
            </p:nvSpPr>
            <p:spPr bwMode="auto">
              <a:xfrm>
                <a:off x="29261" y="138988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8" name="Oval 501"/>
              <p:cNvSpPr>
                <a:spLocks noChangeArrowheads="1"/>
              </p:cNvSpPr>
              <p:nvPr/>
            </p:nvSpPr>
            <p:spPr bwMode="auto">
              <a:xfrm>
                <a:off x="3694176" y="146304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9" name="Text Box 487"/>
              <p:cNvSpPr txBox="1">
                <a:spLocks noChangeArrowheads="1"/>
              </p:cNvSpPr>
              <p:nvPr/>
            </p:nvSpPr>
            <p:spPr bwMode="auto">
              <a:xfrm>
                <a:off x="0" y="-39357"/>
                <a:ext cx="157090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A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40" name="Gen"/>
            <p:cNvGrpSpPr/>
            <p:nvPr/>
          </p:nvGrpSpPr>
          <p:grpSpPr>
            <a:xfrm>
              <a:off x="2035810" y="3684781"/>
              <a:ext cx="1504166" cy="1231851"/>
              <a:chOff x="215900" y="0"/>
              <a:chExt cx="1504903" cy="1232300"/>
            </a:xfrm>
          </p:grpSpPr>
          <p:sp>
            <p:nvSpPr>
              <p:cNvPr id="59" name="Text Box 535"/>
              <p:cNvSpPr txBox="1">
                <a:spLocks noChangeArrowheads="1"/>
              </p:cNvSpPr>
              <p:nvPr/>
            </p:nvSpPr>
            <p:spPr bwMode="auto">
              <a:xfrm>
                <a:off x="241276" y="0"/>
                <a:ext cx="221939" cy="20517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0" name="Text Box 536"/>
              <p:cNvSpPr txBox="1">
                <a:spLocks noChangeArrowheads="1"/>
              </p:cNvSpPr>
              <p:nvPr/>
            </p:nvSpPr>
            <p:spPr bwMode="auto">
              <a:xfrm>
                <a:off x="241276" y="266700"/>
                <a:ext cx="237184" cy="20517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1" name="AutoShape 115"/>
              <p:cNvCxnSpPr>
                <a:cxnSpLocks noChangeShapeType="1"/>
              </p:cNvCxnSpPr>
              <p:nvPr/>
            </p:nvCxnSpPr>
            <p:spPr bwMode="auto">
              <a:xfrm>
                <a:off x="215900" y="254000"/>
                <a:ext cx="360000" cy="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Text Box 507"/>
              <p:cNvSpPr txBox="1">
                <a:spLocks noChangeArrowheads="1"/>
              </p:cNvSpPr>
              <p:nvPr/>
            </p:nvSpPr>
            <p:spPr bwMode="auto">
              <a:xfrm>
                <a:off x="659060" y="636175"/>
                <a:ext cx="1061743" cy="170241"/>
              </a:xfrm>
              <a:prstGeom prst="rect">
                <a:avLst/>
              </a:prstGeom>
              <a:noFill/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u="sng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A(220)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=242,55kV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3" name="AutoShape 508"/>
              <p:cNvCxnSpPr>
                <a:cxnSpLocks noChangeShapeType="1"/>
              </p:cNvCxnSpPr>
              <p:nvPr/>
            </p:nvCxnSpPr>
            <p:spPr bwMode="auto">
              <a:xfrm flipH="1" flipV="1">
                <a:off x="609600" y="368300"/>
                <a:ext cx="0" cy="864000"/>
              </a:xfrm>
              <a:prstGeom prst="straightConnector1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1" name="Linia"/>
            <p:cNvGrpSpPr/>
            <p:nvPr/>
          </p:nvGrpSpPr>
          <p:grpSpPr>
            <a:xfrm>
              <a:off x="4532275" y="3819953"/>
              <a:ext cx="1516406" cy="144902"/>
              <a:chOff x="0" y="0"/>
              <a:chExt cx="1516608" cy="144907"/>
            </a:xfrm>
          </p:grpSpPr>
          <p:grpSp>
            <p:nvGrpSpPr>
              <p:cNvPr id="51" name="Group 490"/>
              <p:cNvGrpSpPr>
                <a:grpSpLocks/>
              </p:cNvGrpSpPr>
              <p:nvPr/>
            </p:nvGrpSpPr>
            <p:grpSpPr bwMode="auto">
              <a:xfrm>
                <a:off x="797518" y="0"/>
                <a:ext cx="426086" cy="107950"/>
                <a:chOff x="108050" y="466"/>
                <a:chExt cx="672" cy="170"/>
              </a:xfrm>
            </p:grpSpPr>
            <p:sp>
              <p:nvSpPr>
                <p:cNvPr id="56" name="Arc 492"/>
                <p:cNvSpPr>
                  <a:spLocks/>
                </p:cNvSpPr>
                <p:nvPr/>
              </p:nvSpPr>
              <p:spPr bwMode="auto">
                <a:xfrm>
                  <a:off x="108050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7" name="Arc 493"/>
                <p:cNvSpPr>
                  <a:spLocks/>
                </p:cNvSpPr>
                <p:nvPr/>
              </p:nvSpPr>
              <p:spPr bwMode="auto">
                <a:xfrm>
                  <a:off x="108266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8" name="Arc 494"/>
                <p:cNvSpPr>
                  <a:spLocks/>
                </p:cNvSpPr>
                <p:nvPr/>
              </p:nvSpPr>
              <p:spPr bwMode="auto">
                <a:xfrm>
                  <a:off x="108494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sp>
            <p:nvSpPr>
              <p:cNvPr id="52" name="Rectangle 495"/>
              <p:cNvSpPr>
                <a:spLocks noChangeArrowheads="1"/>
              </p:cNvSpPr>
              <p:nvPr/>
            </p:nvSpPr>
            <p:spPr bwMode="auto">
              <a:xfrm>
                <a:off x="292608" y="73152"/>
                <a:ext cx="215900" cy="71755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cxnSp>
            <p:nvCxnSpPr>
              <p:cNvPr id="53" name="AutoShape 496"/>
              <p:cNvCxnSpPr>
                <a:cxnSpLocks noChangeShapeType="1"/>
              </p:cNvCxnSpPr>
              <p:nvPr/>
            </p:nvCxnSpPr>
            <p:spPr bwMode="auto">
              <a:xfrm>
                <a:off x="0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512064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1228953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2" name="Trfa"/>
            <p:cNvGrpSpPr/>
            <p:nvPr/>
          </p:nvGrpSpPr>
          <p:grpSpPr>
            <a:xfrm>
              <a:off x="2473089" y="3843807"/>
              <a:ext cx="1982047" cy="135434"/>
              <a:chOff x="0" y="8838"/>
              <a:chExt cx="1982242" cy="135434"/>
            </a:xfrm>
          </p:grpSpPr>
          <p:grpSp>
            <p:nvGrpSpPr>
              <p:cNvPr id="43" name="Group 490"/>
              <p:cNvGrpSpPr>
                <a:grpSpLocks/>
              </p:cNvGrpSpPr>
              <p:nvPr/>
            </p:nvGrpSpPr>
            <p:grpSpPr bwMode="auto">
              <a:xfrm>
                <a:off x="1075443" y="8838"/>
                <a:ext cx="433666" cy="107315"/>
                <a:chOff x="108050" y="480"/>
                <a:chExt cx="686" cy="170"/>
              </a:xfrm>
            </p:grpSpPr>
            <p:sp>
              <p:nvSpPr>
                <p:cNvPr id="48" name="Arc 492"/>
                <p:cNvSpPr>
                  <a:spLocks/>
                </p:cNvSpPr>
                <p:nvPr/>
              </p:nvSpPr>
              <p:spPr bwMode="auto">
                <a:xfrm>
                  <a:off x="108050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49" name="Arc 493"/>
                <p:cNvSpPr>
                  <a:spLocks/>
                </p:cNvSpPr>
                <p:nvPr/>
              </p:nvSpPr>
              <p:spPr bwMode="auto">
                <a:xfrm>
                  <a:off x="108266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0" name="Arc 494"/>
                <p:cNvSpPr>
                  <a:spLocks/>
                </p:cNvSpPr>
                <p:nvPr/>
              </p:nvSpPr>
              <p:spPr bwMode="auto">
                <a:xfrm>
                  <a:off x="108508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sp>
            <p:nvSpPr>
              <p:cNvPr id="44" name="Rectangle 495"/>
              <p:cNvSpPr>
                <a:spLocks noChangeArrowheads="1"/>
              </p:cNvSpPr>
              <p:nvPr/>
            </p:nvSpPr>
            <p:spPr bwMode="auto">
              <a:xfrm>
                <a:off x="497434" y="73152"/>
                <a:ext cx="215265" cy="71120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cxnSp>
            <p:nvCxnSpPr>
              <p:cNvPr id="45" name="AutoShape 496"/>
              <p:cNvCxnSpPr>
                <a:cxnSpLocks noChangeShapeType="1"/>
              </p:cNvCxnSpPr>
              <p:nvPr/>
            </p:nvCxnSpPr>
            <p:spPr bwMode="auto">
              <a:xfrm>
                <a:off x="0" y="109728"/>
                <a:ext cx="50400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716890" y="109728"/>
                <a:ext cx="3594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1514247" y="109728"/>
                <a:ext cx="46799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3" name="Prąd"/>
          <p:cNvGrpSpPr/>
          <p:nvPr/>
        </p:nvGrpSpPr>
        <p:grpSpPr>
          <a:xfrm>
            <a:off x="4175602" y="774155"/>
            <a:ext cx="216000" cy="163194"/>
            <a:chOff x="4139976" y="3949886"/>
            <a:chExt cx="216000" cy="163194"/>
          </a:xfrm>
        </p:grpSpPr>
        <p:cxnSp>
          <p:nvCxnSpPr>
            <p:cNvPr id="80" name="AutoShape 115"/>
            <p:cNvCxnSpPr>
              <a:cxnSpLocks noChangeShapeType="1"/>
            </p:cNvCxnSpPr>
            <p:nvPr/>
          </p:nvCxnSpPr>
          <p:spPr bwMode="auto">
            <a:xfrm>
              <a:off x="4139976" y="3949886"/>
              <a:ext cx="216000" cy="0"/>
            </a:xfrm>
            <a:prstGeom prst="straightConnector1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1" name="Text Box 486"/>
            <p:cNvSpPr txBox="1">
              <a:spLocks noChangeArrowheads="1"/>
            </p:cNvSpPr>
            <p:nvPr/>
          </p:nvSpPr>
          <p:spPr bwMode="auto">
            <a:xfrm>
              <a:off x="4199511" y="3959192"/>
              <a:ext cx="122397" cy="1538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72000" bIns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pl-PL" sz="1000" b="1" i="1">
                  <a:solidFill>
                    <a:srgbClr val="FF0000"/>
                  </a:solidFill>
                  <a:latin typeface="Times New Roman"/>
                  <a:ea typeface="Times New Roman"/>
                </a:rPr>
                <a:t>I</a:t>
              </a:r>
              <a:endParaRPr lang="pl-PL" sz="120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016286" y="116540"/>
            <a:ext cx="311142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Prosty układ przesyłowy - obliczenia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6" grpId="0"/>
      <p:bldP spid="95" grpId="0"/>
      <p:bldP spid="94" grpId="0"/>
      <p:bldP spid="93" grpId="0"/>
      <p:bldP spid="92" grpId="0"/>
      <p:bldP spid="91" grpId="0"/>
      <p:bldP spid="90" grpId="0"/>
      <p:bldP spid="88" grpId="0"/>
      <p:bldP spid="86" grpId="0"/>
      <p:bldP spid="2" grpId="0"/>
      <p:bldP spid="35" grpId="0"/>
      <p:bldP spid="84" grpId="0"/>
      <p:bldP spid="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Q=EU/Xcos"/>
              <p:cNvSpPr txBox="1"/>
              <p:nvPr/>
            </p:nvSpPr>
            <p:spPr>
              <a:xfrm>
                <a:off x="4884582" y="4795971"/>
                <a:ext cx="3419462" cy="591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𝑸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=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𝑼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𝑰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𝝋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l-PL" sz="1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l-PL" sz="1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𝑼</m:t>
                              </m:r>
                            </m:e>
                            <m:sup>
                              <m:r>
                                <a:rPr lang="pl-PL" sz="16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pl-PL" sz="16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8" name="Q=EU/Xcos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582" y="4795971"/>
                <a:ext cx="3419462" cy="59112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Isin="/>
              <p:cNvSpPr txBox="1"/>
              <p:nvPr/>
            </p:nvSpPr>
            <p:spPr>
              <a:xfrm>
                <a:off x="4884582" y="4179539"/>
                <a:ext cx="2327496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effectLst/>
                          <a:latin typeface="Cambria Math"/>
                        </a:rPr>
                        <m:t>𝑰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𝝋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</m:num>
                        <m:den>
                          <m: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pl-PL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7" name="Isin=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582" y="4179539"/>
                <a:ext cx="2327496" cy="551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=E cos"/>
              <p:cNvSpPr txBox="1"/>
              <p:nvPr/>
            </p:nvSpPr>
            <p:spPr>
              <a:xfrm>
                <a:off x="6481398" y="3730928"/>
                <a:ext cx="1837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l-GR" sz="1800" b="1" i="1" smtClean="0"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𝑼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pl-PL" sz="18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9" name="=E cos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398" y="3730928"/>
                <a:ext cx="183736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BD="/>
              <p:cNvSpPr txBox="1"/>
              <p:nvPr/>
            </p:nvSpPr>
            <p:spPr>
              <a:xfrm>
                <a:off x="4884582" y="3754179"/>
                <a:ext cx="1787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1800" b="1" i="1" dirty="0" smtClean="0">
                    <a:cs typeface="Times New Roman" panose="02020603050405020304" pitchFamily="18" charset="0"/>
                  </a:rPr>
                  <a:t>BD</a:t>
                </a:r>
                <a:r>
                  <a:rPr lang="pl-PL" sz="1800" b="1" i="1" dirty="0" smtClean="0">
                    <a:effectLst/>
                    <a:cs typeface="Times New Roman" panose="02020603050405020304" pitchFamily="18" charset="0"/>
                  </a:rPr>
                  <a:t>=X</a:t>
                </a:r>
                <a14:m>
                  <m:oMath xmlns:m="http://schemas.openxmlformats.org/officeDocument/2006/math"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∙</m:t>
                    </m:r>
                    <m:r>
                      <a:rPr lang="pl-PL" sz="1800" b="1" i="1" smtClean="0">
                        <a:effectLst/>
                        <a:latin typeface="Cambria Math"/>
                      </a:rPr>
                      <m:t>𝑰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∙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𝒔𝒊𝒏</m:t>
                    </m:r>
                    <m:r>
                      <a:rPr lang="el-GR" sz="1800" b="1" i="1" smtClean="0">
                        <a:effectLst/>
                        <a:latin typeface="Cambria Math"/>
                        <a:ea typeface="Cambria Math"/>
                      </a:rPr>
                      <m:t>𝝋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endParaRPr lang="pl-PL" sz="18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4" name="BD=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582" y="3754179"/>
                <a:ext cx="178766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721" t="-8333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ytuł_4"/>
          <p:cNvSpPr txBox="1">
            <a:spLocks noChangeArrowheads="1"/>
          </p:cNvSpPr>
          <p:nvPr/>
        </p:nvSpPr>
        <p:spPr bwMode="auto">
          <a:xfrm>
            <a:off x="5801895" y="3365624"/>
            <a:ext cx="108363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Moc bierna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P=EU/X sin"/>
              <p:cNvSpPr txBox="1"/>
              <p:nvPr/>
            </p:nvSpPr>
            <p:spPr>
              <a:xfrm>
                <a:off x="1221801" y="4837653"/>
                <a:ext cx="3007169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𝑷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=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𝑼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</a:rPr>
                        <m:t>𝑰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𝝋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8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801" y="4837653"/>
                <a:ext cx="3007169" cy="5517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I cos="/>
              <p:cNvSpPr txBox="1"/>
              <p:nvPr/>
            </p:nvSpPr>
            <p:spPr>
              <a:xfrm>
                <a:off x="1221801" y="4221221"/>
                <a:ext cx="2023118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effectLst/>
                          <a:latin typeface="Cambria Math"/>
                        </a:rPr>
                        <m:t>𝑰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𝝋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</m:num>
                        <m:den>
                          <m:r>
                            <a:rPr lang="pl-PL" sz="1600" b="1" i="1" smtClean="0"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I cos=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801" y="4221221"/>
                <a:ext cx="2023118" cy="5517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E sin"/>
              <p:cNvSpPr txBox="1"/>
              <p:nvPr/>
            </p:nvSpPr>
            <p:spPr>
              <a:xfrm>
                <a:off x="2804969" y="3772610"/>
                <a:ext cx="13773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800" b="1" i="1" smtClean="0"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800" b="1" i="1" smtClean="0">
                          <a:effectLst/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pl-PL" sz="18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9" name="E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969" y="3772610"/>
                <a:ext cx="13773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D="/>
              <p:cNvSpPr txBox="1"/>
              <p:nvPr/>
            </p:nvSpPr>
            <p:spPr>
              <a:xfrm>
                <a:off x="1221801" y="3783986"/>
                <a:ext cx="1803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1800" b="1" i="1" dirty="0" smtClean="0">
                    <a:effectLst/>
                    <a:cs typeface="Times New Roman" panose="02020603050405020304" pitchFamily="18" charset="0"/>
                  </a:rPr>
                  <a:t>CD=X</a:t>
                </a:r>
                <a14:m>
                  <m:oMath xmlns:m="http://schemas.openxmlformats.org/officeDocument/2006/math"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∙</m:t>
                    </m:r>
                    <m:r>
                      <a:rPr lang="pl-PL" sz="1800" b="1" i="1" smtClean="0">
                        <a:effectLst/>
                        <a:latin typeface="Cambria Math"/>
                      </a:rPr>
                      <m:t>𝑰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∙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l-GR" sz="1800" b="1" i="1" smtClean="0">
                        <a:effectLst/>
                        <a:latin typeface="Cambria Math"/>
                        <a:ea typeface="Cambria Math"/>
                      </a:rPr>
                      <m:t>𝝋</m:t>
                    </m:r>
                    <m:r>
                      <a:rPr lang="pl-PL" sz="1800" b="1" i="1" smtClean="0">
                        <a:effectLst/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endParaRPr lang="pl-PL" sz="18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CD=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801" y="3783986"/>
                <a:ext cx="180369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2703" t="-8333" b="-2666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ytuł_3"/>
          <p:cNvSpPr txBox="1">
            <a:spLocks noChangeArrowheads="1"/>
          </p:cNvSpPr>
          <p:nvPr/>
        </p:nvSpPr>
        <p:spPr bwMode="auto">
          <a:xfrm>
            <a:off x="1994840" y="3371681"/>
            <a:ext cx="116217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Moc czynna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rójkąt_0CD"/>
          <p:cNvSpPr/>
          <p:nvPr/>
        </p:nvSpPr>
        <p:spPr bwMode="auto">
          <a:xfrm>
            <a:off x="5713338" y="1381233"/>
            <a:ext cx="1735536" cy="652820"/>
          </a:xfrm>
          <a:prstGeom prst="triangle">
            <a:avLst>
              <a:gd name="adj" fmla="val 100000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8" name="Trójkąt_BCD"/>
          <p:cNvSpPr/>
          <p:nvPr/>
        </p:nvSpPr>
        <p:spPr bwMode="auto">
          <a:xfrm>
            <a:off x="6818804" y="1392609"/>
            <a:ext cx="620973" cy="648268"/>
          </a:xfrm>
          <a:prstGeom prst="triangle">
            <a:avLst>
              <a:gd name="adj" fmla="val 100000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grpSp>
        <p:nvGrpSpPr>
          <p:cNvPr id="12" name="A_B_C_D"/>
          <p:cNvGrpSpPr/>
          <p:nvPr/>
        </p:nvGrpSpPr>
        <p:grpSpPr>
          <a:xfrm>
            <a:off x="6343837" y="1289526"/>
            <a:ext cx="1235883" cy="1454203"/>
            <a:chOff x="2469708" y="3121987"/>
            <a:chExt cx="1235883" cy="1454203"/>
          </a:xfrm>
        </p:grpSpPr>
        <p:sp>
          <p:nvSpPr>
            <p:cNvPr id="44" name="Text Box 114"/>
            <p:cNvSpPr txBox="1">
              <a:spLocks noChangeArrowheads="1"/>
            </p:cNvSpPr>
            <p:nvPr/>
          </p:nvSpPr>
          <p:spPr bwMode="auto">
            <a:xfrm>
              <a:off x="3602999" y="3121987"/>
              <a:ext cx="10259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>
                  <a:cs typeface="Times New Roman" panose="02020603050405020304" pitchFamily="18" charset="0"/>
                </a:rPr>
                <a:t>C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  <p:sp>
          <p:nvSpPr>
            <p:cNvPr id="45" name="Text Box 114"/>
            <p:cNvSpPr txBox="1">
              <a:spLocks noChangeArrowheads="1"/>
            </p:cNvSpPr>
            <p:nvPr/>
          </p:nvSpPr>
          <p:spPr bwMode="auto">
            <a:xfrm>
              <a:off x="3506944" y="3888952"/>
              <a:ext cx="110608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 smtClean="0">
                  <a:cs typeface="Times New Roman" panose="02020603050405020304" pitchFamily="18" charset="0"/>
                </a:rPr>
                <a:t>D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  <p:sp>
          <p:nvSpPr>
            <p:cNvPr id="46" name="Text Box 114"/>
            <p:cNvSpPr txBox="1">
              <a:spLocks noChangeArrowheads="1"/>
            </p:cNvSpPr>
            <p:nvPr/>
          </p:nvSpPr>
          <p:spPr bwMode="auto">
            <a:xfrm>
              <a:off x="3451632" y="3323154"/>
              <a:ext cx="84960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l-GR" altLang="pl-PL" sz="1200" i="1" dirty="0" smtClean="0">
                  <a:cs typeface="Times New Roman" panose="02020603050405020304" pitchFamily="18" charset="0"/>
                </a:rPr>
                <a:t>φ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  <p:sp>
          <p:nvSpPr>
            <p:cNvPr id="47" name="Text Box 114"/>
            <p:cNvSpPr txBox="1">
              <a:spLocks noChangeArrowheads="1"/>
            </p:cNvSpPr>
            <p:nvPr/>
          </p:nvSpPr>
          <p:spPr bwMode="auto">
            <a:xfrm>
              <a:off x="3504096" y="3660852"/>
              <a:ext cx="4488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.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48" name="Łącznik prostoliniowy 47"/>
            <p:cNvCxnSpPr/>
            <p:nvPr/>
          </p:nvCxnSpPr>
          <p:spPr bwMode="auto">
            <a:xfrm flipH="1" flipV="1">
              <a:off x="3558469" y="3233620"/>
              <a:ext cx="5766" cy="62967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Arc 85"/>
            <p:cNvSpPr>
              <a:spLocks/>
            </p:cNvSpPr>
            <p:nvPr/>
          </p:nvSpPr>
          <p:spPr bwMode="auto">
            <a:xfrm rot="1763061" flipV="1">
              <a:off x="3360327" y="3234550"/>
              <a:ext cx="263409" cy="308769"/>
            </a:xfrm>
            <a:custGeom>
              <a:avLst/>
              <a:gdLst>
                <a:gd name="T0" fmla="*/ 0 w 12647"/>
                <a:gd name="T1" fmla="*/ 0 h 21526"/>
                <a:gd name="T2" fmla="*/ 0 w 12647"/>
                <a:gd name="T3" fmla="*/ 0 h 21526"/>
                <a:gd name="T4" fmla="*/ 0 w 12647"/>
                <a:gd name="T5" fmla="*/ 0 h 21526"/>
                <a:gd name="T6" fmla="*/ 0 60000 65536"/>
                <a:gd name="T7" fmla="*/ 0 60000 65536"/>
                <a:gd name="T8" fmla="*/ 0 60000 65536"/>
                <a:gd name="T9" fmla="*/ 0 w 12647"/>
                <a:gd name="T10" fmla="*/ 0 h 21526"/>
                <a:gd name="T11" fmla="*/ 12647 w 12647"/>
                <a:gd name="T12" fmla="*/ 21526 h 215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47" h="21526" fill="none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</a:path>
                <a:path w="12647" h="21526" stroke="0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  <a:lnTo>
                    <a:pt x="0" y="2152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0" name="Arc 85"/>
            <p:cNvSpPr>
              <a:spLocks/>
            </p:cNvSpPr>
            <p:nvPr/>
          </p:nvSpPr>
          <p:spPr bwMode="auto">
            <a:xfrm rot="9077857" flipV="1">
              <a:off x="3421698" y="3732436"/>
              <a:ext cx="263409" cy="308769"/>
            </a:xfrm>
            <a:custGeom>
              <a:avLst/>
              <a:gdLst>
                <a:gd name="T0" fmla="*/ 0 w 12647"/>
                <a:gd name="T1" fmla="*/ 0 h 21526"/>
                <a:gd name="T2" fmla="*/ 0 w 12647"/>
                <a:gd name="T3" fmla="*/ 0 h 21526"/>
                <a:gd name="T4" fmla="*/ 0 w 12647"/>
                <a:gd name="T5" fmla="*/ 0 h 21526"/>
                <a:gd name="T6" fmla="*/ 0 60000 65536"/>
                <a:gd name="T7" fmla="*/ 0 60000 65536"/>
                <a:gd name="T8" fmla="*/ 0 60000 65536"/>
                <a:gd name="T9" fmla="*/ 0 w 12647"/>
                <a:gd name="T10" fmla="*/ 0 h 21526"/>
                <a:gd name="T11" fmla="*/ 12647 w 12647"/>
                <a:gd name="T12" fmla="*/ 21526 h 215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47" h="21526" fill="none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</a:path>
                <a:path w="12647" h="21526" stroke="0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  <a:lnTo>
                    <a:pt x="0" y="2152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cxnSp>
          <p:nvCxnSpPr>
            <p:cNvPr id="51" name="Łącznik prostoliniowy 50"/>
            <p:cNvCxnSpPr/>
            <p:nvPr/>
          </p:nvCxnSpPr>
          <p:spPr bwMode="auto">
            <a:xfrm flipH="1">
              <a:off x="2938773" y="3859898"/>
              <a:ext cx="632261" cy="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 Box 114"/>
            <p:cNvSpPr txBox="1">
              <a:spLocks noChangeArrowheads="1"/>
            </p:cNvSpPr>
            <p:nvPr/>
          </p:nvSpPr>
          <p:spPr bwMode="auto">
            <a:xfrm>
              <a:off x="2469708" y="4391524"/>
              <a:ext cx="10259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 smtClean="0">
                  <a:cs typeface="Times New Roman" panose="02020603050405020304" pitchFamily="18" charset="0"/>
                </a:rPr>
                <a:t>A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  <p:sp>
          <p:nvSpPr>
            <p:cNvPr id="40" name="Text Box 114"/>
            <p:cNvSpPr txBox="1">
              <a:spLocks noChangeArrowheads="1"/>
            </p:cNvSpPr>
            <p:nvPr/>
          </p:nvSpPr>
          <p:spPr bwMode="auto">
            <a:xfrm>
              <a:off x="2919102" y="3888924"/>
              <a:ext cx="10259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 smtClean="0">
                  <a:cs typeface="Times New Roman" panose="02020603050405020304" pitchFamily="18" charset="0"/>
                </a:rPr>
                <a:t>B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E_delta"/>
          <p:cNvGrpSpPr/>
          <p:nvPr/>
        </p:nvGrpSpPr>
        <p:grpSpPr>
          <a:xfrm>
            <a:off x="5708142" y="1391776"/>
            <a:ext cx="1726822" cy="663653"/>
            <a:chOff x="1834013" y="3224237"/>
            <a:chExt cx="1726822" cy="663653"/>
          </a:xfrm>
        </p:grpSpPr>
        <p:sp>
          <p:nvSpPr>
            <p:cNvPr id="60" name="Text Box 114"/>
            <p:cNvSpPr txBox="1">
              <a:spLocks noChangeArrowheads="1"/>
            </p:cNvSpPr>
            <p:nvPr/>
          </p:nvSpPr>
          <p:spPr bwMode="auto">
            <a:xfrm>
              <a:off x="2376327" y="3674274"/>
              <a:ext cx="78548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l-GR" altLang="pl-PL" sz="1200" b="1" i="1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δ</a:t>
              </a:r>
              <a:endParaRPr lang="pl-PL" altLang="pl-PL" sz="1200" b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61" name="AutoShape 125"/>
            <p:cNvCxnSpPr>
              <a:cxnSpLocks noChangeShapeType="1"/>
            </p:cNvCxnSpPr>
            <p:nvPr/>
          </p:nvCxnSpPr>
          <p:spPr bwMode="auto">
            <a:xfrm flipV="1">
              <a:off x="1834013" y="3224237"/>
              <a:ext cx="1726822" cy="645859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3" name="Text Box 114"/>
            <p:cNvSpPr txBox="1">
              <a:spLocks noChangeArrowheads="1"/>
            </p:cNvSpPr>
            <p:nvPr/>
          </p:nvSpPr>
          <p:spPr bwMode="auto">
            <a:xfrm>
              <a:off x="2764070" y="3287587"/>
              <a:ext cx="10259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u="sng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E</a:t>
              </a:r>
              <a:endParaRPr lang="pl-PL" altLang="pl-PL" sz="1200" u="sng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4" name="Arc 85"/>
            <p:cNvSpPr>
              <a:spLocks/>
            </p:cNvSpPr>
            <p:nvPr/>
          </p:nvSpPr>
          <p:spPr bwMode="auto">
            <a:xfrm rot="16593477" flipV="1">
              <a:off x="2229326" y="3601801"/>
              <a:ext cx="263409" cy="308769"/>
            </a:xfrm>
            <a:custGeom>
              <a:avLst/>
              <a:gdLst>
                <a:gd name="T0" fmla="*/ 0 w 12647"/>
                <a:gd name="T1" fmla="*/ 0 h 21526"/>
                <a:gd name="T2" fmla="*/ 0 w 12647"/>
                <a:gd name="T3" fmla="*/ 0 h 21526"/>
                <a:gd name="T4" fmla="*/ 0 w 12647"/>
                <a:gd name="T5" fmla="*/ 0 h 21526"/>
                <a:gd name="T6" fmla="*/ 0 60000 65536"/>
                <a:gd name="T7" fmla="*/ 0 60000 65536"/>
                <a:gd name="T8" fmla="*/ 0 60000 65536"/>
                <a:gd name="T9" fmla="*/ 0 w 12647"/>
                <a:gd name="T10" fmla="*/ 0 h 21526"/>
                <a:gd name="T11" fmla="*/ 12647 w 12647"/>
                <a:gd name="T12" fmla="*/ 21526 h 215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47" h="21526" fill="none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</a:path>
                <a:path w="12647" h="21526" stroke="0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  <a:lnTo>
                    <a:pt x="0" y="21526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17" name="XI"/>
          <p:cNvGrpSpPr/>
          <p:nvPr/>
        </p:nvGrpSpPr>
        <p:grpSpPr>
          <a:xfrm>
            <a:off x="6078242" y="1388377"/>
            <a:ext cx="1360121" cy="1390435"/>
            <a:chOff x="1576305" y="3316374"/>
            <a:chExt cx="1360121" cy="1390435"/>
          </a:xfrm>
        </p:grpSpPr>
        <p:sp>
          <p:nvSpPr>
            <p:cNvPr id="39" name="Text Box 114"/>
            <p:cNvSpPr txBox="1">
              <a:spLocks noChangeArrowheads="1"/>
            </p:cNvSpPr>
            <p:nvPr/>
          </p:nvSpPr>
          <p:spPr bwMode="auto">
            <a:xfrm>
              <a:off x="1771730" y="4312354"/>
              <a:ext cx="4488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cs typeface="Times New Roman" panose="02020603050405020304" pitchFamily="18" charset="0"/>
                </a:rPr>
                <a:t>.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41" name="Łącznik prostoliniowy 40"/>
            <p:cNvCxnSpPr/>
            <p:nvPr/>
          </p:nvCxnSpPr>
          <p:spPr bwMode="auto">
            <a:xfrm flipV="1">
              <a:off x="1770944" y="3962232"/>
              <a:ext cx="550217" cy="59196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Arc 85"/>
            <p:cNvSpPr>
              <a:spLocks/>
            </p:cNvSpPr>
            <p:nvPr/>
          </p:nvSpPr>
          <p:spPr bwMode="auto">
            <a:xfrm rot="11490282" flipV="1">
              <a:off x="1638090" y="4398040"/>
              <a:ext cx="263409" cy="308769"/>
            </a:xfrm>
            <a:custGeom>
              <a:avLst/>
              <a:gdLst>
                <a:gd name="T0" fmla="*/ 0 w 12647"/>
                <a:gd name="T1" fmla="*/ 0 h 21526"/>
                <a:gd name="T2" fmla="*/ 0 w 12647"/>
                <a:gd name="T3" fmla="*/ 0 h 21526"/>
                <a:gd name="T4" fmla="*/ 0 w 12647"/>
                <a:gd name="T5" fmla="*/ 0 h 21526"/>
                <a:gd name="T6" fmla="*/ 0 60000 65536"/>
                <a:gd name="T7" fmla="*/ 0 60000 65536"/>
                <a:gd name="T8" fmla="*/ 0 60000 65536"/>
                <a:gd name="T9" fmla="*/ 0 w 12647"/>
                <a:gd name="T10" fmla="*/ 0 h 21526"/>
                <a:gd name="T11" fmla="*/ 12647 w 12647"/>
                <a:gd name="T12" fmla="*/ 21526 h 215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47" h="21526" fill="none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</a:path>
                <a:path w="12647" h="21526" stroke="0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  <a:lnTo>
                    <a:pt x="0" y="2152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cxnSp>
          <p:nvCxnSpPr>
            <p:cNvPr id="62" name="AutoShape 124"/>
            <p:cNvCxnSpPr>
              <a:cxnSpLocks noChangeShapeType="1"/>
            </p:cNvCxnSpPr>
            <p:nvPr/>
          </p:nvCxnSpPr>
          <p:spPr bwMode="auto">
            <a:xfrm flipV="1">
              <a:off x="2324560" y="3316374"/>
              <a:ext cx="611866" cy="649259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Łącznik prostoliniowy 4"/>
            <p:cNvCxnSpPr/>
            <p:nvPr/>
          </p:nvCxnSpPr>
          <p:spPr bwMode="auto">
            <a:xfrm>
              <a:off x="1576305" y="4333165"/>
              <a:ext cx="211003" cy="2189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 Box 110"/>
            <p:cNvSpPr txBox="1">
              <a:spLocks noChangeArrowheads="1"/>
            </p:cNvSpPr>
            <p:nvPr/>
          </p:nvSpPr>
          <p:spPr bwMode="auto">
            <a:xfrm rot="18807179">
              <a:off x="2355877" y="3577807"/>
              <a:ext cx="200376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 smtClean="0">
                  <a:solidFill>
                    <a:srgbClr val="C00000"/>
                  </a:solidFill>
                  <a:cs typeface="Times New Roman" panose="02020603050405020304" pitchFamily="18" charset="0"/>
                </a:rPr>
                <a:t>X∙I</a:t>
              </a:r>
              <a:endParaRPr lang="pl-PL" altLang="pl-PL" sz="1200" dirty="0">
                <a:solidFill>
                  <a:srgbClr val="C000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U_I_fi"/>
          <p:cNvGrpSpPr/>
          <p:nvPr/>
        </p:nvGrpSpPr>
        <p:grpSpPr>
          <a:xfrm>
            <a:off x="5701422" y="1840572"/>
            <a:ext cx="1122685" cy="768604"/>
            <a:chOff x="1827293" y="3673033"/>
            <a:chExt cx="1122685" cy="768604"/>
          </a:xfrm>
        </p:grpSpPr>
        <p:sp>
          <p:nvSpPr>
            <p:cNvPr id="53" name="Text Box 114"/>
            <p:cNvSpPr txBox="1">
              <a:spLocks noChangeArrowheads="1"/>
            </p:cNvSpPr>
            <p:nvPr/>
          </p:nvSpPr>
          <p:spPr bwMode="auto">
            <a:xfrm>
              <a:off x="2758598" y="3673033"/>
              <a:ext cx="110608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u="sng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endParaRPr lang="pl-PL" altLang="pl-PL" sz="1200" u="sng" dirty="0">
                <a:cs typeface="Times New Roman" panose="02020603050405020304" pitchFamily="18" charset="0"/>
              </a:endParaRPr>
            </a:p>
          </p:txBody>
        </p:sp>
        <p:sp>
          <p:nvSpPr>
            <p:cNvPr id="54" name="Text Box 110"/>
            <p:cNvSpPr txBox="1">
              <a:spLocks noChangeArrowheads="1"/>
            </p:cNvSpPr>
            <p:nvPr/>
          </p:nvSpPr>
          <p:spPr bwMode="auto">
            <a:xfrm>
              <a:off x="2088335" y="4256971"/>
              <a:ext cx="59312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u="sng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I</a:t>
              </a:r>
              <a:endParaRPr lang="pl-PL" altLang="pl-PL" sz="12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5" name="Text Box 114"/>
            <p:cNvSpPr txBox="1">
              <a:spLocks noChangeArrowheads="1"/>
            </p:cNvSpPr>
            <p:nvPr/>
          </p:nvSpPr>
          <p:spPr bwMode="auto">
            <a:xfrm>
              <a:off x="2004477" y="3865679"/>
              <a:ext cx="84960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el-GR" altLang="pl-PL" sz="1200" i="1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φ</a:t>
              </a:r>
              <a:endParaRPr lang="pl-PL" altLang="pl-PL" sz="12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56" name="AutoShape 111"/>
            <p:cNvCxnSpPr>
              <a:cxnSpLocks noChangeShapeType="1"/>
            </p:cNvCxnSpPr>
            <p:nvPr/>
          </p:nvCxnSpPr>
          <p:spPr bwMode="auto">
            <a:xfrm flipV="1">
              <a:off x="1836551" y="3856445"/>
              <a:ext cx="1113427" cy="10927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87"/>
            <p:cNvCxnSpPr>
              <a:cxnSpLocks noChangeShapeType="1"/>
            </p:cNvCxnSpPr>
            <p:nvPr/>
          </p:nvCxnSpPr>
          <p:spPr bwMode="auto">
            <a:xfrm>
              <a:off x="1840811" y="3866696"/>
              <a:ext cx="390598" cy="405053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Arc 85"/>
            <p:cNvSpPr>
              <a:spLocks/>
            </p:cNvSpPr>
            <p:nvPr/>
          </p:nvSpPr>
          <p:spPr bwMode="auto">
            <a:xfrm rot="18178304" flipV="1">
              <a:off x="1849973" y="3772936"/>
              <a:ext cx="263409" cy="308769"/>
            </a:xfrm>
            <a:custGeom>
              <a:avLst/>
              <a:gdLst>
                <a:gd name="T0" fmla="*/ 0 w 12647"/>
                <a:gd name="T1" fmla="*/ 0 h 21526"/>
                <a:gd name="T2" fmla="*/ 0 w 12647"/>
                <a:gd name="T3" fmla="*/ 0 h 21526"/>
                <a:gd name="T4" fmla="*/ 0 w 12647"/>
                <a:gd name="T5" fmla="*/ 0 h 21526"/>
                <a:gd name="T6" fmla="*/ 0 60000 65536"/>
                <a:gd name="T7" fmla="*/ 0 60000 65536"/>
                <a:gd name="T8" fmla="*/ 0 60000 65536"/>
                <a:gd name="T9" fmla="*/ 0 w 12647"/>
                <a:gd name="T10" fmla="*/ 0 h 21526"/>
                <a:gd name="T11" fmla="*/ 12647 w 12647"/>
                <a:gd name="T12" fmla="*/ 21526 h 215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47" h="21526" fill="none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</a:path>
                <a:path w="12647" h="21526" stroke="0" extrusionOk="0">
                  <a:moveTo>
                    <a:pt x="1782" y="-1"/>
                  </a:moveTo>
                  <a:cubicBezTo>
                    <a:pt x="5701" y="324"/>
                    <a:pt x="9458" y="1712"/>
                    <a:pt x="12646" y="4015"/>
                  </a:cubicBezTo>
                  <a:lnTo>
                    <a:pt x="0" y="21526"/>
                  </a:lnTo>
                  <a:close/>
                </a:path>
              </a:pathLst>
            </a:custGeom>
            <a:noFill/>
            <a:ln w="95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grpSp>
        <p:nvGrpSpPr>
          <p:cNvPr id="75" name="Osie"/>
          <p:cNvGrpSpPr/>
          <p:nvPr/>
        </p:nvGrpSpPr>
        <p:grpSpPr>
          <a:xfrm>
            <a:off x="5581084" y="1042677"/>
            <a:ext cx="2183090" cy="1947863"/>
            <a:chOff x="1816139" y="1496690"/>
            <a:chExt cx="2183090" cy="1947863"/>
          </a:xfrm>
        </p:grpSpPr>
        <p:sp>
          <p:nvSpPr>
            <p:cNvPr id="76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76944" cy="1846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>
                  <a:cs typeface="Times New Roman" panose="02020603050405020304" pitchFamily="18" charset="0"/>
                </a:rPr>
                <a:t>0</a:t>
              </a:r>
              <a:endParaRPr lang="pl-PL" altLang="pl-PL" sz="1200" i="1" dirty="0">
                <a:cs typeface="Times New Roman" panose="02020603050405020304" pitchFamily="18" charset="0"/>
              </a:endParaRPr>
            </a:p>
          </p:txBody>
        </p:sp>
        <p:sp>
          <p:nvSpPr>
            <p:cNvPr id="77" name="Text Box 86"/>
            <p:cNvSpPr txBox="1">
              <a:spLocks noChangeArrowheads="1"/>
            </p:cNvSpPr>
            <p:nvPr/>
          </p:nvSpPr>
          <p:spPr bwMode="auto">
            <a:xfrm>
              <a:off x="1996372" y="1510658"/>
              <a:ext cx="253293" cy="2101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000" b="1" i="1" dirty="0">
                  <a:cs typeface="Times New Roman" panose="02020603050405020304" pitchFamily="18" charset="0"/>
                </a:rPr>
                <a:t>+j</a:t>
              </a:r>
              <a:endParaRPr lang="pl-PL" altLang="pl-PL" sz="1000" dirty="0">
                <a:cs typeface="Times New Roman" panose="02020603050405020304" pitchFamily="18" charset="0"/>
              </a:endParaRPr>
            </a:p>
          </p:txBody>
        </p:sp>
        <p:sp>
          <p:nvSpPr>
            <p:cNvPr id="78" name="Text Box 87"/>
            <p:cNvSpPr txBox="1">
              <a:spLocks noChangeArrowheads="1"/>
            </p:cNvSpPr>
            <p:nvPr/>
          </p:nvSpPr>
          <p:spPr bwMode="auto">
            <a:xfrm>
              <a:off x="3925590" y="2403322"/>
              <a:ext cx="73639" cy="1536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000" b="1" i="1" dirty="0">
                  <a:cs typeface="Times New Roman" panose="02020603050405020304" pitchFamily="18" charset="0"/>
                </a:rPr>
                <a:t>+</a:t>
              </a:r>
              <a:endParaRPr lang="pl-PL" altLang="pl-PL" sz="1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79" name="AutoShape 88"/>
            <p:cNvCxnSpPr>
              <a:cxnSpLocks noChangeShapeType="1"/>
            </p:cNvCxnSpPr>
            <p:nvPr/>
          </p:nvCxnSpPr>
          <p:spPr bwMode="auto">
            <a:xfrm flipH="1" flipV="1">
              <a:off x="1938603" y="1496690"/>
              <a:ext cx="11427" cy="1947863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7129"/>
              <a:ext cx="1914617" cy="3809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5" name="Tytuł_2"/>
          <p:cNvSpPr txBox="1">
            <a:spLocks noChangeArrowheads="1"/>
          </p:cNvSpPr>
          <p:nvPr/>
        </p:nvSpPr>
        <p:spPr bwMode="auto">
          <a:xfrm>
            <a:off x="5385107" y="598865"/>
            <a:ext cx="18482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Wykres wektorowy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dU"/>
          <p:cNvGrpSpPr/>
          <p:nvPr/>
        </p:nvGrpSpPr>
        <p:grpSpPr>
          <a:xfrm>
            <a:off x="2952450" y="1676856"/>
            <a:ext cx="571500" cy="236073"/>
            <a:chOff x="3181350" y="1511300"/>
            <a:chExt cx="571500" cy="236073"/>
          </a:xfrm>
        </p:grpSpPr>
        <p:cxnSp>
          <p:nvCxnSpPr>
            <p:cNvPr id="82" name="AutoShape 15"/>
            <p:cNvCxnSpPr>
              <a:cxnSpLocks noChangeShapeType="1"/>
            </p:cNvCxnSpPr>
            <p:nvPr/>
          </p:nvCxnSpPr>
          <p:spPr bwMode="auto">
            <a:xfrm flipH="1">
              <a:off x="3181350" y="1511300"/>
              <a:ext cx="571500" cy="0"/>
            </a:xfrm>
            <a:prstGeom prst="straightConnector1">
              <a:avLst/>
            </a:prstGeom>
            <a:noFill/>
            <a:ln w="12700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7" name="Text Box 22"/>
            <p:cNvSpPr txBox="1">
              <a:spLocks noChangeArrowheads="1"/>
            </p:cNvSpPr>
            <p:nvPr/>
          </p:nvSpPr>
          <p:spPr bwMode="auto">
            <a:xfrm>
              <a:off x="3329020" y="1531929"/>
              <a:ext cx="23564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solidFill>
                    <a:srgbClr val="C00000"/>
                  </a:solidFill>
                  <a:cs typeface="Times New Roman" panose="02020603050405020304" pitchFamily="18" charset="0"/>
                </a:rPr>
                <a:t>X∙I</a:t>
              </a:r>
              <a:endParaRPr lang="pl-PL" altLang="pl-PL" sz="1400" b="1" dirty="0">
                <a:solidFill>
                  <a:srgbClr val="C000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Moce"/>
          <p:cNvGrpSpPr/>
          <p:nvPr/>
        </p:nvGrpSpPr>
        <p:grpSpPr>
          <a:xfrm>
            <a:off x="1200302" y="1339875"/>
            <a:ext cx="3040087" cy="473044"/>
            <a:chOff x="1429202" y="1174319"/>
            <a:chExt cx="3040087" cy="473044"/>
          </a:xfrm>
        </p:grpSpPr>
        <p:sp>
          <p:nvSpPr>
            <p:cNvPr id="85" name="Text Box 533"/>
            <p:cNvSpPr txBox="1">
              <a:spLocks noChangeArrowheads="1"/>
            </p:cNvSpPr>
            <p:nvPr/>
          </p:nvSpPr>
          <p:spPr bwMode="auto">
            <a:xfrm>
              <a:off x="3946577" y="1174319"/>
              <a:ext cx="10900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P</a:t>
              </a:r>
              <a:endParaRPr lang="pl-PL" altLang="pl-PL" sz="14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6" name="Text Box 533"/>
            <p:cNvSpPr txBox="1">
              <a:spLocks noChangeArrowheads="1"/>
            </p:cNvSpPr>
            <p:nvPr/>
          </p:nvSpPr>
          <p:spPr bwMode="auto">
            <a:xfrm>
              <a:off x="3933185" y="1412127"/>
              <a:ext cx="12984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Q</a:t>
              </a:r>
              <a:endParaRPr lang="pl-PL" altLang="pl-PL" sz="14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558" name="Text Box 9"/>
            <p:cNvSpPr txBox="1">
              <a:spLocks noChangeArrowheads="1"/>
            </p:cNvSpPr>
            <p:nvPr/>
          </p:nvSpPr>
          <p:spPr bwMode="auto">
            <a:xfrm>
              <a:off x="4360125" y="1431919"/>
              <a:ext cx="7053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I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559" name="AutoShape 10"/>
            <p:cNvCxnSpPr>
              <a:cxnSpLocks noChangeShapeType="1"/>
            </p:cNvCxnSpPr>
            <p:nvPr/>
          </p:nvCxnSpPr>
          <p:spPr bwMode="auto">
            <a:xfrm flipV="1">
              <a:off x="4260389" y="1401593"/>
              <a:ext cx="208900" cy="635"/>
            </a:xfrm>
            <a:prstGeom prst="straightConnector1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60" name="AutoShape 11"/>
            <p:cNvCxnSpPr>
              <a:cxnSpLocks noChangeShapeType="1"/>
            </p:cNvCxnSpPr>
            <p:nvPr/>
          </p:nvCxnSpPr>
          <p:spPr bwMode="auto">
            <a:xfrm flipV="1">
              <a:off x="1429202" y="1414332"/>
              <a:ext cx="208900" cy="635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" name="Napięcia"/>
          <p:cNvGrpSpPr/>
          <p:nvPr/>
        </p:nvGrpSpPr>
        <p:grpSpPr>
          <a:xfrm>
            <a:off x="1333166" y="1687853"/>
            <a:ext cx="2848801" cy="869065"/>
            <a:chOff x="1562066" y="1522297"/>
            <a:chExt cx="2848801" cy="869065"/>
          </a:xfrm>
        </p:grpSpPr>
        <p:sp>
          <p:nvSpPr>
            <p:cNvPr id="21561" name="Text Box 12"/>
            <p:cNvSpPr txBox="1">
              <a:spLocks noChangeArrowheads="1"/>
            </p:cNvSpPr>
            <p:nvPr/>
          </p:nvSpPr>
          <p:spPr bwMode="auto">
            <a:xfrm>
              <a:off x="4281023" y="1811985"/>
              <a:ext cx="12984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endParaRPr lang="pl-PL" altLang="pl-PL" sz="14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562" name="AutoShape 13"/>
            <p:cNvCxnSpPr>
              <a:cxnSpLocks noChangeShapeType="1"/>
            </p:cNvCxnSpPr>
            <p:nvPr/>
          </p:nvCxnSpPr>
          <p:spPr bwMode="auto">
            <a:xfrm flipH="1" flipV="1">
              <a:off x="4244831" y="1522297"/>
              <a:ext cx="4445" cy="869065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63" name="Text Box 14"/>
            <p:cNvSpPr txBox="1">
              <a:spLocks noChangeArrowheads="1"/>
            </p:cNvSpPr>
            <p:nvPr/>
          </p:nvSpPr>
          <p:spPr bwMode="auto">
            <a:xfrm>
              <a:off x="1562066" y="1811985"/>
              <a:ext cx="120226" cy="215444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E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564" name="AutoShape 15"/>
            <p:cNvCxnSpPr>
              <a:cxnSpLocks noChangeShapeType="1"/>
            </p:cNvCxnSpPr>
            <p:nvPr/>
          </p:nvCxnSpPr>
          <p:spPr bwMode="auto">
            <a:xfrm flipH="1" flipV="1">
              <a:off x="1747505" y="1522297"/>
              <a:ext cx="4445" cy="869065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" name="Sch_opis"/>
          <p:cNvGrpSpPr/>
          <p:nvPr/>
        </p:nvGrpSpPr>
        <p:grpSpPr>
          <a:xfrm>
            <a:off x="1566109" y="1227585"/>
            <a:ext cx="2449905" cy="316752"/>
            <a:chOff x="1795009" y="1062029"/>
            <a:chExt cx="2449905" cy="316752"/>
          </a:xfrm>
        </p:grpSpPr>
        <p:sp>
          <p:nvSpPr>
            <p:cNvPr id="21569" name="Text Box 20"/>
            <p:cNvSpPr txBox="1">
              <a:spLocks noChangeArrowheads="1"/>
            </p:cNvSpPr>
            <p:nvPr/>
          </p:nvSpPr>
          <p:spPr bwMode="auto">
            <a:xfrm>
              <a:off x="4195220" y="1139474"/>
              <a:ext cx="496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smtClean="0">
                  <a:cs typeface="Times New Roman" panose="02020603050405020304" pitchFamily="18" charset="0"/>
                </a:rPr>
                <a:t>j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570" name="Text Box 21"/>
            <p:cNvSpPr txBox="1">
              <a:spLocks noChangeArrowheads="1"/>
            </p:cNvSpPr>
            <p:nvPr/>
          </p:nvSpPr>
          <p:spPr bwMode="auto">
            <a:xfrm>
              <a:off x="1795009" y="1163337"/>
              <a:ext cx="496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>
                  <a:cs typeface="Times New Roman" panose="02020603050405020304" pitchFamily="18" charset="0"/>
                </a:rPr>
                <a:t>i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571" name="Text Box 22"/>
            <p:cNvSpPr txBox="1">
              <a:spLocks noChangeArrowheads="1"/>
            </p:cNvSpPr>
            <p:nvPr/>
          </p:nvSpPr>
          <p:spPr bwMode="auto">
            <a:xfrm>
              <a:off x="3386170" y="1062029"/>
              <a:ext cx="158698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err="1" smtClean="0">
                  <a:cs typeface="Times New Roman" panose="02020603050405020304" pitchFamily="18" charset="0"/>
                </a:rPr>
                <a:t>jX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93" name="Text Box 22"/>
            <p:cNvSpPr txBox="1">
              <a:spLocks noChangeArrowheads="1"/>
            </p:cNvSpPr>
            <p:nvPr/>
          </p:nvSpPr>
          <p:spPr bwMode="auto">
            <a:xfrm>
              <a:off x="2422633" y="1105678"/>
              <a:ext cx="41838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smtClean="0">
                  <a:cs typeface="Times New Roman" panose="02020603050405020304" pitchFamily="18" charset="0"/>
                </a:rPr>
                <a:t>R=~0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Schemat"/>
          <p:cNvGrpSpPr/>
          <p:nvPr/>
        </p:nvGrpSpPr>
        <p:grpSpPr>
          <a:xfrm>
            <a:off x="958926" y="1245951"/>
            <a:ext cx="3974618" cy="1411976"/>
            <a:chOff x="4545176" y="1257826"/>
            <a:chExt cx="3974618" cy="1411976"/>
          </a:xfrm>
        </p:grpSpPr>
        <p:grpSp>
          <p:nvGrpSpPr>
            <p:cNvPr id="7" name="SEE"/>
            <p:cNvGrpSpPr/>
            <p:nvPr/>
          </p:nvGrpSpPr>
          <p:grpSpPr>
            <a:xfrm>
              <a:off x="7631323" y="1257826"/>
              <a:ext cx="888471" cy="651068"/>
              <a:chOff x="7631323" y="1257826"/>
              <a:chExt cx="888471" cy="651068"/>
            </a:xfrm>
          </p:grpSpPr>
          <p:sp>
            <p:nvSpPr>
              <p:cNvPr id="91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7922774" y="1309715"/>
                <a:ext cx="547121" cy="54689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94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7868460" y="1257826"/>
                <a:ext cx="651334" cy="65106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100" name="Text Box 9"/>
              <p:cNvSpPr txBox="1">
                <a:spLocks noChangeArrowheads="1"/>
              </p:cNvSpPr>
              <p:nvPr/>
            </p:nvSpPr>
            <p:spPr bwMode="auto">
              <a:xfrm>
                <a:off x="8033818" y="1462931"/>
                <a:ext cx="290144" cy="1846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1" name="AutoShape 31"/>
              <p:cNvCxnSpPr>
                <a:cxnSpLocks noChangeShapeType="1"/>
                <a:stCxn id="21578" idx="6"/>
                <a:endCxn id="94" idx="6"/>
              </p:cNvCxnSpPr>
              <p:nvPr/>
            </p:nvCxnSpPr>
            <p:spPr bwMode="auto">
              <a:xfrm flipV="1">
                <a:off x="7631323" y="1583360"/>
                <a:ext cx="237137" cy="11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6" name="Generator"/>
            <p:cNvGrpSpPr>
              <a:grpSpLocks/>
            </p:cNvGrpSpPr>
            <p:nvPr/>
          </p:nvGrpSpPr>
          <p:grpSpPr bwMode="auto">
            <a:xfrm flipH="1">
              <a:off x="4545176" y="1478335"/>
              <a:ext cx="217112" cy="217023"/>
              <a:chOff x="4788" y="8892"/>
              <a:chExt cx="342" cy="341"/>
            </a:xfrm>
          </p:grpSpPr>
          <p:sp>
            <p:nvSpPr>
              <p:cNvPr id="122" name="Oval 417"/>
              <p:cNvSpPr>
                <a:spLocks noChangeArrowheads="1"/>
              </p:cNvSpPr>
              <p:nvPr/>
            </p:nvSpPr>
            <p:spPr bwMode="auto">
              <a:xfrm>
                <a:off x="4788" y="8892"/>
                <a:ext cx="342" cy="341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123" name="Arc 416"/>
              <p:cNvSpPr>
                <a:spLocks/>
              </p:cNvSpPr>
              <p:nvPr/>
            </p:nvSpPr>
            <p:spPr bwMode="auto">
              <a:xfrm flipH="1" flipV="1">
                <a:off x="4845" y="9063"/>
                <a:ext cx="114" cy="57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4" name="Arc 415"/>
              <p:cNvSpPr>
                <a:spLocks/>
              </p:cNvSpPr>
              <p:nvPr/>
            </p:nvSpPr>
            <p:spPr bwMode="auto">
              <a:xfrm flipH="1">
                <a:off x="4959" y="9006"/>
                <a:ext cx="114" cy="69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</p:grpSp>
        <p:cxnSp>
          <p:nvCxnSpPr>
            <p:cNvPr id="125" name="AutoShape 31"/>
            <p:cNvCxnSpPr>
              <a:cxnSpLocks noChangeShapeType="1"/>
            </p:cNvCxnSpPr>
            <p:nvPr/>
          </p:nvCxnSpPr>
          <p:spPr bwMode="auto">
            <a:xfrm flipV="1">
              <a:off x="4748292" y="1593371"/>
              <a:ext cx="344146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67" name="AutoShape 18"/>
            <p:cNvCxnSpPr>
              <a:cxnSpLocks noChangeShapeType="1"/>
            </p:cNvCxnSpPr>
            <p:nvPr/>
          </p:nvCxnSpPr>
          <p:spPr bwMode="auto">
            <a:xfrm flipV="1">
              <a:off x="4960085" y="2665312"/>
              <a:ext cx="2678320" cy="44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72" name="Oval 23"/>
            <p:cNvSpPr>
              <a:spLocks noChangeArrowheads="1"/>
            </p:cNvSpPr>
            <p:nvPr/>
          </p:nvSpPr>
          <p:spPr bwMode="auto">
            <a:xfrm>
              <a:off x="5068662" y="1547895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grpSp>
          <p:nvGrpSpPr>
            <p:cNvPr id="21573" name="X"/>
            <p:cNvGrpSpPr>
              <a:grpSpLocks/>
            </p:cNvGrpSpPr>
            <p:nvPr/>
          </p:nvGrpSpPr>
          <p:grpSpPr bwMode="auto">
            <a:xfrm>
              <a:off x="6480168" y="1475473"/>
              <a:ext cx="579079" cy="107998"/>
              <a:chOff x="4301" y="3929"/>
              <a:chExt cx="912" cy="170"/>
            </a:xfrm>
          </p:grpSpPr>
          <p:sp>
            <p:nvSpPr>
              <p:cNvPr id="21585" name="Arc 25"/>
              <p:cNvSpPr>
                <a:spLocks/>
              </p:cNvSpPr>
              <p:nvPr/>
            </p:nvSpPr>
            <p:spPr bwMode="auto">
              <a:xfrm>
                <a:off x="4301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6" name="Arc 26"/>
              <p:cNvSpPr>
                <a:spLocks/>
              </p:cNvSpPr>
              <p:nvPr/>
            </p:nvSpPr>
            <p:spPr bwMode="auto">
              <a:xfrm>
                <a:off x="4541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7" name="Arc 27"/>
              <p:cNvSpPr>
                <a:spLocks/>
              </p:cNvSpPr>
              <p:nvPr/>
            </p:nvSpPr>
            <p:spPr bwMode="auto">
              <a:xfrm>
                <a:off x="4757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8" name="Arc 28"/>
              <p:cNvSpPr>
                <a:spLocks/>
              </p:cNvSpPr>
              <p:nvPr/>
            </p:nvSpPr>
            <p:spPr bwMode="auto">
              <a:xfrm>
                <a:off x="4985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574" name="Rectangle 29"/>
            <p:cNvSpPr>
              <a:spLocks noChangeArrowheads="1"/>
            </p:cNvSpPr>
            <p:nvPr/>
          </p:nvSpPr>
          <p:spPr bwMode="auto">
            <a:xfrm>
              <a:off x="5828704" y="1547895"/>
              <a:ext cx="289540" cy="72422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75" name="AutoShape 30"/>
            <p:cNvCxnSpPr>
              <a:cxnSpLocks noChangeShapeType="1"/>
              <a:stCxn id="21572" idx="6"/>
              <a:endCxn id="21574" idx="1"/>
            </p:cNvCxnSpPr>
            <p:nvPr/>
          </p:nvCxnSpPr>
          <p:spPr bwMode="auto">
            <a:xfrm>
              <a:off x="5150571" y="1584106"/>
              <a:ext cx="668608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76" name="AutoShape 31"/>
            <p:cNvCxnSpPr>
              <a:cxnSpLocks noChangeShapeType="1"/>
              <a:stCxn id="21574" idx="3"/>
              <a:endCxn id="21585" idx="0"/>
            </p:cNvCxnSpPr>
            <p:nvPr/>
          </p:nvCxnSpPr>
          <p:spPr bwMode="auto">
            <a:xfrm flipV="1">
              <a:off x="6127767" y="1583471"/>
              <a:ext cx="344146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77" name="AutoShape 32"/>
            <p:cNvCxnSpPr>
              <a:cxnSpLocks noChangeShapeType="1"/>
              <a:endCxn id="21578" idx="2"/>
            </p:cNvCxnSpPr>
            <p:nvPr/>
          </p:nvCxnSpPr>
          <p:spPr bwMode="auto">
            <a:xfrm>
              <a:off x="7057234" y="1583387"/>
              <a:ext cx="501704" cy="8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78" name="Oval 33"/>
            <p:cNvSpPr>
              <a:spLocks noChangeArrowheads="1"/>
            </p:cNvSpPr>
            <p:nvPr/>
          </p:nvSpPr>
          <p:spPr bwMode="auto">
            <a:xfrm>
              <a:off x="7558938" y="1547260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ytuł_1"/>
          <p:cNvSpPr txBox="1">
            <a:spLocks noChangeArrowheads="1"/>
          </p:cNvSpPr>
          <p:nvPr/>
        </p:nvSpPr>
        <p:spPr bwMode="auto">
          <a:xfrm>
            <a:off x="1597018" y="720662"/>
            <a:ext cx="239488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Prosty układ przesyłowy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ytuł"/>
          <p:cNvSpPr/>
          <p:nvPr/>
        </p:nvSpPr>
        <p:spPr>
          <a:xfrm>
            <a:off x="2991439" y="224644"/>
            <a:ext cx="3161122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Praca prostego układu przesyłowego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7" grpId="0"/>
      <p:bldP spid="109" grpId="0"/>
      <p:bldP spid="104" grpId="0"/>
      <p:bldP spid="105" grpId="0"/>
      <p:bldP spid="98" grpId="0"/>
      <p:bldP spid="97" grpId="0"/>
      <p:bldP spid="99" grpId="0"/>
      <p:bldP spid="24" grpId="0"/>
      <p:bldP spid="96" grpId="0"/>
      <p:bldP spid="90" grpId="0" animBg="1"/>
      <p:bldP spid="90" grpId="1" animBg="1"/>
      <p:bldP spid="90" grpId="2" animBg="1"/>
      <p:bldP spid="90" grpId="3" animBg="1"/>
      <p:bldP spid="18" grpId="0" animBg="1"/>
      <p:bldP spid="18" grpId="1" animBg="1"/>
      <p:bldP spid="18" grpId="2" animBg="1"/>
      <p:bldP spid="18" grpId="3" animBg="1"/>
      <p:bldP spid="9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"/>
          <p:cNvSpPr/>
          <p:nvPr/>
        </p:nvSpPr>
        <p:spPr>
          <a:xfrm>
            <a:off x="2783850" y="224644"/>
            <a:ext cx="357630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Stabilność </a:t>
            </a:r>
            <a:r>
              <a:rPr kumimoji="1" lang="pl-PL" sz="1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prostego układu przesyłowego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P(delta)max"/>
          <p:cNvSpPr>
            <a:spLocks/>
          </p:cNvSpPr>
          <p:nvPr/>
        </p:nvSpPr>
        <p:spPr bwMode="auto">
          <a:xfrm>
            <a:off x="2817813" y="1501254"/>
            <a:ext cx="3432862" cy="3212849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3" name="P(delta)min"/>
          <p:cNvSpPr>
            <a:spLocks/>
          </p:cNvSpPr>
          <p:nvPr/>
        </p:nvSpPr>
        <p:spPr bwMode="auto">
          <a:xfrm>
            <a:off x="2822357" y="3501008"/>
            <a:ext cx="3432862" cy="1217638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cxnSp>
        <p:nvCxnSpPr>
          <p:cNvPr id="110" name="Ozn_Pmax"/>
          <p:cNvCxnSpPr/>
          <p:nvPr/>
        </p:nvCxnSpPr>
        <p:spPr bwMode="auto">
          <a:xfrm flipV="1">
            <a:off x="4572000" y="2600908"/>
            <a:ext cx="0" cy="212204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1" name="Pmax"/>
          <p:cNvGrpSpPr/>
          <p:nvPr/>
        </p:nvGrpSpPr>
        <p:grpSpPr>
          <a:xfrm>
            <a:off x="4572000" y="2430706"/>
            <a:ext cx="2361401" cy="1322330"/>
            <a:chOff x="4572000" y="2430706"/>
            <a:chExt cx="2361401" cy="1322330"/>
          </a:xfrm>
        </p:grpSpPr>
        <p:cxnSp>
          <p:nvCxnSpPr>
            <p:cNvPr id="112" name="Łącznik prosty ze strzałką 111"/>
            <p:cNvCxnSpPr>
              <a:stCxn id="113" idx="1"/>
            </p:cNvCxnSpPr>
            <p:nvPr/>
          </p:nvCxnSpPr>
          <p:spPr bwMode="auto">
            <a:xfrm flipH="1">
              <a:off x="4572000" y="2677825"/>
              <a:ext cx="1116124" cy="10752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pole tekstowe 112"/>
                <p:cNvSpPr txBox="1"/>
                <p:nvPr/>
              </p:nvSpPr>
              <p:spPr>
                <a:xfrm>
                  <a:off x="5688124" y="2430706"/>
                  <a:ext cx="1245277" cy="4942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l-PL" sz="14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400" b="1" i="1" smtClean="0">
                                <a:latin typeface="Cambria Math"/>
                              </a:rPr>
                              <m:t>𝑷</m:t>
                            </m:r>
                          </m:e>
                          <m:sub>
                            <m:r>
                              <a:rPr lang="pl-PL" sz="1400" b="1" i="1" smtClean="0">
                                <a:latin typeface="Cambria Math"/>
                              </a:rPr>
                              <m:t>𝒎𝒂𝒙</m:t>
                            </m:r>
                          </m:sub>
                        </m:sSub>
                        <m:r>
                          <a:rPr lang="pl-PL" sz="1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pl-PL" sz="1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l-PL" sz="1400" b="1" i="1" smtClean="0">
                                <a:latin typeface="Cambria Math"/>
                              </a:rPr>
                              <m:t>𝑬</m:t>
                            </m:r>
                            <m:r>
                              <a:rPr lang="pl-PL" sz="1400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pl-PL" sz="1400" b="1" i="1" smtClean="0">
                                <a:latin typeface="Cambria Math"/>
                                <a:ea typeface="Cambria Math"/>
                              </a:rPr>
                              <m:t>𝑼</m:t>
                            </m:r>
                          </m:num>
                          <m:den>
                            <m:r>
                              <a:rPr lang="pl-PL" sz="1400" b="1" i="1" smtClean="0">
                                <a:latin typeface="Cambria Math"/>
                              </a:rPr>
                              <m:t>𝑿</m:t>
                            </m:r>
                          </m:den>
                        </m:f>
                      </m:oMath>
                    </m:oMathPara>
                  </a14:m>
                  <a:endParaRPr lang="pl-PL" sz="1400" b="1" dirty="0"/>
                </a:p>
              </p:txBody>
            </p:sp>
          </mc:Choice>
          <mc:Fallback xmlns="">
            <p:sp>
              <p:nvSpPr>
                <p:cNvPr id="48" name="pole tekstow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8124" y="2430706"/>
                  <a:ext cx="1245277" cy="49423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235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4" name="&lt;-dP2_2"/>
          <p:cNvCxnSpPr/>
          <p:nvPr/>
        </p:nvCxnSpPr>
        <p:spPr bwMode="auto">
          <a:xfrm flipH="1" flipV="1">
            <a:off x="5436096" y="3032956"/>
            <a:ext cx="216024" cy="32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15" name="&lt;-D2_delta_2"/>
          <p:cNvCxnSpPr/>
          <p:nvPr/>
        </p:nvCxnSpPr>
        <p:spPr bwMode="auto">
          <a:xfrm>
            <a:off x="5328084" y="4713269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116" name="-&gt;dP2_1"/>
          <p:cNvCxnSpPr/>
          <p:nvPr/>
        </p:nvCxnSpPr>
        <p:spPr bwMode="auto">
          <a:xfrm flipH="1" flipV="1">
            <a:off x="5688124" y="3429000"/>
            <a:ext cx="180020" cy="32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117" name="-&gt;D2_delta_1"/>
          <p:cNvCxnSpPr/>
          <p:nvPr/>
        </p:nvCxnSpPr>
        <p:spPr bwMode="auto">
          <a:xfrm>
            <a:off x="5616116" y="4713269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18" name="D_delta_2"/>
          <p:cNvSpPr txBox="1">
            <a:spLocks noChangeArrowheads="1"/>
          </p:cNvSpPr>
          <p:nvPr/>
        </p:nvSpPr>
        <p:spPr bwMode="auto">
          <a:xfrm>
            <a:off x="5757858" y="4754701"/>
            <a:ext cx="234038" cy="2462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l-GR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r>
              <a:rPr lang="pl-PL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endParaRPr lang="pl-PL" altLang="pl-PL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19" name="Po(delta)_2"/>
          <p:cNvGrpSpPr/>
          <p:nvPr/>
        </p:nvGrpSpPr>
        <p:grpSpPr>
          <a:xfrm>
            <a:off x="2807804" y="3392996"/>
            <a:ext cx="2912423" cy="1666921"/>
            <a:chOff x="2807804" y="3392996"/>
            <a:chExt cx="2912423" cy="1666921"/>
          </a:xfrm>
        </p:grpSpPr>
        <p:sp>
          <p:nvSpPr>
            <p:cNvPr id="120" name="Text Box 87"/>
            <p:cNvSpPr txBox="1">
              <a:spLocks noChangeArrowheads="1"/>
            </p:cNvSpPr>
            <p:nvPr/>
          </p:nvSpPr>
          <p:spPr bwMode="auto">
            <a:xfrm>
              <a:off x="5444510" y="4752140"/>
              <a:ext cx="275717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o2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21" name="Łącznik prostoliniowy 120"/>
            <p:cNvCxnSpPr/>
            <p:nvPr/>
          </p:nvCxnSpPr>
          <p:spPr bwMode="auto">
            <a:xfrm>
              <a:off x="2807804" y="3429000"/>
              <a:ext cx="280831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Oval 23"/>
            <p:cNvSpPr>
              <a:spLocks noChangeAspect="1" noChangeArrowheads="1"/>
            </p:cNvSpPr>
            <p:nvPr/>
          </p:nvSpPr>
          <p:spPr bwMode="auto">
            <a:xfrm>
              <a:off x="5593488" y="3392996"/>
              <a:ext cx="58632" cy="58662"/>
            </a:xfrm>
            <a:prstGeom prst="ellipse">
              <a:avLst/>
            </a:prstGeom>
            <a:solidFill>
              <a:srgbClr val="FF0000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127" name="Łącznik prostoliniowy 126"/>
            <p:cNvCxnSpPr/>
            <p:nvPr/>
          </p:nvCxnSpPr>
          <p:spPr bwMode="auto">
            <a:xfrm>
              <a:off x="5616116" y="3429000"/>
              <a:ext cx="7136" cy="12710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28" name="&lt;-dP_7"/>
          <p:cNvCxnSpPr/>
          <p:nvPr/>
        </p:nvCxnSpPr>
        <p:spPr bwMode="auto">
          <a:xfrm flipV="1">
            <a:off x="3671900" y="3320988"/>
            <a:ext cx="144016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129" name="-&gt;dP_6"/>
          <p:cNvCxnSpPr/>
          <p:nvPr/>
        </p:nvCxnSpPr>
        <p:spPr bwMode="auto">
          <a:xfrm flipV="1">
            <a:off x="3419872" y="3284984"/>
            <a:ext cx="324036" cy="5400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130" name="&lt;-dP_5"/>
          <p:cNvCxnSpPr>
            <a:endCxn id="149" idx="3"/>
          </p:cNvCxnSpPr>
          <p:nvPr/>
        </p:nvCxnSpPr>
        <p:spPr bwMode="auto">
          <a:xfrm flipV="1">
            <a:off x="3311860" y="2888674"/>
            <a:ext cx="557155" cy="9363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131" name="&lt;-dP_4"/>
          <p:cNvCxnSpPr/>
          <p:nvPr/>
        </p:nvCxnSpPr>
        <p:spPr bwMode="auto">
          <a:xfrm flipV="1">
            <a:off x="3527884" y="2924944"/>
            <a:ext cx="382611" cy="5172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sm"/>
            <a:tailEnd type="none" w="sm" len="sm"/>
          </a:ln>
          <a:effectLst/>
        </p:spPr>
      </p:cxnSp>
      <p:cxnSp>
        <p:nvCxnSpPr>
          <p:cNvPr id="132" name="&lt;-dP_3"/>
          <p:cNvCxnSpPr/>
          <p:nvPr/>
        </p:nvCxnSpPr>
        <p:spPr bwMode="auto">
          <a:xfrm flipV="1">
            <a:off x="3707904" y="2924944"/>
            <a:ext cx="180020" cy="2880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grpSp>
        <p:nvGrpSpPr>
          <p:cNvPr id="133" name="Pham"/>
          <p:cNvGrpSpPr/>
          <p:nvPr/>
        </p:nvGrpSpPr>
        <p:grpSpPr>
          <a:xfrm>
            <a:off x="1979712" y="2744924"/>
            <a:ext cx="1836204" cy="684076"/>
            <a:chOff x="1979712" y="2744924"/>
            <a:chExt cx="1836204" cy="684076"/>
          </a:xfrm>
        </p:grpSpPr>
        <p:cxnSp>
          <p:nvCxnSpPr>
            <p:cNvPr id="134" name="Łącznik prostoliniowy 133"/>
            <p:cNvCxnSpPr/>
            <p:nvPr/>
          </p:nvCxnSpPr>
          <p:spPr bwMode="auto">
            <a:xfrm>
              <a:off x="3134429" y="2924944"/>
              <a:ext cx="681487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Łącznik prosty ze strzałką 134"/>
            <p:cNvCxnSpPr/>
            <p:nvPr/>
          </p:nvCxnSpPr>
          <p:spPr bwMode="auto">
            <a:xfrm>
              <a:off x="3275856" y="2924944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/>
              <a:tailEnd type="arrow"/>
            </a:ln>
            <a:effectLst/>
          </p:spPr>
        </p:cxnSp>
        <p:sp>
          <p:nvSpPr>
            <p:cNvPr id="136" name="Text Box 86"/>
            <p:cNvSpPr txBox="1">
              <a:spLocks noChangeArrowheads="1"/>
            </p:cNvSpPr>
            <p:nvPr/>
          </p:nvSpPr>
          <p:spPr bwMode="auto">
            <a:xfrm>
              <a:off x="1979712" y="2744924"/>
              <a:ext cx="437620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ham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137" name="Łącznik prosty ze strzałką 136"/>
            <p:cNvCxnSpPr>
              <a:stCxn id="136" idx="3"/>
            </p:cNvCxnSpPr>
            <p:nvPr/>
          </p:nvCxnSpPr>
          <p:spPr bwMode="auto">
            <a:xfrm>
              <a:off x="2417332" y="2898813"/>
              <a:ext cx="858524" cy="2781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38" name="-&gt;dP_2"/>
          <p:cNvCxnSpPr>
            <a:stCxn id="144" idx="7"/>
          </p:cNvCxnSpPr>
          <p:nvPr/>
        </p:nvCxnSpPr>
        <p:spPr bwMode="auto">
          <a:xfrm flipV="1">
            <a:off x="3469309" y="2888940"/>
            <a:ext cx="382611" cy="5172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9" name="-&gt;D_delta_2"/>
          <p:cNvCxnSpPr/>
          <p:nvPr/>
        </p:nvCxnSpPr>
        <p:spPr bwMode="auto">
          <a:xfrm>
            <a:off x="3455876" y="4725144"/>
            <a:ext cx="360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40" name="-&gt;dP_1"/>
          <p:cNvCxnSpPr/>
          <p:nvPr/>
        </p:nvCxnSpPr>
        <p:spPr bwMode="auto">
          <a:xfrm flipV="1">
            <a:off x="3455876" y="3129093"/>
            <a:ext cx="180020" cy="28803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D_delta"/>
          <p:cNvSpPr txBox="1">
            <a:spLocks noChangeArrowheads="1"/>
          </p:cNvSpPr>
          <p:nvPr/>
        </p:nvSpPr>
        <p:spPr bwMode="auto">
          <a:xfrm>
            <a:off x="3734510" y="4823298"/>
            <a:ext cx="234038" cy="2462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l-GR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r>
              <a:rPr lang="pl-PL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endParaRPr lang="pl-PL" altLang="pl-PL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42" name="-&gt;D_delta_1"/>
          <p:cNvCxnSpPr/>
          <p:nvPr/>
        </p:nvCxnSpPr>
        <p:spPr bwMode="auto">
          <a:xfrm>
            <a:off x="3491880" y="4725144"/>
            <a:ext cx="18002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43" name="Po(delta)"/>
          <p:cNvGrpSpPr/>
          <p:nvPr/>
        </p:nvGrpSpPr>
        <p:grpSpPr>
          <a:xfrm>
            <a:off x="2175124" y="3263595"/>
            <a:ext cx="1455244" cy="1822047"/>
            <a:chOff x="2175124" y="3263595"/>
            <a:chExt cx="1455244" cy="1822047"/>
          </a:xfrm>
        </p:grpSpPr>
        <p:sp>
          <p:nvSpPr>
            <p:cNvPr id="144" name="Oval 23"/>
            <p:cNvSpPr>
              <a:spLocks noChangeAspect="1" noChangeArrowheads="1"/>
            </p:cNvSpPr>
            <p:nvPr/>
          </p:nvSpPr>
          <p:spPr bwMode="auto">
            <a:xfrm>
              <a:off x="3419263" y="3397576"/>
              <a:ext cx="58632" cy="58662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145" name="Text Box 86"/>
            <p:cNvSpPr txBox="1">
              <a:spLocks noChangeArrowheads="1"/>
            </p:cNvSpPr>
            <p:nvPr/>
          </p:nvSpPr>
          <p:spPr bwMode="auto">
            <a:xfrm>
              <a:off x="2175124" y="3263595"/>
              <a:ext cx="575479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146" name="Łącznik prostoliniowy 145"/>
            <p:cNvCxnSpPr/>
            <p:nvPr/>
          </p:nvCxnSpPr>
          <p:spPr bwMode="auto">
            <a:xfrm>
              <a:off x="3460683" y="3447647"/>
              <a:ext cx="7136" cy="12710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Łącznik prostoliniowy 146"/>
            <p:cNvCxnSpPr/>
            <p:nvPr/>
          </p:nvCxnSpPr>
          <p:spPr bwMode="auto">
            <a:xfrm>
              <a:off x="2812211" y="3429000"/>
              <a:ext cx="68148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Text Box 87"/>
            <p:cNvSpPr txBox="1">
              <a:spLocks noChangeArrowheads="1"/>
            </p:cNvSpPr>
            <p:nvPr/>
          </p:nvSpPr>
          <p:spPr bwMode="auto">
            <a:xfrm>
              <a:off x="3439610" y="4777865"/>
              <a:ext cx="190758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149" name="P(delta)"/>
          <p:cNvSpPr>
            <a:spLocks/>
          </p:cNvSpPr>
          <p:nvPr/>
        </p:nvSpPr>
        <p:spPr bwMode="auto">
          <a:xfrm>
            <a:off x="2820085" y="2593075"/>
            <a:ext cx="3432862" cy="21233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150" name="Osie"/>
          <p:cNvGrpSpPr/>
          <p:nvPr/>
        </p:nvGrpSpPr>
        <p:grpSpPr>
          <a:xfrm>
            <a:off x="2679213" y="1509623"/>
            <a:ext cx="4008190" cy="3486554"/>
            <a:chOff x="1816139" y="-717660"/>
            <a:chExt cx="4008190" cy="3486554"/>
          </a:xfrm>
        </p:grpSpPr>
        <p:sp>
          <p:nvSpPr>
            <p:cNvPr id="151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152" name="Text Box 86"/>
            <p:cNvSpPr txBox="1">
              <a:spLocks noChangeArrowheads="1"/>
            </p:cNvSpPr>
            <p:nvPr/>
          </p:nvSpPr>
          <p:spPr bwMode="auto">
            <a:xfrm>
              <a:off x="1996372" y="-591134"/>
              <a:ext cx="125034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153" name="Text Box 87"/>
            <p:cNvSpPr txBox="1">
              <a:spLocks noChangeArrowheads="1"/>
            </p:cNvSpPr>
            <p:nvPr/>
          </p:nvSpPr>
          <p:spPr bwMode="auto">
            <a:xfrm>
              <a:off x="5658886" y="2553450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54" name="AutoShape 88"/>
            <p:cNvCxnSpPr>
              <a:cxnSpLocks noChangeShapeType="1"/>
            </p:cNvCxnSpPr>
            <p:nvPr/>
          </p:nvCxnSpPr>
          <p:spPr bwMode="auto">
            <a:xfrm flipH="1" flipV="1">
              <a:off x="1931884" y="-717660"/>
              <a:ext cx="18147" cy="32068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5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871125" cy="292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P=EU/X sin"/>
              <p:cNvSpPr txBox="1"/>
              <p:nvPr/>
            </p:nvSpPr>
            <p:spPr>
              <a:xfrm>
                <a:off x="3809531" y="789014"/>
                <a:ext cx="1734577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</a:rPr>
                        <m:t>𝑷</m:t>
                      </m:r>
                      <m:r>
                        <a:rPr lang="pl-PL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00B0F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00B0F0"/>
                          </a:solidFill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6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531" y="789014"/>
                <a:ext cx="1734577" cy="551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25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18" grpId="0" animBg="1"/>
      <p:bldP spid="141" grpId="0" animBg="1"/>
      <p:bldP spid="149" grpId="0" animBg="1"/>
      <p:bldP spid="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14858" y="2719652"/>
            <a:ext cx="61571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Praca elementów systemu elektroenergetycznego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1829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Dziękujęmy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7408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Txt_12"/>
          <p:cNvGrpSpPr/>
          <p:nvPr/>
        </p:nvGrpSpPr>
        <p:grpSpPr>
          <a:xfrm>
            <a:off x="1588426" y="5753402"/>
            <a:ext cx="2984791" cy="266700"/>
            <a:chOff x="680512" y="5764035"/>
            <a:chExt cx="2984791" cy="266700"/>
          </a:xfrm>
        </p:grpSpPr>
        <p:sp>
          <p:nvSpPr>
            <p:cNvPr id="24" name="Tekst_1"/>
            <p:cNvSpPr>
              <a:spLocks noChangeArrowheads="1"/>
            </p:cNvSpPr>
            <p:nvPr/>
          </p:nvSpPr>
          <p:spPr bwMode="auto">
            <a:xfrm>
              <a:off x="680512" y="5779409"/>
              <a:ext cx="298479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Clr>
                  <a:srgbClr val="0070C0"/>
                </a:buClr>
                <a:buFontTx/>
                <a:buNone/>
              </a:pPr>
              <a:r>
                <a:rPr kumimoji="0" lang="pl-PL" altLang="pl-PL" sz="16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12. </a:t>
              </a: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Stan nieustalony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:             - ruch</a:t>
              </a:r>
            </a:p>
          </p:txBody>
        </p:sp>
        <p:graphicFrame>
          <p:nvGraphicFramePr>
            <p:cNvPr id="25" name="Obiek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82661721"/>
                </p:ext>
              </p:extLst>
            </p:nvPr>
          </p:nvGraphicFramePr>
          <p:xfrm>
            <a:off x="2594377" y="5764035"/>
            <a:ext cx="531813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Równanie" r:id="rId3" imgW="355320" imgH="177480" progId="Equation.3">
                    <p:embed/>
                  </p:oleObj>
                </mc:Choice>
                <mc:Fallback>
                  <p:oleObj name="Równanie" r:id="rId3" imgW="3553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4377" y="5764035"/>
                          <a:ext cx="531813" cy="266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Txt_11"/>
          <p:cNvGrpSpPr/>
          <p:nvPr/>
        </p:nvGrpSpPr>
        <p:grpSpPr>
          <a:xfrm>
            <a:off x="1588426" y="5385442"/>
            <a:ext cx="4030815" cy="325138"/>
            <a:chOff x="680512" y="5420821"/>
            <a:chExt cx="4030815" cy="325138"/>
          </a:xfrm>
        </p:grpSpPr>
        <p:sp>
          <p:nvSpPr>
            <p:cNvPr id="18" name="Tekst_1"/>
            <p:cNvSpPr>
              <a:spLocks noChangeArrowheads="1"/>
            </p:cNvSpPr>
            <p:nvPr/>
          </p:nvSpPr>
          <p:spPr bwMode="auto">
            <a:xfrm>
              <a:off x="680512" y="5445462"/>
              <a:ext cx="31321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Clr>
                  <a:srgbClr val="0070C0"/>
                </a:buClr>
                <a:buFontTx/>
                <a:buNone/>
              </a:pPr>
              <a:r>
                <a:rPr kumimoji="0" lang="pl-PL" altLang="pl-PL" sz="16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11. </a:t>
              </a: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Stan ustalony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:  </a:t>
              </a: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                        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lub</a:t>
              </a:r>
            </a:p>
          </p:txBody>
        </p:sp>
        <p:graphicFrame>
          <p:nvGraphicFramePr>
            <p:cNvPr id="22" name="Obiek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2290193"/>
                </p:ext>
              </p:extLst>
            </p:nvPr>
          </p:nvGraphicFramePr>
          <p:xfrm>
            <a:off x="2456154" y="5441159"/>
            <a:ext cx="85725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1" name="Równanie" r:id="rId5" imgW="571320" imgH="203040" progId="Equation.3">
                    <p:embed/>
                  </p:oleObj>
                </mc:Choice>
                <mc:Fallback>
                  <p:oleObj name="Równanie" r:id="rId5" imgW="5713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154" y="5441159"/>
                          <a:ext cx="857250" cy="304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iek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2269825"/>
                </p:ext>
              </p:extLst>
            </p:nvPr>
          </p:nvGraphicFramePr>
          <p:xfrm>
            <a:off x="3912815" y="5420821"/>
            <a:ext cx="798512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" name="Równanie" r:id="rId7" imgW="533160" imgH="177480" progId="Equation.3">
                    <p:embed/>
                  </p:oleObj>
                </mc:Choice>
                <mc:Fallback>
                  <p:oleObj name="Równanie" r:id="rId7" imgW="53316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2815" y="5420821"/>
                          <a:ext cx="798512" cy="266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Txt_10"/>
          <p:cNvGrpSpPr/>
          <p:nvPr/>
        </p:nvGrpSpPr>
        <p:grpSpPr>
          <a:xfrm>
            <a:off x="1588426" y="5034671"/>
            <a:ext cx="6968945" cy="307946"/>
            <a:chOff x="691145" y="5067828"/>
            <a:chExt cx="6968945" cy="307946"/>
          </a:xfrm>
        </p:grpSpPr>
        <p:sp>
          <p:nvSpPr>
            <p:cNvPr id="16" name="Tekst_1"/>
            <p:cNvSpPr>
              <a:spLocks noChangeArrowheads="1"/>
            </p:cNvSpPr>
            <p:nvPr/>
          </p:nvSpPr>
          <p:spPr bwMode="auto">
            <a:xfrm>
              <a:off x="691145" y="5083395"/>
              <a:ext cx="6440866" cy="292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45711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Clr>
                  <a:srgbClr val="0070C0"/>
                </a:buClr>
                <a:buFontTx/>
                <a:buNone/>
              </a:pPr>
              <a:r>
                <a:rPr kumimoji="0" lang="pl-PL" altLang="pl-PL" sz="16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10. </a:t>
              </a: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Punkt równowagi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 - wszystkie pochodne zmiennych </a:t>
              </a:r>
              <a:r>
                <a:rPr kumimoji="0" lang="pl-PL" altLang="pl-PL" sz="1600" b="1" i="1" dirty="0">
                  <a:latin typeface="Times New Roman" pitchFamily="18" charset="0"/>
                </a:rPr>
                <a:t>stanu 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x</a:t>
              </a:r>
              <a:r>
                <a:rPr kumimoji="0" lang="pl-PL" altLang="pl-PL" sz="1800" b="1" i="1" baseline="-25000" dirty="0" smtClean="0">
                  <a:latin typeface="Times New Roman" pitchFamily="18" charset="0"/>
                </a:rPr>
                <a:t>i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(t) są zerowe:</a:t>
              </a:r>
            </a:p>
          </p:txBody>
        </p:sp>
        <p:graphicFrame>
          <p:nvGraphicFramePr>
            <p:cNvPr id="17" name="Obi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876060"/>
                </p:ext>
              </p:extLst>
            </p:nvPr>
          </p:nvGraphicFramePr>
          <p:xfrm>
            <a:off x="7166378" y="5067828"/>
            <a:ext cx="493712" cy="266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3" name="Równanie" r:id="rId9" imgW="330120" imgH="177480" progId="Equation.3">
                    <p:embed/>
                  </p:oleObj>
                </mc:Choice>
                <mc:Fallback>
                  <p:oleObj name="Równanie" r:id="rId9" imgW="3301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6378" y="5067828"/>
                          <a:ext cx="493712" cy="266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xt_9"/>
          <p:cNvSpPr>
            <a:spLocks noChangeArrowheads="1"/>
          </p:cNvSpPr>
          <p:nvPr/>
        </p:nvSpPr>
        <p:spPr bwMode="auto">
          <a:xfrm>
            <a:off x="1588426" y="4699467"/>
            <a:ext cx="6962227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9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Trajektoria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punkty x(t) w przestrzeni  stanów w kolejnych chwilach czasowych</a:t>
            </a:r>
            <a:endParaRPr kumimoji="0" lang="pl-PL" altLang="pl-PL" sz="16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grpSp>
        <p:nvGrpSpPr>
          <p:cNvPr id="38" name="Txt_8"/>
          <p:cNvGrpSpPr/>
          <p:nvPr/>
        </p:nvGrpSpPr>
        <p:grpSpPr>
          <a:xfrm>
            <a:off x="1588426" y="4065148"/>
            <a:ext cx="5884624" cy="591494"/>
            <a:chOff x="786842" y="4104331"/>
            <a:chExt cx="5884624" cy="591494"/>
          </a:xfrm>
        </p:grpSpPr>
        <p:sp>
          <p:nvSpPr>
            <p:cNvPr id="10" name="Tekst_1"/>
            <p:cNvSpPr>
              <a:spLocks noChangeArrowheads="1"/>
            </p:cNvSpPr>
            <p:nvPr/>
          </p:nvSpPr>
          <p:spPr bwMode="auto">
            <a:xfrm>
              <a:off x="786842" y="4104331"/>
              <a:ext cx="5884624" cy="587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45711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buClr>
                  <a:srgbClr val="0070C0"/>
                </a:buClr>
                <a:buFontTx/>
                <a:buNone/>
              </a:pPr>
              <a:r>
                <a:rPr kumimoji="0" lang="pl-PL" altLang="pl-PL" sz="1600" b="1" i="1" dirty="0">
                  <a:solidFill>
                    <a:srgbClr val="00B050"/>
                  </a:solidFill>
                  <a:latin typeface="Times New Roman" pitchFamily="18" charset="0"/>
                </a:rPr>
                <a:t>8</a:t>
              </a:r>
              <a:r>
                <a:rPr kumimoji="0" lang="pl-PL" altLang="pl-PL" sz="16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. </a:t>
              </a: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Model układu dynamicznego 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 (np. ruch obrotowy mas wirujących):</a:t>
              </a:r>
            </a:p>
            <a:p>
              <a:pPr>
                <a:buClr>
                  <a:srgbClr val="0070C0"/>
                </a:buClr>
                <a:buNone/>
              </a:pPr>
              <a:r>
                <a:rPr kumimoji="0" lang="pl-PL" altLang="pl-PL" sz="1600" b="1" i="1" dirty="0" smtClean="0">
                  <a:solidFill>
                    <a:srgbClr val="0070C0"/>
                  </a:solidFill>
                  <a:latin typeface="Times New Roman" pitchFamily="18" charset="0"/>
                </a:rPr>
                <a:t>      </a:t>
              </a:r>
              <a:r>
                <a:rPr kumimoji="0" lang="pl-PL" altLang="pl-PL" sz="1600" b="1" i="1" dirty="0" smtClean="0">
                  <a:latin typeface="Times New Roman" pitchFamily="18" charset="0"/>
                </a:rPr>
                <a:t>     nieliniowy                          zlinearyzowany </a:t>
              </a:r>
            </a:p>
          </p:txBody>
        </p:sp>
        <p:graphicFrame>
          <p:nvGraphicFramePr>
            <p:cNvPr id="13" name="Obiek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0715473"/>
                </p:ext>
              </p:extLst>
            </p:nvPr>
          </p:nvGraphicFramePr>
          <p:xfrm>
            <a:off x="2486025" y="4392613"/>
            <a:ext cx="990600" cy="303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4" name="Równanie" r:id="rId11" imgW="660240" imgH="203040" progId="Equation.3">
                    <p:embed/>
                  </p:oleObj>
                </mc:Choice>
                <mc:Fallback>
                  <p:oleObj name="Równanie" r:id="rId11" imgW="660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6025" y="4392613"/>
                          <a:ext cx="990600" cy="3032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i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2021708"/>
                </p:ext>
              </p:extLst>
            </p:nvPr>
          </p:nvGraphicFramePr>
          <p:xfrm>
            <a:off x="4949825" y="4376738"/>
            <a:ext cx="1103313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5" name="Równanie" r:id="rId13" imgW="736560" imgH="203040" progId="Equation.3">
                    <p:embed/>
                  </p:oleObj>
                </mc:Choice>
                <mc:Fallback>
                  <p:oleObj name="Równanie" r:id="rId13" imgW="736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9825" y="4376738"/>
                          <a:ext cx="1103313" cy="304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xt_7"/>
          <p:cNvSpPr>
            <a:spLocks noChangeArrowheads="1"/>
          </p:cNvSpPr>
          <p:nvPr/>
        </p:nvSpPr>
        <p:spPr bwMode="auto">
          <a:xfrm>
            <a:off x="1588426" y="3729944"/>
            <a:ext cx="6352701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7.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Układ dynamiczny 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zmienne stanu są funkcją czasu: x</a:t>
            </a:r>
            <a:r>
              <a:rPr kumimoji="0" lang="pl-PL" altLang="pl-PL" sz="1600" b="1" i="1" baseline="-25000" dirty="0" smtClean="0">
                <a:latin typeface="Times New Roman" pitchFamily="18" charset="0"/>
              </a:rPr>
              <a:t>1</a:t>
            </a:r>
            <a:r>
              <a:rPr kumimoji="0" lang="pl-PL" altLang="pl-PL" sz="1600" b="1" i="1" dirty="0" smtClean="0">
                <a:latin typeface="Times New Roman" pitchFamily="18" charset="0"/>
              </a:rPr>
              <a:t>(t),x</a:t>
            </a:r>
            <a:r>
              <a:rPr kumimoji="0" lang="pl-PL" altLang="pl-PL" sz="1600" b="1" i="1" baseline="-25000" dirty="0" smtClean="0">
                <a:latin typeface="Times New Roman" pitchFamily="18" charset="0"/>
              </a:rPr>
              <a:t>2</a:t>
            </a:r>
            <a:r>
              <a:rPr kumimoji="0" lang="pl-PL" altLang="pl-PL" sz="1600" b="1" i="1" dirty="0" smtClean="0">
                <a:latin typeface="Times New Roman" pitchFamily="18" charset="0"/>
              </a:rPr>
              <a:t>(t), …,</a:t>
            </a:r>
            <a:r>
              <a:rPr kumimoji="0" lang="pl-PL" altLang="pl-PL" sz="1600" b="1" i="1" dirty="0" err="1" smtClean="0">
                <a:latin typeface="Times New Roman" pitchFamily="18" charset="0"/>
              </a:rPr>
              <a:t>x</a:t>
            </a:r>
            <a:r>
              <a:rPr kumimoji="0" lang="pl-PL" altLang="pl-PL" sz="1600" b="1" i="1" baseline="-25000" dirty="0" err="1" smtClean="0">
                <a:latin typeface="Times New Roman" pitchFamily="18" charset="0"/>
              </a:rPr>
              <a:t>n</a:t>
            </a:r>
            <a:r>
              <a:rPr kumimoji="0" lang="pl-PL" altLang="pl-PL" sz="1600" b="1" i="1" dirty="0" smtClean="0">
                <a:latin typeface="Times New Roman" pitchFamily="18" charset="0"/>
              </a:rPr>
              <a:t>(t)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8" name="Txt_6"/>
          <p:cNvSpPr>
            <a:spLocks noChangeArrowheads="1"/>
          </p:cNvSpPr>
          <p:nvPr/>
        </p:nvSpPr>
        <p:spPr bwMode="auto">
          <a:xfrm>
            <a:off x="1588426" y="3394740"/>
            <a:ext cx="5640968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6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Układ statyczny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zmienne </a:t>
            </a:r>
            <a:r>
              <a:rPr kumimoji="0" lang="pl-PL" altLang="pl-PL" sz="1600" b="1" i="1" dirty="0">
                <a:latin typeface="Times New Roman" pitchFamily="18" charset="0"/>
              </a:rPr>
              <a:t>stanu x</a:t>
            </a:r>
            <a:r>
              <a:rPr kumimoji="0" lang="pl-PL" altLang="pl-PL" sz="1600" b="1" i="1" baseline="-25000" dirty="0">
                <a:latin typeface="Times New Roman" pitchFamily="18" charset="0"/>
              </a:rPr>
              <a:t>1</a:t>
            </a:r>
            <a:r>
              <a:rPr kumimoji="0" lang="pl-PL" altLang="pl-PL" sz="1600" b="1" i="1" dirty="0">
                <a:latin typeface="Times New Roman" pitchFamily="18" charset="0"/>
              </a:rPr>
              <a:t>,x</a:t>
            </a:r>
            <a:r>
              <a:rPr kumimoji="0" lang="pl-PL" altLang="pl-PL" sz="1600" b="1" i="1" baseline="-25000" dirty="0">
                <a:latin typeface="Times New Roman" pitchFamily="18" charset="0"/>
              </a:rPr>
              <a:t>2</a:t>
            </a:r>
            <a:r>
              <a:rPr kumimoji="0" lang="pl-PL" altLang="pl-PL" sz="1600" b="1" i="1" dirty="0">
                <a:latin typeface="Times New Roman" pitchFamily="18" charset="0"/>
              </a:rPr>
              <a:t>, …,</a:t>
            </a:r>
            <a:r>
              <a:rPr kumimoji="0" lang="pl-PL" altLang="pl-PL" sz="1600" b="1" i="1" dirty="0" err="1">
                <a:latin typeface="Times New Roman" pitchFamily="18" charset="0"/>
              </a:rPr>
              <a:t>x</a:t>
            </a:r>
            <a:r>
              <a:rPr kumimoji="0" lang="pl-PL" altLang="pl-PL" sz="1600" b="1" i="1" baseline="-25000" dirty="0" err="1">
                <a:latin typeface="Times New Roman" pitchFamily="18" charset="0"/>
              </a:rPr>
              <a:t>n</a:t>
            </a:r>
            <a:r>
              <a:rPr kumimoji="0" lang="pl-PL" altLang="pl-PL" sz="1600" b="1" i="1" baseline="-25000" dirty="0">
                <a:latin typeface="Times New Roman" pitchFamily="18" charset="0"/>
              </a:rPr>
              <a:t> </a:t>
            </a:r>
            <a:r>
              <a:rPr kumimoji="0" lang="pl-PL" altLang="pl-PL" sz="1600" b="1" i="1" dirty="0" smtClean="0">
                <a:latin typeface="Times New Roman" pitchFamily="18" charset="0"/>
              </a:rPr>
              <a:t> nie zależą od czasu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7" name="Txt_5"/>
          <p:cNvSpPr>
            <a:spLocks noChangeArrowheads="1"/>
          </p:cNvSpPr>
          <p:nvPr/>
        </p:nvSpPr>
        <p:spPr bwMode="auto">
          <a:xfrm>
            <a:off x="1588426" y="2813315"/>
            <a:ext cx="5294078" cy="5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5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Wektor stanu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macierz </a:t>
            </a:r>
            <a:r>
              <a:rPr kumimoji="0" lang="pl-PL" altLang="pl-PL" sz="1600" b="1" i="1" dirty="0">
                <a:latin typeface="Times New Roman" pitchFamily="18" charset="0"/>
              </a:rPr>
              <a:t>kolumnowa </a:t>
            </a:r>
            <a:r>
              <a:rPr kumimoji="0" lang="pl-PL" altLang="pl-PL" sz="1600" b="1" i="1" dirty="0" smtClean="0">
                <a:latin typeface="Times New Roman" pitchFamily="18" charset="0"/>
              </a:rPr>
              <a:t> </a:t>
            </a:r>
            <a:r>
              <a:rPr kumimoji="0" lang="pl-PL" altLang="pl-PL" sz="1600" b="1" dirty="0" smtClean="0">
                <a:solidFill>
                  <a:srgbClr val="C00000"/>
                </a:solidFill>
                <a:latin typeface="Times New Roman" pitchFamily="18" charset="0"/>
              </a:rPr>
              <a:t>[x</a:t>
            </a:r>
            <a:r>
              <a:rPr kumimoji="0" lang="pl-PL" altLang="pl-PL" sz="1600" b="1" baseline="-25000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kumimoji="0" lang="pl-PL" altLang="pl-PL" sz="1600" b="1" dirty="0" smtClean="0">
                <a:solidFill>
                  <a:srgbClr val="C00000"/>
                </a:solidFill>
                <a:latin typeface="Times New Roman" pitchFamily="18" charset="0"/>
              </a:rPr>
              <a:t>,x</a:t>
            </a:r>
            <a:r>
              <a:rPr kumimoji="0" lang="pl-PL" altLang="pl-PL" sz="1600" b="1" baseline="-25000" dirty="0" smtClean="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kumimoji="0" lang="pl-PL" altLang="pl-PL" sz="1600" b="1" dirty="0">
                <a:solidFill>
                  <a:srgbClr val="C00000"/>
                </a:solidFill>
                <a:latin typeface="Times New Roman" pitchFamily="18" charset="0"/>
              </a:rPr>
              <a:t>, …,</a:t>
            </a:r>
            <a:r>
              <a:rPr kumimoji="0" lang="pl-PL" altLang="pl-PL" sz="1600" b="1" dirty="0" err="1" smtClean="0">
                <a:solidFill>
                  <a:srgbClr val="C00000"/>
                </a:solidFill>
                <a:latin typeface="Times New Roman" pitchFamily="18" charset="0"/>
              </a:rPr>
              <a:t>x</a:t>
            </a:r>
            <a:r>
              <a:rPr kumimoji="0" lang="pl-PL" altLang="pl-PL" sz="1600" b="1" baseline="-25000" dirty="0" err="1" smtClean="0">
                <a:solidFill>
                  <a:srgbClr val="C00000"/>
                </a:solidFill>
                <a:latin typeface="Times New Roman" pitchFamily="18" charset="0"/>
              </a:rPr>
              <a:t>n</a:t>
            </a:r>
            <a:r>
              <a:rPr kumimoji="0" lang="pl-PL" altLang="pl-PL" sz="1600" b="1" dirty="0" smtClean="0">
                <a:solidFill>
                  <a:srgbClr val="C00000"/>
                </a:solidFill>
                <a:latin typeface="Times New Roman" pitchFamily="18" charset="0"/>
              </a:rPr>
              <a:t> ]</a:t>
            </a:r>
            <a:r>
              <a:rPr kumimoji="0" lang="pl-PL" altLang="pl-PL" sz="1600" b="1" baseline="30000" dirty="0" smtClean="0">
                <a:solidFill>
                  <a:srgbClr val="C00000"/>
                </a:solidFill>
                <a:latin typeface="Times New Roman" pitchFamily="18" charset="0"/>
              </a:rPr>
              <a:t>T</a:t>
            </a:r>
            <a:r>
              <a:rPr kumimoji="0" lang="pl-PL" altLang="pl-PL" sz="1600" b="1" dirty="0">
                <a:latin typeface="Times New Roman" pitchFamily="18" charset="0"/>
              </a:rPr>
              <a:t> </a:t>
            </a:r>
            <a:r>
              <a:rPr kumimoji="0" lang="pl-PL" altLang="pl-PL" sz="1600" b="1" dirty="0" smtClean="0">
                <a:latin typeface="Times New Roman" pitchFamily="18" charset="0"/>
              </a:rPr>
              <a:t>– </a:t>
            </a:r>
            <a:r>
              <a:rPr kumimoji="0" lang="pl-PL" altLang="pl-PL" sz="1600" b="1" i="1" smtClean="0">
                <a:latin typeface="Times New Roman" pitchFamily="18" charset="0"/>
              </a:rPr>
              <a:t>punkt </a:t>
            </a:r>
            <a:br>
              <a:rPr kumimoji="0" lang="pl-PL" altLang="pl-PL" sz="1600" b="1" i="1" smtClean="0">
                <a:latin typeface="Times New Roman" pitchFamily="18" charset="0"/>
              </a:rPr>
            </a:br>
            <a:r>
              <a:rPr kumimoji="0" lang="pl-PL" altLang="pl-PL" sz="1600" b="1" i="1" smtClean="0">
                <a:latin typeface="Times New Roman" pitchFamily="18" charset="0"/>
              </a:rPr>
              <a:t>w </a:t>
            </a:r>
            <a:r>
              <a:rPr kumimoji="0" lang="pl-PL" altLang="pl-PL" sz="1600" b="1" i="1" dirty="0" smtClean="0">
                <a:latin typeface="Times New Roman" pitchFamily="18" charset="0"/>
              </a:rPr>
              <a:t>n-wymiarowej przestrzeni stanów</a:t>
            </a:r>
            <a:endParaRPr kumimoji="0" lang="pl-PL" altLang="pl-PL" sz="16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" name="Txt_4"/>
          <p:cNvSpPr>
            <a:spLocks noChangeArrowheads="1"/>
          </p:cNvSpPr>
          <p:nvPr/>
        </p:nvSpPr>
        <p:spPr bwMode="auto">
          <a:xfrm>
            <a:off x="1588426" y="2231890"/>
            <a:ext cx="5346015" cy="5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4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Zmienne stanu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najmniejsza  liczba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zmiennych</a:t>
            </a:r>
            <a:r>
              <a:rPr kumimoji="0" lang="pl-PL" altLang="pl-PL" sz="1600" b="1" i="1" dirty="0" smtClean="0">
                <a:latin typeface="Times New Roman" pitchFamily="18" charset="0"/>
              </a:rPr>
              <a:t> x</a:t>
            </a:r>
            <a:r>
              <a:rPr kumimoji="0" lang="pl-PL" altLang="pl-PL" sz="1600" b="1" i="1" baseline="-25000" dirty="0" smtClean="0">
                <a:latin typeface="Times New Roman" pitchFamily="18" charset="0"/>
              </a:rPr>
              <a:t>1</a:t>
            </a:r>
            <a:r>
              <a:rPr kumimoji="0" lang="pl-PL" altLang="pl-PL" sz="1600" b="1" i="1" dirty="0" smtClean="0">
                <a:latin typeface="Times New Roman" pitchFamily="18" charset="0"/>
              </a:rPr>
              <a:t>,x</a:t>
            </a:r>
            <a:r>
              <a:rPr kumimoji="0" lang="pl-PL" altLang="pl-PL" sz="1600" b="1" i="1" baseline="-25000" dirty="0" smtClean="0">
                <a:latin typeface="Times New Roman" pitchFamily="18" charset="0"/>
              </a:rPr>
              <a:t>2</a:t>
            </a:r>
            <a:r>
              <a:rPr kumimoji="0" lang="pl-PL" altLang="pl-PL" sz="1600" b="1" i="1" dirty="0" smtClean="0">
                <a:latin typeface="Times New Roman" pitchFamily="18" charset="0"/>
              </a:rPr>
              <a:t>, …,</a:t>
            </a:r>
            <a:r>
              <a:rPr kumimoji="0" lang="pl-PL" altLang="pl-PL" sz="1600" b="1" i="1" err="1" smtClean="0">
                <a:latin typeface="Times New Roman" pitchFamily="18" charset="0"/>
              </a:rPr>
              <a:t>x</a:t>
            </a:r>
            <a:r>
              <a:rPr kumimoji="0" lang="pl-PL" altLang="pl-PL" sz="1600" b="1" i="1" baseline="-25000" err="1" smtClean="0">
                <a:latin typeface="Times New Roman" pitchFamily="18" charset="0"/>
              </a:rPr>
              <a:t>n</a:t>
            </a:r>
            <a:r>
              <a:rPr kumimoji="0" lang="pl-PL" altLang="pl-PL" sz="1600" b="1" i="1" smtClean="0">
                <a:latin typeface="Times New Roman" pitchFamily="18" charset="0"/>
              </a:rPr>
              <a:t>  </a:t>
            </a:r>
            <a:br>
              <a:rPr kumimoji="0" lang="pl-PL" altLang="pl-PL" sz="1600" b="1" i="1" smtClean="0">
                <a:latin typeface="Times New Roman" pitchFamily="18" charset="0"/>
              </a:rPr>
            </a:br>
            <a:r>
              <a:rPr kumimoji="0" lang="pl-PL" altLang="pl-PL" sz="1600" b="1" i="1" smtClean="0">
                <a:latin typeface="Times New Roman" pitchFamily="18" charset="0"/>
              </a:rPr>
              <a:t>jednoznacznie określająca stan </a:t>
            </a:r>
            <a:r>
              <a:rPr kumimoji="0" lang="pl-PL" altLang="pl-PL" sz="1600" b="1" i="1" dirty="0" smtClean="0">
                <a:latin typeface="Times New Roman" pitchFamily="18" charset="0"/>
              </a:rPr>
              <a:t>układu fizycznego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" name="Txt_3"/>
          <p:cNvSpPr>
            <a:spLocks noChangeArrowheads="1"/>
          </p:cNvSpPr>
          <p:nvPr/>
        </p:nvSpPr>
        <p:spPr bwMode="auto">
          <a:xfrm>
            <a:off x="1588426" y="1896686"/>
            <a:ext cx="5222584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3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Stan układu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warunki w jakich znajduje się układ fizyczny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4" name="Txt_2"/>
          <p:cNvSpPr>
            <a:spLocks noChangeArrowheads="1"/>
          </p:cNvSpPr>
          <p:nvPr/>
        </p:nvSpPr>
        <p:spPr bwMode="auto">
          <a:xfrm>
            <a:off x="1588426" y="1315261"/>
            <a:ext cx="5846537" cy="5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2.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Zmienna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wielkość fizyczna (napięcie, prąd, moc, obroty, poślizg</a:t>
            </a:r>
            <a:r>
              <a:rPr kumimoji="0" lang="pl-PL" altLang="pl-PL" sz="1600" b="1" i="1" smtClean="0">
                <a:latin typeface="Times New Roman" pitchFamily="18" charset="0"/>
              </a:rPr>
              <a:t>) </a:t>
            </a:r>
            <a:br>
              <a:rPr kumimoji="0" lang="pl-PL" altLang="pl-PL" sz="1600" b="1" i="1" smtClean="0">
                <a:latin typeface="Times New Roman" pitchFamily="18" charset="0"/>
              </a:rPr>
            </a:br>
            <a:r>
              <a:rPr kumimoji="0" lang="pl-PL" altLang="pl-PL" sz="1600" b="1" i="1" smtClean="0">
                <a:latin typeface="Times New Roman" pitchFamily="18" charset="0"/>
              </a:rPr>
              <a:t>będąca </a:t>
            </a:r>
            <a:r>
              <a:rPr kumimoji="0" lang="pl-PL" altLang="pl-PL" sz="1600" b="1" i="1" dirty="0" smtClean="0">
                <a:latin typeface="Times New Roman" pitchFamily="18" charset="0"/>
              </a:rPr>
              <a:t>nośnikiem informacji o układzie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" name="Txt_1"/>
          <p:cNvSpPr>
            <a:spLocks noChangeArrowheads="1"/>
          </p:cNvSpPr>
          <p:nvPr/>
        </p:nvSpPr>
        <p:spPr bwMode="auto">
          <a:xfrm>
            <a:off x="1588426" y="733836"/>
            <a:ext cx="6926576" cy="5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smtClean="0">
                <a:solidFill>
                  <a:srgbClr val="00B050"/>
                </a:solidFill>
                <a:latin typeface="Times New Roman" pitchFamily="18" charset="0"/>
              </a:rPr>
              <a:t>1. </a:t>
            </a:r>
            <a:r>
              <a:rPr kumimoji="0" lang="pl-PL" altLang="pl-PL" sz="1600" b="1" i="1" smtClean="0">
                <a:solidFill>
                  <a:srgbClr val="0070C0"/>
                </a:solidFill>
                <a:latin typeface="Times New Roman" pitchFamily="18" charset="0"/>
              </a:rPr>
              <a:t>Układ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fizyczny</a:t>
            </a:r>
            <a:r>
              <a:rPr kumimoji="0" lang="pl-PL" altLang="pl-PL" sz="1600" b="1" i="1" dirty="0" smtClean="0">
                <a:latin typeface="Times New Roman" pitchFamily="18" charset="0"/>
              </a:rPr>
              <a:t> – system elektroenergetyczny jako zestaw połączonych </a:t>
            </a:r>
            <a:r>
              <a:rPr kumimoji="0" lang="pl-PL" altLang="pl-PL" sz="1600" b="1" i="1" smtClean="0">
                <a:latin typeface="Times New Roman" pitchFamily="18" charset="0"/>
              </a:rPr>
              <a:t>urządzeń </a:t>
            </a:r>
            <a:br>
              <a:rPr kumimoji="0" lang="pl-PL" altLang="pl-PL" sz="1600" b="1" i="1" smtClean="0">
                <a:latin typeface="Times New Roman" pitchFamily="18" charset="0"/>
              </a:rPr>
            </a:br>
            <a:r>
              <a:rPr kumimoji="0" lang="pl-PL" altLang="pl-PL" sz="1600" b="1" i="1" smtClean="0">
                <a:latin typeface="Times New Roman" pitchFamily="18" charset="0"/>
              </a:rPr>
              <a:t>do </a:t>
            </a:r>
            <a:r>
              <a:rPr kumimoji="0" lang="pl-PL" altLang="pl-PL" sz="1600" b="1" i="1" dirty="0" smtClean="0">
                <a:latin typeface="Times New Roman" pitchFamily="18" charset="0"/>
              </a:rPr>
              <a:t>wytwarzania, przesyłu i rozdziału energii elektrycznej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" name="Tytuł"/>
          <p:cNvSpPr txBox="1">
            <a:spLocks noChangeArrowheads="1"/>
          </p:cNvSpPr>
          <p:nvPr/>
        </p:nvSpPr>
        <p:spPr bwMode="auto">
          <a:xfrm>
            <a:off x="3643060" y="337121"/>
            <a:ext cx="185788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Podstawowe definicje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8" grpId="0"/>
      <p:bldP spid="7" grpId="0"/>
      <p:bldP spid="6" grpId="0"/>
      <p:bldP spid="5" grpId="0"/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an_gor"/>
          <p:cNvGrpSpPr/>
          <p:nvPr/>
        </p:nvGrpSpPr>
        <p:grpSpPr>
          <a:xfrm>
            <a:off x="5975927" y="3589872"/>
            <a:ext cx="1021080" cy="1010478"/>
            <a:chOff x="1101753" y="291087"/>
            <a:chExt cx="1021080" cy="1010478"/>
          </a:xfrm>
        </p:grpSpPr>
        <p:sp>
          <p:nvSpPr>
            <p:cNvPr id="235" name="Pole tekstowe 52"/>
            <p:cNvSpPr txBox="1"/>
            <p:nvPr/>
          </p:nvSpPr>
          <p:spPr>
            <a:xfrm>
              <a:off x="1371466" y="389972"/>
              <a:ext cx="22669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000" b="1" i="1">
                  <a:effectLst/>
                  <a:latin typeface="Times New Roman"/>
                  <a:ea typeface="Times New Roman"/>
                </a:rPr>
                <a:t>ε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36" name="Łącznik prosty ze strzałką 235"/>
            <p:cNvCxnSpPr>
              <a:endCxn id="237" idx="1"/>
            </p:cNvCxnSpPr>
            <p:nvPr/>
          </p:nvCxnSpPr>
          <p:spPr>
            <a:xfrm flipH="1" flipV="1">
              <a:off x="1251287" y="439068"/>
              <a:ext cx="382915" cy="3354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Elipsa 236"/>
            <p:cNvSpPr/>
            <p:nvPr/>
          </p:nvSpPr>
          <p:spPr>
            <a:xfrm>
              <a:off x="1101753" y="291087"/>
              <a:ext cx="1021080" cy="1010478"/>
            </a:xfrm>
            <a:prstGeom prst="ellipse">
              <a:avLst/>
            </a:prstGeom>
            <a:noFill/>
            <a:ln w="12700" cmpd="sng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grpSp>
        <p:nvGrpSpPr>
          <p:cNvPr id="199" name="Gran_dol"/>
          <p:cNvGrpSpPr/>
          <p:nvPr/>
        </p:nvGrpSpPr>
        <p:grpSpPr>
          <a:xfrm>
            <a:off x="6273107" y="3876450"/>
            <a:ext cx="540007" cy="434340"/>
            <a:chOff x="1398933" y="577665"/>
            <a:chExt cx="540007" cy="434340"/>
          </a:xfrm>
        </p:grpSpPr>
        <p:sp>
          <p:nvSpPr>
            <p:cNvPr id="232" name="Pole tekstowe 52"/>
            <p:cNvSpPr txBox="1"/>
            <p:nvPr/>
          </p:nvSpPr>
          <p:spPr>
            <a:xfrm>
              <a:off x="1712245" y="636085"/>
              <a:ext cx="22669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000" b="1" i="1">
                  <a:effectLst/>
                  <a:latin typeface="Times New Roman"/>
                  <a:ea typeface="Times New Roman"/>
                </a:rPr>
                <a:t>η</a:t>
              </a:r>
              <a:endParaRPr lang="pl-PL" sz="1200">
                <a:effectLst/>
                <a:latin typeface="Times New Roman"/>
                <a:ea typeface="Times New Roman"/>
              </a:endParaRPr>
            </a:p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33" name="Łącznik prosty ze strzałką 232"/>
            <p:cNvCxnSpPr>
              <a:stCxn id="213" idx="5"/>
            </p:cNvCxnSpPr>
            <p:nvPr/>
          </p:nvCxnSpPr>
          <p:spPr>
            <a:xfrm>
              <a:off x="1646997" y="789534"/>
              <a:ext cx="190333" cy="377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Elipsa 233"/>
            <p:cNvSpPr/>
            <p:nvPr/>
          </p:nvSpPr>
          <p:spPr>
            <a:xfrm>
              <a:off x="1398933" y="577665"/>
              <a:ext cx="434340" cy="434340"/>
            </a:xfrm>
            <a:prstGeom prst="ellipse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grpSp>
        <p:nvGrpSpPr>
          <p:cNvPr id="201" name="Txt_niestab"/>
          <p:cNvGrpSpPr/>
          <p:nvPr/>
        </p:nvGrpSpPr>
        <p:grpSpPr>
          <a:xfrm>
            <a:off x="7040159" y="4079200"/>
            <a:ext cx="698617" cy="434340"/>
            <a:chOff x="2165985" y="780415"/>
            <a:chExt cx="698617" cy="434340"/>
          </a:xfrm>
        </p:grpSpPr>
        <p:sp>
          <p:nvSpPr>
            <p:cNvPr id="228" name="Pole tekstowe 52"/>
            <p:cNvSpPr txBox="1"/>
            <p:nvPr/>
          </p:nvSpPr>
          <p:spPr>
            <a:xfrm>
              <a:off x="2165985" y="1045210"/>
              <a:ext cx="698617" cy="16954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000" b="1" i="1" dirty="0">
                  <a:solidFill>
                    <a:srgbClr val="7030A0"/>
                  </a:solidFill>
                  <a:effectLst/>
                  <a:latin typeface="Times New Roman"/>
                  <a:ea typeface="Times New Roman"/>
                </a:rPr>
                <a:t>niestabilny</a:t>
              </a:r>
              <a:endParaRPr lang="pl-PL" sz="1200" dirty="0">
                <a:solidFill>
                  <a:srgbClr val="7030A0"/>
                </a:solidFill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29" name="Łącznik prosty ze strzałką 228"/>
            <p:cNvCxnSpPr>
              <a:stCxn id="228" idx="0"/>
            </p:cNvCxnSpPr>
            <p:nvPr/>
          </p:nvCxnSpPr>
          <p:spPr>
            <a:xfrm flipH="1" flipV="1">
              <a:off x="2238375" y="780415"/>
              <a:ext cx="276919" cy="264795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Traj_niestab"/>
          <p:cNvGrpSpPr/>
          <p:nvPr/>
        </p:nvGrpSpPr>
        <p:grpSpPr>
          <a:xfrm>
            <a:off x="6618243" y="1257300"/>
            <a:ext cx="2182857" cy="3007917"/>
            <a:chOff x="2293951" y="-2346628"/>
            <a:chExt cx="2525757" cy="3635825"/>
          </a:xfrm>
        </p:grpSpPr>
        <p:sp>
          <p:nvSpPr>
            <p:cNvPr id="230" name="Dowolny kształt 229"/>
            <p:cNvSpPr/>
            <p:nvPr/>
          </p:nvSpPr>
          <p:spPr>
            <a:xfrm>
              <a:off x="2293951" y="866692"/>
              <a:ext cx="655983" cy="422505"/>
            </a:xfrm>
            <a:custGeom>
              <a:avLst/>
              <a:gdLst>
                <a:gd name="connsiteX0" fmla="*/ 0 w 655983"/>
                <a:gd name="connsiteY0" fmla="*/ 385638 h 422374"/>
                <a:gd name="connsiteX1" fmla="*/ 119270 w 655983"/>
                <a:gd name="connsiteY1" fmla="*/ 421419 h 422374"/>
                <a:gd name="connsiteX2" fmla="*/ 278296 w 655983"/>
                <a:gd name="connsiteY2" fmla="*/ 405517 h 422374"/>
                <a:gd name="connsiteX3" fmla="*/ 389614 w 655983"/>
                <a:gd name="connsiteY3" fmla="*/ 337930 h 422374"/>
                <a:gd name="connsiteX4" fmla="*/ 552616 w 655983"/>
                <a:gd name="connsiteY4" fmla="*/ 178904 h 422374"/>
                <a:gd name="connsiteX5" fmla="*/ 655983 w 655983"/>
                <a:gd name="connsiteY5" fmla="*/ 0 h 422374"/>
                <a:gd name="connsiteX6" fmla="*/ 655983 w 655983"/>
                <a:gd name="connsiteY6" fmla="*/ 0 h 422374"/>
                <a:gd name="connsiteX0" fmla="*/ 0 w 655983"/>
                <a:gd name="connsiteY0" fmla="*/ 385638 h 422505"/>
                <a:gd name="connsiteX1" fmla="*/ 119270 w 655983"/>
                <a:gd name="connsiteY1" fmla="*/ 421419 h 422505"/>
                <a:gd name="connsiteX2" fmla="*/ 278296 w 655983"/>
                <a:gd name="connsiteY2" fmla="*/ 405517 h 422505"/>
                <a:gd name="connsiteX3" fmla="*/ 413467 w 655983"/>
                <a:gd name="connsiteY3" fmla="*/ 329979 h 422505"/>
                <a:gd name="connsiteX4" fmla="*/ 552616 w 655983"/>
                <a:gd name="connsiteY4" fmla="*/ 178904 h 422505"/>
                <a:gd name="connsiteX5" fmla="*/ 655983 w 655983"/>
                <a:gd name="connsiteY5" fmla="*/ 0 h 422505"/>
                <a:gd name="connsiteX6" fmla="*/ 655983 w 655983"/>
                <a:gd name="connsiteY6" fmla="*/ 0 h 422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5983" h="422505">
                  <a:moveTo>
                    <a:pt x="0" y="385638"/>
                  </a:moveTo>
                  <a:cubicBezTo>
                    <a:pt x="36443" y="401872"/>
                    <a:pt x="72887" y="418106"/>
                    <a:pt x="119270" y="421419"/>
                  </a:cubicBezTo>
                  <a:cubicBezTo>
                    <a:pt x="165653" y="424732"/>
                    <a:pt x="229263" y="420757"/>
                    <a:pt x="278296" y="405517"/>
                  </a:cubicBezTo>
                  <a:cubicBezTo>
                    <a:pt x="327329" y="390277"/>
                    <a:pt x="367747" y="367748"/>
                    <a:pt x="413467" y="329979"/>
                  </a:cubicBezTo>
                  <a:cubicBezTo>
                    <a:pt x="459187" y="292210"/>
                    <a:pt x="512197" y="233901"/>
                    <a:pt x="552616" y="178904"/>
                  </a:cubicBezTo>
                  <a:cubicBezTo>
                    <a:pt x="593035" y="123908"/>
                    <a:pt x="655983" y="0"/>
                    <a:pt x="655983" y="0"/>
                  </a:cubicBezTo>
                  <a:lnTo>
                    <a:pt x="655983" y="0"/>
                  </a:lnTo>
                </a:path>
              </a:pathLst>
            </a:custGeom>
            <a:noFill/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cxnSp>
          <p:nvCxnSpPr>
            <p:cNvPr id="231" name="Łącznik prosty ze strzałką 230"/>
            <p:cNvCxnSpPr/>
            <p:nvPr/>
          </p:nvCxnSpPr>
          <p:spPr>
            <a:xfrm flipV="1">
              <a:off x="2939103" y="-2346628"/>
              <a:ext cx="1880605" cy="3242330"/>
            </a:xfrm>
            <a:prstGeom prst="straightConnector1">
              <a:avLst/>
            </a:prstGeom>
            <a:ln>
              <a:solidFill>
                <a:srgbClr val="7030A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Txt_stab"/>
          <p:cNvGrpSpPr/>
          <p:nvPr/>
        </p:nvGrpSpPr>
        <p:grpSpPr>
          <a:xfrm>
            <a:off x="5559082" y="3349272"/>
            <a:ext cx="491198" cy="685874"/>
            <a:chOff x="684908" y="50487"/>
            <a:chExt cx="491198" cy="685874"/>
          </a:xfrm>
        </p:grpSpPr>
        <p:cxnSp>
          <p:nvCxnSpPr>
            <p:cNvPr id="226" name="Łącznik prosty ze strzałką 225"/>
            <p:cNvCxnSpPr>
              <a:stCxn id="227" idx="2"/>
              <a:endCxn id="224" idx="9"/>
            </p:cNvCxnSpPr>
            <p:nvPr/>
          </p:nvCxnSpPr>
          <p:spPr>
            <a:xfrm>
              <a:off x="930507" y="220345"/>
              <a:ext cx="237656" cy="516016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Pole tekstowe 52"/>
            <p:cNvSpPr txBox="1"/>
            <p:nvPr/>
          </p:nvSpPr>
          <p:spPr>
            <a:xfrm>
              <a:off x="684908" y="50487"/>
              <a:ext cx="491198" cy="169858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900" b="1" i="1" dirty="0">
                  <a:solidFill>
                    <a:srgbClr val="00B0F0"/>
                  </a:solidFill>
                  <a:latin typeface="Times New Roman"/>
                  <a:ea typeface="Times New Roman"/>
                </a:rPr>
                <a:t>s</a:t>
              </a:r>
              <a:r>
                <a:rPr lang="pl-PL" sz="900" b="1" i="1" dirty="0" smtClean="0">
                  <a:solidFill>
                    <a:srgbClr val="00B0F0"/>
                  </a:solidFill>
                  <a:effectLst/>
                  <a:latin typeface="Times New Roman"/>
                  <a:ea typeface="Times New Roman"/>
                </a:rPr>
                <a:t>tabilny</a:t>
              </a:r>
              <a:endParaRPr lang="pl-PL" sz="1100" dirty="0">
                <a:solidFill>
                  <a:srgbClr val="00B0F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" name="Traj_stab"/>
          <p:cNvGrpSpPr/>
          <p:nvPr/>
        </p:nvGrpSpPr>
        <p:grpSpPr>
          <a:xfrm>
            <a:off x="6042157" y="3824849"/>
            <a:ext cx="559346" cy="586173"/>
            <a:chOff x="6042157" y="3824849"/>
            <a:chExt cx="559346" cy="586173"/>
          </a:xfrm>
        </p:grpSpPr>
        <p:grpSp>
          <p:nvGrpSpPr>
            <p:cNvPr id="203" name="Traj_asympt"/>
            <p:cNvGrpSpPr/>
            <p:nvPr/>
          </p:nvGrpSpPr>
          <p:grpSpPr>
            <a:xfrm>
              <a:off x="6042157" y="3839166"/>
              <a:ext cx="559346" cy="571856"/>
              <a:chOff x="1739811" y="863146"/>
              <a:chExt cx="559346" cy="571856"/>
            </a:xfrm>
          </p:grpSpPr>
          <p:sp>
            <p:nvSpPr>
              <p:cNvPr id="224" name="Dowolny kształt 223"/>
              <p:cNvSpPr/>
              <p:nvPr/>
            </p:nvSpPr>
            <p:spPr>
              <a:xfrm>
                <a:off x="1739811" y="884798"/>
                <a:ext cx="559346" cy="550204"/>
              </a:xfrm>
              <a:custGeom>
                <a:avLst/>
                <a:gdLst>
                  <a:gd name="connsiteX0" fmla="*/ 559346 w 559346"/>
                  <a:gd name="connsiteY0" fmla="*/ 361813 h 550204"/>
                  <a:gd name="connsiteX1" fmla="*/ 516586 w 559346"/>
                  <a:gd name="connsiteY1" fmla="*/ 467067 h 550204"/>
                  <a:gd name="connsiteX2" fmla="*/ 434356 w 559346"/>
                  <a:gd name="connsiteY2" fmla="*/ 526273 h 550204"/>
                  <a:gd name="connsiteX3" fmla="*/ 352126 w 559346"/>
                  <a:gd name="connsiteY3" fmla="*/ 549297 h 550204"/>
                  <a:gd name="connsiteX4" fmla="*/ 266606 w 559346"/>
                  <a:gd name="connsiteY4" fmla="*/ 542719 h 550204"/>
                  <a:gd name="connsiteX5" fmla="*/ 187665 w 559346"/>
                  <a:gd name="connsiteY5" fmla="*/ 516405 h 550204"/>
                  <a:gd name="connsiteX6" fmla="*/ 135038 w 559346"/>
                  <a:gd name="connsiteY6" fmla="*/ 483513 h 550204"/>
                  <a:gd name="connsiteX7" fmla="*/ 69254 w 559346"/>
                  <a:gd name="connsiteY7" fmla="*/ 407861 h 550204"/>
                  <a:gd name="connsiteX8" fmla="*/ 19915 w 559346"/>
                  <a:gd name="connsiteY8" fmla="*/ 319053 h 550204"/>
                  <a:gd name="connsiteX9" fmla="*/ 180 w 559346"/>
                  <a:gd name="connsiteY9" fmla="*/ 174328 h 550204"/>
                  <a:gd name="connsiteX10" fmla="*/ 29783 w 559346"/>
                  <a:gd name="connsiteY10" fmla="*/ 72362 h 550204"/>
                  <a:gd name="connsiteX11" fmla="*/ 85700 w 559346"/>
                  <a:gd name="connsiteY11" fmla="*/ 0 h 550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59346" h="550204">
                    <a:moveTo>
                      <a:pt x="559346" y="361813"/>
                    </a:moveTo>
                    <a:cubicBezTo>
                      <a:pt x="548382" y="400735"/>
                      <a:pt x="537418" y="439657"/>
                      <a:pt x="516586" y="467067"/>
                    </a:cubicBezTo>
                    <a:cubicBezTo>
                      <a:pt x="495754" y="494477"/>
                      <a:pt x="461766" y="512568"/>
                      <a:pt x="434356" y="526273"/>
                    </a:cubicBezTo>
                    <a:cubicBezTo>
                      <a:pt x="406946" y="539978"/>
                      <a:pt x="380084" y="546556"/>
                      <a:pt x="352126" y="549297"/>
                    </a:cubicBezTo>
                    <a:cubicBezTo>
                      <a:pt x="324168" y="552038"/>
                      <a:pt x="294016" y="548201"/>
                      <a:pt x="266606" y="542719"/>
                    </a:cubicBezTo>
                    <a:cubicBezTo>
                      <a:pt x="239196" y="537237"/>
                      <a:pt x="209593" y="526273"/>
                      <a:pt x="187665" y="516405"/>
                    </a:cubicBezTo>
                    <a:cubicBezTo>
                      <a:pt x="165737" y="506537"/>
                      <a:pt x="154773" y="501604"/>
                      <a:pt x="135038" y="483513"/>
                    </a:cubicBezTo>
                    <a:cubicBezTo>
                      <a:pt x="115303" y="465422"/>
                      <a:pt x="88441" y="435271"/>
                      <a:pt x="69254" y="407861"/>
                    </a:cubicBezTo>
                    <a:cubicBezTo>
                      <a:pt x="50067" y="380451"/>
                      <a:pt x="31427" y="357975"/>
                      <a:pt x="19915" y="319053"/>
                    </a:cubicBezTo>
                    <a:cubicBezTo>
                      <a:pt x="8403" y="280131"/>
                      <a:pt x="-1465" y="215443"/>
                      <a:pt x="180" y="174328"/>
                    </a:cubicBezTo>
                    <a:cubicBezTo>
                      <a:pt x="1825" y="133213"/>
                      <a:pt x="15530" y="101417"/>
                      <a:pt x="29783" y="72362"/>
                    </a:cubicBezTo>
                    <a:cubicBezTo>
                      <a:pt x="44036" y="43307"/>
                      <a:pt x="64868" y="21653"/>
                      <a:pt x="85700" y="0"/>
                    </a:cubicBezTo>
                  </a:path>
                </a:pathLst>
              </a:custGeom>
              <a:noFill/>
              <a:ln w="127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l-PL"/>
              </a:p>
            </p:txBody>
          </p:sp>
          <p:cxnSp>
            <p:nvCxnSpPr>
              <p:cNvPr id="225" name="Łącznik prosty ze strzałką 224"/>
              <p:cNvCxnSpPr/>
              <p:nvPr/>
            </p:nvCxnSpPr>
            <p:spPr>
              <a:xfrm flipV="1">
                <a:off x="1806257" y="863146"/>
                <a:ext cx="56122" cy="43887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headEnd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9" name="Oval 354"/>
            <p:cNvSpPr>
              <a:spLocks noChangeAspect="1" noChangeArrowheads="1"/>
            </p:cNvSpPr>
            <p:nvPr/>
          </p:nvSpPr>
          <p:spPr bwMode="auto">
            <a:xfrm>
              <a:off x="6141994" y="3824849"/>
              <a:ext cx="36195" cy="3619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</p:grpSp>
      <p:grpSp>
        <p:nvGrpSpPr>
          <p:cNvPr id="204" name="Txt_asympt"/>
          <p:cNvGrpSpPr/>
          <p:nvPr/>
        </p:nvGrpSpPr>
        <p:grpSpPr>
          <a:xfrm>
            <a:off x="6105159" y="3275194"/>
            <a:ext cx="1326580" cy="553946"/>
            <a:chOff x="1377990" y="-134081"/>
            <a:chExt cx="1326580" cy="553946"/>
          </a:xfrm>
        </p:grpSpPr>
        <p:sp>
          <p:nvSpPr>
            <p:cNvPr id="222" name="Pole tekstowe 52"/>
            <p:cNvSpPr txBox="1"/>
            <p:nvPr/>
          </p:nvSpPr>
          <p:spPr>
            <a:xfrm>
              <a:off x="1377990" y="-134081"/>
              <a:ext cx="1326580" cy="19101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000" b="1" i="1" dirty="0" smtClean="0">
                  <a:solidFill>
                    <a:srgbClr val="FF0000"/>
                  </a:solidFill>
                  <a:effectLst/>
                  <a:latin typeface="Times New Roman"/>
                  <a:ea typeface="Times New Roman"/>
                </a:rPr>
                <a:t>stabilny asymptotycznie</a:t>
              </a:r>
              <a:endParaRPr lang="pl-PL" sz="10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23" name="Łącznik prosty ze strzałką 222"/>
            <p:cNvCxnSpPr>
              <a:stCxn id="222" idx="2"/>
              <a:endCxn id="220" idx="5"/>
            </p:cNvCxnSpPr>
            <p:nvPr/>
          </p:nvCxnSpPr>
          <p:spPr>
            <a:xfrm>
              <a:off x="2041280" y="56931"/>
              <a:ext cx="13816" cy="362934"/>
            </a:xfrm>
            <a:prstGeom prst="straightConnector1">
              <a:avLst/>
            </a:prstGeom>
            <a:ln w="63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Traj_asympt"/>
          <p:cNvGrpSpPr/>
          <p:nvPr/>
        </p:nvGrpSpPr>
        <p:grpSpPr>
          <a:xfrm>
            <a:off x="6511071" y="3822141"/>
            <a:ext cx="404452" cy="412794"/>
            <a:chOff x="6511071" y="3822141"/>
            <a:chExt cx="404452" cy="412794"/>
          </a:xfrm>
        </p:grpSpPr>
        <p:sp>
          <p:nvSpPr>
            <p:cNvPr id="220" name="Dowolny kształt 219"/>
            <p:cNvSpPr/>
            <p:nvPr/>
          </p:nvSpPr>
          <p:spPr>
            <a:xfrm>
              <a:off x="6511071" y="3822141"/>
              <a:ext cx="404452" cy="412794"/>
            </a:xfrm>
            <a:custGeom>
              <a:avLst/>
              <a:gdLst>
                <a:gd name="connsiteX0" fmla="*/ 134858 w 414460"/>
                <a:gd name="connsiteY0" fmla="*/ 401469 h 413774"/>
                <a:gd name="connsiteX1" fmla="*/ 259848 w 414460"/>
                <a:gd name="connsiteY1" fmla="*/ 408047 h 413774"/>
                <a:gd name="connsiteX2" fmla="*/ 371681 w 414460"/>
                <a:gd name="connsiteY2" fmla="*/ 329106 h 413774"/>
                <a:gd name="connsiteX3" fmla="*/ 414440 w 414460"/>
                <a:gd name="connsiteY3" fmla="*/ 230430 h 413774"/>
                <a:gd name="connsiteX4" fmla="*/ 374970 w 414460"/>
                <a:gd name="connsiteY4" fmla="*/ 69258 h 413774"/>
                <a:gd name="connsiteX5" fmla="*/ 236823 w 414460"/>
                <a:gd name="connsiteY5" fmla="*/ 3474 h 413774"/>
                <a:gd name="connsiteX6" fmla="*/ 115122 w 414460"/>
                <a:gd name="connsiteY6" fmla="*/ 23210 h 413774"/>
                <a:gd name="connsiteX7" fmla="*/ 0 w 414460"/>
                <a:gd name="connsiteY7" fmla="*/ 141621 h 413774"/>
                <a:gd name="connsiteX8" fmla="*/ 0 w 414460"/>
                <a:gd name="connsiteY8" fmla="*/ 141621 h 413774"/>
                <a:gd name="connsiteX0" fmla="*/ 134858 w 414454"/>
                <a:gd name="connsiteY0" fmla="*/ 421323 h 433628"/>
                <a:gd name="connsiteX1" fmla="*/ 259848 w 414454"/>
                <a:gd name="connsiteY1" fmla="*/ 427901 h 433628"/>
                <a:gd name="connsiteX2" fmla="*/ 371681 w 414454"/>
                <a:gd name="connsiteY2" fmla="*/ 348960 h 433628"/>
                <a:gd name="connsiteX3" fmla="*/ 414440 w 414454"/>
                <a:gd name="connsiteY3" fmla="*/ 250284 h 433628"/>
                <a:gd name="connsiteX4" fmla="*/ 374970 w 414454"/>
                <a:gd name="connsiteY4" fmla="*/ 89112 h 433628"/>
                <a:gd name="connsiteX5" fmla="*/ 262013 w 414454"/>
                <a:gd name="connsiteY5" fmla="*/ 1519 h 433628"/>
                <a:gd name="connsiteX6" fmla="*/ 115122 w 414454"/>
                <a:gd name="connsiteY6" fmla="*/ 43064 h 433628"/>
                <a:gd name="connsiteX7" fmla="*/ 0 w 414454"/>
                <a:gd name="connsiteY7" fmla="*/ 161475 h 433628"/>
                <a:gd name="connsiteX8" fmla="*/ 0 w 414454"/>
                <a:gd name="connsiteY8" fmla="*/ 161475 h 433628"/>
                <a:gd name="connsiteX0" fmla="*/ 134858 w 414453"/>
                <a:gd name="connsiteY0" fmla="*/ 408993 h 421298"/>
                <a:gd name="connsiteX1" fmla="*/ 259848 w 414453"/>
                <a:gd name="connsiteY1" fmla="*/ 415571 h 421298"/>
                <a:gd name="connsiteX2" fmla="*/ 371681 w 414453"/>
                <a:gd name="connsiteY2" fmla="*/ 336630 h 421298"/>
                <a:gd name="connsiteX3" fmla="*/ 414440 w 414453"/>
                <a:gd name="connsiteY3" fmla="*/ 237954 h 421298"/>
                <a:gd name="connsiteX4" fmla="*/ 374970 w 414453"/>
                <a:gd name="connsiteY4" fmla="*/ 76782 h 421298"/>
                <a:gd name="connsiteX5" fmla="*/ 268592 w 414453"/>
                <a:gd name="connsiteY5" fmla="*/ 2346 h 421298"/>
                <a:gd name="connsiteX6" fmla="*/ 115122 w 414453"/>
                <a:gd name="connsiteY6" fmla="*/ 30734 h 421298"/>
                <a:gd name="connsiteX7" fmla="*/ 0 w 414453"/>
                <a:gd name="connsiteY7" fmla="*/ 149145 h 421298"/>
                <a:gd name="connsiteX8" fmla="*/ 0 w 414453"/>
                <a:gd name="connsiteY8" fmla="*/ 149145 h 421298"/>
                <a:gd name="connsiteX0" fmla="*/ 134858 w 415131"/>
                <a:gd name="connsiteY0" fmla="*/ 410307 h 422612"/>
                <a:gd name="connsiteX1" fmla="*/ 259848 w 415131"/>
                <a:gd name="connsiteY1" fmla="*/ 416885 h 422612"/>
                <a:gd name="connsiteX2" fmla="*/ 371681 w 415131"/>
                <a:gd name="connsiteY2" fmla="*/ 337944 h 422612"/>
                <a:gd name="connsiteX3" fmla="*/ 414440 w 415131"/>
                <a:gd name="connsiteY3" fmla="*/ 239268 h 422612"/>
                <a:gd name="connsiteX4" fmla="*/ 388127 w 415131"/>
                <a:gd name="connsiteY4" fmla="*/ 97831 h 422612"/>
                <a:gd name="connsiteX5" fmla="*/ 268592 w 415131"/>
                <a:gd name="connsiteY5" fmla="*/ 3660 h 422612"/>
                <a:gd name="connsiteX6" fmla="*/ 115122 w 415131"/>
                <a:gd name="connsiteY6" fmla="*/ 32048 h 422612"/>
                <a:gd name="connsiteX7" fmla="*/ 0 w 415131"/>
                <a:gd name="connsiteY7" fmla="*/ 150459 h 422612"/>
                <a:gd name="connsiteX8" fmla="*/ 0 w 415131"/>
                <a:gd name="connsiteY8" fmla="*/ 150459 h 422612"/>
                <a:gd name="connsiteX0" fmla="*/ 144288 w 424561"/>
                <a:gd name="connsiteY0" fmla="*/ 410307 h 422612"/>
                <a:gd name="connsiteX1" fmla="*/ 269278 w 424561"/>
                <a:gd name="connsiteY1" fmla="*/ 416885 h 422612"/>
                <a:gd name="connsiteX2" fmla="*/ 381111 w 424561"/>
                <a:gd name="connsiteY2" fmla="*/ 337944 h 422612"/>
                <a:gd name="connsiteX3" fmla="*/ 423870 w 424561"/>
                <a:gd name="connsiteY3" fmla="*/ 239268 h 422612"/>
                <a:gd name="connsiteX4" fmla="*/ 397557 w 424561"/>
                <a:gd name="connsiteY4" fmla="*/ 97831 h 422612"/>
                <a:gd name="connsiteX5" fmla="*/ 278022 w 424561"/>
                <a:gd name="connsiteY5" fmla="*/ 3660 h 422612"/>
                <a:gd name="connsiteX6" fmla="*/ 124552 w 424561"/>
                <a:gd name="connsiteY6" fmla="*/ 32048 h 422612"/>
                <a:gd name="connsiteX7" fmla="*/ 9430 w 424561"/>
                <a:gd name="connsiteY7" fmla="*/ 150459 h 422612"/>
                <a:gd name="connsiteX8" fmla="*/ 6141 w 424561"/>
                <a:gd name="connsiteY8" fmla="*/ 160327 h 422612"/>
                <a:gd name="connsiteX0" fmla="*/ 145627 w 425900"/>
                <a:gd name="connsiteY0" fmla="*/ 410307 h 422612"/>
                <a:gd name="connsiteX1" fmla="*/ 270617 w 425900"/>
                <a:gd name="connsiteY1" fmla="*/ 416885 h 422612"/>
                <a:gd name="connsiteX2" fmla="*/ 382450 w 425900"/>
                <a:gd name="connsiteY2" fmla="*/ 337944 h 422612"/>
                <a:gd name="connsiteX3" fmla="*/ 425209 w 425900"/>
                <a:gd name="connsiteY3" fmla="*/ 239268 h 422612"/>
                <a:gd name="connsiteX4" fmla="*/ 398896 w 425900"/>
                <a:gd name="connsiteY4" fmla="*/ 97831 h 422612"/>
                <a:gd name="connsiteX5" fmla="*/ 279361 w 425900"/>
                <a:gd name="connsiteY5" fmla="*/ 3660 h 422612"/>
                <a:gd name="connsiteX6" fmla="*/ 125891 w 425900"/>
                <a:gd name="connsiteY6" fmla="*/ 32048 h 422612"/>
                <a:gd name="connsiteX7" fmla="*/ 10769 w 425900"/>
                <a:gd name="connsiteY7" fmla="*/ 150459 h 422612"/>
                <a:gd name="connsiteX8" fmla="*/ 4191 w 425900"/>
                <a:gd name="connsiteY8" fmla="*/ 199797 h 422612"/>
                <a:gd name="connsiteX0" fmla="*/ 141436 w 421709"/>
                <a:gd name="connsiteY0" fmla="*/ 409409 h 421714"/>
                <a:gd name="connsiteX1" fmla="*/ 266426 w 421709"/>
                <a:gd name="connsiteY1" fmla="*/ 415987 h 421714"/>
                <a:gd name="connsiteX2" fmla="*/ 378259 w 421709"/>
                <a:gd name="connsiteY2" fmla="*/ 337046 h 421714"/>
                <a:gd name="connsiteX3" fmla="*/ 421018 w 421709"/>
                <a:gd name="connsiteY3" fmla="*/ 238370 h 421714"/>
                <a:gd name="connsiteX4" fmla="*/ 394705 w 421709"/>
                <a:gd name="connsiteY4" fmla="*/ 96933 h 421714"/>
                <a:gd name="connsiteX5" fmla="*/ 275170 w 421709"/>
                <a:gd name="connsiteY5" fmla="*/ 2762 h 421714"/>
                <a:gd name="connsiteX6" fmla="*/ 121700 w 421709"/>
                <a:gd name="connsiteY6" fmla="*/ 31150 h 421714"/>
                <a:gd name="connsiteX7" fmla="*/ 46049 w 421709"/>
                <a:gd name="connsiteY7" fmla="*/ 93644 h 421714"/>
                <a:gd name="connsiteX8" fmla="*/ 0 w 421709"/>
                <a:gd name="connsiteY8" fmla="*/ 198899 h 421714"/>
                <a:gd name="connsiteX0" fmla="*/ 141436 w 421709"/>
                <a:gd name="connsiteY0" fmla="*/ 409538 h 421843"/>
                <a:gd name="connsiteX1" fmla="*/ 266426 w 421709"/>
                <a:gd name="connsiteY1" fmla="*/ 416116 h 421843"/>
                <a:gd name="connsiteX2" fmla="*/ 378259 w 421709"/>
                <a:gd name="connsiteY2" fmla="*/ 337175 h 421843"/>
                <a:gd name="connsiteX3" fmla="*/ 421018 w 421709"/>
                <a:gd name="connsiteY3" fmla="*/ 238499 h 421843"/>
                <a:gd name="connsiteX4" fmla="*/ 394705 w 421709"/>
                <a:gd name="connsiteY4" fmla="*/ 97062 h 421843"/>
                <a:gd name="connsiteX5" fmla="*/ 275170 w 421709"/>
                <a:gd name="connsiteY5" fmla="*/ 2891 h 421843"/>
                <a:gd name="connsiteX6" fmla="*/ 121700 w 421709"/>
                <a:gd name="connsiteY6" fmla="*/ 31279 h 421843"/>
                <a:gd name="connsiteX7" fmla="*/ 46049 w 421709"/>
                <a:gd name="connsiteY7" fmla="*/ 103641 h 421843"/>
                <a:gd name="connsiteX8" fmla="*/ 0 w 421709"/>
                <a:gd name="connsiteY8" fmla="*/ 199028 h 421843"/>
                <a:gd name="connsiteX0" fmla="*/ 141436 w 421642"/>
                <a:gd name="connsiteY0" fmla="*/ 395120 h 407425"/>
                <a:gd name="connsiteX1" fmla="*/ 266426 w 421642"/>
                <a:gd name="connsiteY1" fmla="*/ 401698 h 407425"/>
                <a:gd name="connsiteX2" fmla="*/ 378259 w 421642"/>
                <a:gd name="connsiteY2" fmla="*/ 322757 h 407425"/>
                <a:gd name="connsiteX3" fmla="*/ 421018 w 421642"/>
                <a:gd name="connsiteY3" fmla="*/ 224081 h 407425"/>
                <a:gd name="connsiteX4" fmla="*/ 394705 w 421642"/>
                <a:gd name="connsiteY4" fmla="*/ 82644 h 407425"/>
                <a:gd name="connsiteX5" fmla="*/ 281749 w 421642"/>
                <a:gd name="connsiteY5" fmla="*/ 4919 h 407425"/>
                <a:gd name="connsiteX6" fmla="*/ 121700 w 421642"/>
                <a:gd name="connsiteY6" fmla="*/ 16861 h 407425"/>
                <a:gd name="connsiteX7" fmla="*/ 46049 w 421642"/>
                <a:gd name="connsiteY7" fmla="*/ 89223 h 407425"/>
                <a:gd name="connsiteX8" fmla="*/ 0 w 421642"/>
                <a:gd name="connsiteY8" fmla="*/ 184610 h 407425"/>
                <a:gd name="connsiteX0" fmla="*/ 141436 w 421585"/>
                <a:gd name="connsiteY0" fmla="*/ 397823 h 410128"/>
                <a:gd name="connsiteX1" fmla="*/ 266426 w 421585"/>
                <a:gd name="connsiteY1" fmla="*/ 404401 h 410128"/>
                <a:gd name="connsiteX2" fmla="*/ 378259 w 421585"/>
                <a:gd name="connsiteY2" fmla="*/ 325460 h 410128"/>
                <a:gd name="connsiteX3" fmla="*/ 421018 w 421585"/>
                <a:gd name="connsiteY3" fmla="*/ 226784 h 410128"/>
                <a:gd name="connsiteX4" fmla="*/ 394705 w 421585"/>
                <a:gd name="connsiteY4" fmla="*/ 85347 h 410128"/>
                <a:gd name="connsiteX5" fmla="*/ 288327 w 421585"/>
                <a:gd name="connsiteY5" fmla="*/ 4333 h 410128"/>
                <a:gd name="connsiteX6" fmla="*/ 121700 w 421585"/>
                <a:gd name="connsiteY6" fmla="*/ 19564 h 410128"/>
                <a:gd name="connsiteX7" fmla="*/ 46049 w 421585"/>
                <a:gd name="connsiteY7" fmla="*/ 91926 h 410128"/>
                <a:gd name="connsiteX8" fmla="*/ 0 w 421585"/>
                <a:gd name="connsiteY8" fmla="*/ 187313 h 410128"/>
                <a:gd name="connsiteX0" fmla="*/ 141436 w 421585"/>
                <a:gd name="connsiteY0" fmla="*/ 402886 h 415191"/>
                <a:gd name="connsiteX1" fmla="*/ 266426 w 421585"/>
                <a:gd name="connsiteY1" fmla="*/ 409464 h 415191"/>
                <a:gd name="connsiteX2" fmla="*/ 378259 w 421585"/>
                <a:gd name="connsiteY2" fmla="*/ 330523 h 415191"/>
                <a:gd name="connsiteX3" fmla="*/ 421018 w 421585"/>
                <a:gd name="connsiteY3" fmla="*/ 231847 h 415191"/>
                <a:gd name="connsiteX4" fmla="*/ 394705 w 421585"/>
                <a:gd name="connsiteY4" fmla="*/ 90410 h 415191"/>
                <a:gd name="connsiteX5" fmla="*/ 288327 w 421585"/>
                <a:gd name="connsiteY5" fmla="*/ 9396 h 415191"/>
                <a:gd name="connsiteX6" fmla="*/ 148013 w 421585"/>
                <a:gd name="connsiteY6" fmla="*/ 11470 h 415191"/>
                <a:gd name="connsiteX7" fmla="*/ 46049 w 421585"/>
                <a:gd name="connsiteY7" fmla="*/ 96989 h 415191"/>
                <a:gd name="connsiteX8" fmla="*/ 0 w 421585"/>
                <a:gd name="connsiteY8" fmla="*/ 192376 h 415191"/>
                <a:gd name="connsiteX0" fmla="*/ 162403 w 442552"/>
                <a:gd name="connsiteY0" fmla="*/ 402886 h 415191"/>
                <a:gd name="connsiteX1" fmla="*/ 287393 w 442552"/>
                <a:gd name="connsiteY1" fmla="*/ 409464 h 415191"/>
                <a:gd name="connsiteX2" fmla="*/ 399226 w 442552"/>
                <a:gd name="connsiteY2" fmla="*/ 330523 h 415191"/>
                <a:gd name="connsiteX3" fmla="*/ 441985 w 442552"/>
                <a:gd name="connsiteY3" fmla="*/ 231847 h 415191"/>
                <a:gd name="connsiteX4" fmla="*/ 415672 w 442552"/>
                <a:gd name="connsiteY4" fmla="*/ 90410 h 415191"/>
                <a:gd name="connsiteX5" fmla="*/ 309294 w 442552"/>
                <a:gd name="connsiteY5" fmla="*/ 9396 h 415191"/>
                <a:gd name="connsiteX6" fmla="*/ 168980 w 442552"/>
                <a:gd name="connsiteY6" fmla="*/ 11470 h 415191"/>
                <a:gd name="connsiteX7" fmla="*/ 67016 w 442552"/>
                <a:gd name="connsiteY7" fmla="*/ 96989 h 415191"/>
                <a:gd name="connsiteX8" fmla="*/ 0 w 442552"/>
                <a:gd name="connsiteY8" fmla="*/ 200254 h 415191"/>
                <a:gd name="connsiteX0" fmla="*/ 124303 w 404452"/>
                <a:gd name="connsiteY0" fmla="*/ 402886 h 415191"/>
                <a:gd name="connsiteX1" fmla="*/ 249293 w 404452"/>
                <a:gd name="connsiteY1" fmla="*/ 409464 h 415191"/>
                <a:gd name="connsiteX2" fmla="*/ 361126 w 404452"/>
                <a:gd name="connsiteY2" fmla="*/ 330523 h 415191"/>
                <a:gd name="connsiteX3" fmla="*/ 403885 w 404452"/>
                <a:gd name="connsiteY3" fmla="*/ 231847 h 415191"/>
                <a:gd name="connsiteX4" fmla="*/ 377572 w 404452"/>
                <a:gd name="connsiteY4" fmla="*/ 90410 h 415191"/>
                <a:gd name="connsiteX5" fmla="*/ 271194 w 404452"/>
                <a:gd name="connsiteY5" fmla="*/ 9396 h 415191"/>
                <a:gd name="connsiteX6" fmla="*/ 130880 w 404452"/>
                <a:gd name="connsiteY6" fmla="*/ 11470 h 415191"/>
                <a:gd name="connsiteX7" fmla="*/ 28916 w 404452"/>
                <a:gd name="connsiteY7" fmla="*/ 96989 h 415191"/>
                <a:gd name="connsiteX8" fmla="*/ 0 w 404452"/>
                <a:gd name="connsiteY8" fmla="*/ 261214 h 415191"/>
                <a:gd name="connsiteX0" fmla="*/ 124303 w 404452"/>
                <a:gd name="connsiteY0" fmla="*/ 403113 h 415418"/>
                <a:gd name="connsiteX1" fmla="*/ 249293 w 404452"/>
                <a:gd name="connsiteY1" fmla="*/ 409691 h 415418"/>
                <a:gd name="connsiteX2" fmla="*/ 361126 w 404452"/>
                <a:gd name="connsiteY2" fmla="*/ 330750 h 415418"/>
                <a:gd name="connsiteX3" fmla="*/ 403885 w 404452"/>
                <a:gd name="connsiteY3" fmla="*/ 232074 h 415418"/>
                <a:gd name="connsiteX4" fmla="*/ 377572 w 404452"/>
                <a:gd name="connsiteY4" fmla="*/ 90637 h 415418"/>
                <a:gd name="connsiteX5" fmla="*/ 271194 w 404452"/>
                <a:gd name="connsiteY5" fmla="*/ 9623 h 415418"/>
                <a:gd name="connsiteX6" fmla="*/ 130880 w 404452"/>
                <a:gd name="connsiteY6" fmla="*/ 11697 h 415418"/>
                <a:gd name="connsiteX7" fmla="*/ 40346 w 404452"/>
                <a:gd name="connsiteY7" fmla="*/ 101026 h 415418"/>
                <a:gd name="connsiteX8" fmla="*/ 0 w 404452"/>
                <a:gd name="connsiteY8" fmla="*/ 261441 h 415418"/>
                <a:gd name="connsiteX0" fmla="*/ 124303 w 404452"/>
                <a:gd name="connsiteY0" fmla="*/ 401232 h 413537"/>
                <a:gd name="connsiteX1" fmla="*/ 249293 w 404452"/>
                <a:gd name="connsiteY1" fmla="*/ 407810 h 413537"/>
                <a:gd name="connsiteX2" fmla="*/ 361126 w 404452"/>
                <a:gd name="connsiteY2" fmla="*/ 328869 h 413537"/>
                <a:gd name="connsiteX3" fmla="*/ 403885 w 404452"/>
                <a:gd name="connsiteY3" fmla="*/ 230193 h 413537"/>
                <a:gd name="connsiteX4" fmla="*/ 377572 w 404452"/>
                <a:gd name="connsiteY4" fmla="*/ 88756 h 413537"/>
                <a:gd name="connsiteX5" fmla="*/ 271194 w 404452"/>
                <a:gd name="connsiteY5" fmla="*/ 7742 h 413537"/>
                <a:gd name="connsiteX6" fmla="*/ 134690 w 404452"/>
                <a:gd name="connsiteY6" fmla="*/ 13626 h 413537"/>
                <a:gd name="connsiteX7" fmla="*/ 40346 w 404452"/>
                <a:gd name="connsiteY7" fmla="*/ 99145 h 413537"/>
                <a:gd name="connsiteX8" fmla="*/ 0 w 404452"/>
                <a:gd name="connsiteY8" fmla="*/ 259560 h 413537"/>
                <a:gd name="connsiteX0" fmla="*/ 124303 w 404452"/>
                <a:gd name="connsiteY0" fmla="*/ 402467 h 414772"/>
                <a:gd name="connsiteX1" fmla="*/ 249293 w 404452"/>
                <a:gd name="connsiteY1" fmla="*/ 409045 h 414772"/>
                <a:gd name="connsiteX2" fmla="*/ 361126 w 404452"/>
                <a:gd name="connsiteY2" fmla="*/ 330104 h 414772"/>
                <a:gd name="connsiteX3" fmla="*/ 403885 w 404452"/>
                <a:gd name="connsiteY3" fmla="*/ 231428 h 414772"/>
                <a:gd name="connsiteX4" fmla="*/ 377572 w 404452"/>
                <a:gd name="connsiteY4" fmla="*/ 89991 h 414772"/>
                <a:gd name="connsiteX5" fmla="*/ 271194 w 404452"/>
                <a:gd name="connsiteY5" fmla="*/ 8977 h 414772"/>
                <a:gd name="connsiteX6" fmla="*/ 134690 w 404452"/>
                <a:gd name="connsiteY6" fmla="*/ 14861 h 414772"/>
                <a:gd name="connsiteX7" fmla="*/ 40346 w 404452"/>
                <a:gd name="connsiteY7" fmla="*/ 123240 h 414772"/>
                <a:gd name="connsiteX8" fmla="*/ 0 w 404452"/>
                <a:gd name="connsiteY8" fmla="*/ 260795 h 414772"/>
                <a:gd name="connsiteX0" fmla="*/ 124303 w 404452"/>
                <a:gd name="connsiteY0" fmla="*/ 401232 h 413537"/>
                <a:gd name="connsiteX1" fmla="*/ 249293 w 404452"/>
                <a:gd name="connsiteY1" fmla="*/ 407810 h 413537"/>
                <a:gd name="connsiteX2" fmla="*/ 361126 w 404452"/>
                <a:gd name="connsiteY2" fmla="*/ 328869 h 413537"/>
                <a:gd name="connsiteX3" fmla="*/ 403885 w 404452"/>
                <a:gd name="connsiteY3" fmla="*/ 230193 h 413537"/>
                <a:gd name="connsiteX4" fmla="*/ 377572 w 404452"/>
                <a:gd name="connsiteY4" fmla="*/ 88756 h 413537"/>
                <a:gd name="connsiteX5" fmla="*/ 271194 w 404452"/>
                <a:gd name="connsiteY5" fmla="*/ 7742 h 413537"/>
                <a:gd name="connsiteX6" fmla="*/ 134690 w 404452"/>
                <a:gd name="connsiteY6" fmla="*/ 13626 h 413537"/>
                <a:gd name="connsiteX7" fmla="*/ 40346 w 404452"/>
                <a:gd name="connsiteY7" fmla="*/ 99145 h 413537"/>
                <a:gd name="connsiteX8" fmla="*/ 0 w 404452"/>
                <a:gd name="connsiteY8" fmla="*/ 259560 h 413537"/>
                <a:gd name="connsiteX0" fmla="*/ 124303 w 404452"/>
                <a:gd name="connsiteY0" fmla="*/ 400489 h 412794"/>
                <a:gd name="connsiteX1" fmla="*/ 249293 w 404452"/>
                <a:gd name="connsiteY1" fmla="*/ 407067 h 412794"/>
                <a:gd name="connsiteX2" fmla="*/ 361126 w 404452"/>
                <a:gd name="connsiteY2" fmla="*/ 328126 h 412794"/>
                <a:gd name="connsiteX3" fmla="*/ 403885 w 404452"/>
                <a:gd name="connsiteY3" fmla="*/ 229450 h 412794"/>
                <a:gd name="connsiteX4" fmla="*/ 377572 w 404452"/>
                <a:gd name="connsiteY4" fmla="*/ 88013 h 412794"/>
                <a:gd name="connsiteX5" fmla="*/ 271194 w 404452"/>
                <a:gd name="connsiteY5" fmla="*/ 6999 h 412794"/>
                <a:gd name="connsiteX6" fmla="*/ 134690 w 404452"/>
                <a:gd name="connsiteY6" fmla="*/ 12883 h 412794"/>
                <a:gd name="connsiteX7" fmla="*/ 55586 w 404452"/>
                <a:gd name="connsiteY7" fmla="*/ 83162 h 412794"/>
                <a:gd name="connsiteX8" fmla="*/ 0 w 404452"/>
                <a:gd name="connsiteY8" fmla="*/ 258817 h 412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452" h="412794">
                  <a:moveTo>
                    <a:pt x="124303" y="400489"/>
                  </a:moveTo>
                  <a:cubicBezTo>
                    <a:pt x="167063" y="409808"/>
                    <a:pt x="209823" y="419127"/>
                    <a:pt x="249293" y="407067"/>
                  </a:cubicBezTo>
                  <a:cubicBezTo>
                    <a:pt x="288763" y="395007"/>
                    <a:pt x="335361" y="357729"/>
                    <a:pt x="361126" y="328126"/>
                  </a:cubicBezTo>
                  <a:cubicBezTo>
                    <a:pt x="386891" y="298523"/>
                    <a:pt x="401144" y="269469"/>
                    <a:pt x="403885" y="229450"/>
                  </a:cubicBezTo>
                  <a:cubicBezTo>
                    <a:pt x="406626" y="189431"/>
                    <a:pt x="399687" y="125088"/>
                    <a:pt x="377572" y="88013"/>
                  </a:cubicBezTo>
                  <a:cubicBezTo>
                    <a:pt x="355457" y="50938"/>
                    <a:pt x="311674" y="19521"/>
                    <a:pt x="271194" y="6999"/>
                  </a:cubicBezTo>
                  <a:cubicBezTo>
                    <a:pt x="230714" y="-5523"/>
                    <a:pt x="170625" y="189"/>
                    <a:pt x="134690" y="12883"/>
                  </a:cubicBezTo>
                  <a:cubicBezTo>
                    <a:pt x="98755" y="25577"/>
                    <a:pt x="83749" y="51698"/>
                    <a:pt x="55586" y="83162"/>
                  </a:cubicBezTo>
                  <a:cubicBezTo>
                    <a:pt x="27423" y="114626"/>
                    <a:pt x="1096" y="255528"/>
                    <a:pt x="0" y="258817"/>
                  </a:cubicBezTo>
                </a:path>
              </a:pathLst>
            </a:cu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cxnSp>
          <p:nvCxnSpPr>
            <p:cNvPr id="221" name="Łącznik prosty ze strzałką 220"/>
            <p:cNvCxnSpPr/>
            <p:nvPr/>
          </p:nvCxnSpPr>
          <p:spPr>
            <a:xfrm flipH="1" flipV="1">
              <a:off x="6868130" y="3875217"/>
              <a:ext cx="17527" cy="34936"/>
            </a:xfrm>
            <a:prstGeom prst="straightConnector1">
              <a:avLst/>
            </a:prstGeom>
            <a:ln>
              <a:solidFill>
                <a:srgbClr val="FF0000"/>
              </a:solidFill>
              <a:headEnd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Wektor_X(to)"/>
          <p:cNvGrpSpPr/>
          <p:nvPr/>
        </p:nvGrpSpPr>
        <p:grpSpPr>
          <a:xfrm>
            <a:off x="5817796" y="4202205"/>
            <a:ext cx="963818" cy="1612988"/>
            <a:chOff x="943622" y="903420"/>
            <a:chExt cx="963818" cy="1612988"/>
          </a:xfrm>
        </p:grpSpPr>
        <p:sp>
          <p:nvSpPr>
            <p:cNvPr id="216" name="Pole tekstowe 52"/>
            <p:cNvSpPr txBox="1"/>
            <p:nvPr/>
          </p:nvSpPr>
          <p:spPr>
            <a:xfrm>
              <a:off x="1509295" y="1447574"/>
              <a:ext cx="39814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b="1" i="1" dirty="0">
                  <a:effectLst/>
                  <a:latin typeface="Times New Roman"/>
                  <a:ea typeface="Times New Roman"/>
                </a:rPr>
                <a:t>X(t</a:t>
              </a:r>
              <a:r>
                <a:rPr lang="pl-PL" sz="1200" b="1" i="1" baseline="-25000" dirty="0">
                  <a:effectLst/>
                  <a:latin typeface="Times New Roman"/>
                  <a:ea typeface="Times New Roman"/>
                </a:rPr>
                <a:t>0</a:t>
              </a:r>
              <a:r>
                <a:rPr lang="pl-PL" sz="1200" b="1" i="1" dirty="0">
                  <a:effectLst/>
                  <a:latin typeface="Times New Roman"/>
                  <a:ea typeface="Times New Roman"/>
                </a:rPr>
                <a:t>)</a:t>
              </a:r>
              <a:endParaRPr lang="pl-PL" sz="1200" dirty="0">
                <a:effectLst/>
                <a:latin typeface="Times New Roman"/>
                <a:ea typeface="Times New Roman"/>
              </a:endParaRPr>
            </a:p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dirty="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17" name="Start"/>
            <p:cNvSpPr>
              <a:spLocks noChangeAspect="1" noChangeArrowheads="1"/>
            </p:cNvSpPr>
            <p:nvPr/>
          </p:nvSpPr>
          <p:spPr bwMode="auto">
            <a:xfrm>
              <a:off x="1724688" y="903420"/>
              <a:ext cx="36195" cy="3619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  <p:cxnSp>
          <p:nvCxnSpPr>
            <p:cNvPr id="218" name="Łącznik prosty ze strzałką 217"/>
            <p:cNvCxnSpPr>
              <a:endCxn id="217" idx="0"/>
            </p:cNvCxnSpPr>
            <p:nvPr/>
          </p:nvCxnSpPr>
          <p:spPr>
            <a:xfrm flipV="1">
              <a:off x="943622" y="903420"/>
              <a:ext cx="799164" cy="16129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Wektor_X"/>
          <p:cNvGrpSpPr/>
          <p:nvPr/>
        </p:nvGrpSpPr>
        <p:grpSpPr>
          <a:xfrm>
            <a:off x="5813055" y="4057425"/>
            <a:ext cx="713417" cy="1768006"/>
            <a:chOff x="938881" y="758640"/>
            <a:chExt cx="713417" cy="1768006"/>
          </a:xfrm>
        </p:grpSpPr>
        <p:sp>
          <p:nvSpPr>
            <p:cNvPr id="213" name="Oval 354"/>
            <p:cNvSpPr>
              <a:spLocks noChangeAspect="1" noChangeArrowheads="1"/>
            </p:cNvSpPr>
            <p:nvPr/>
          </p:nvSpPr>
          <p:spPr bwMode="auto">
            <a:xfrm>
              <a:off x="1616103" y="758640"/>
              <a:ext cx="36195" cy="3619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  <p:sp>
          <p:nvSpPr>
            <p:cNvPr id="214" name="Pole tekstowe 52"/>
            <p:cNvSpPr txBox="1"/>
            <p:nvPr/>
          </p:nvSpPr>
          <p:spPr>
            <a:xfrm>
              <a:off x="1167718" y="1343689"/>
              <a:ext cx="22669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b="1" i="1">
                  <a:effectLst/>
                  <a:latin typeface="Times New Roman"/>
                  <a:ea typeface="Times New Roman"/>
                </a:rPr>
                <a:t>X</a:t>
              </a:r>
              <a:endParaRPr lang="pl-PL" sz="1200">
                <a:effectLst/>
                <a:latin typeface="Times New Roman"/>
                <a:ea typeface="Times New Roman"/>
              </a:endParaRPr>
            </a:p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15" name="Łącznik prosty ze strzałką 214"/>
            <p:cNvCxnSpPr/>
            <p:nvPr/>
          </p:nvCxnSpPr>
          <p:spPr>
            <a:xfrm flipV="1">
              <a:off x="938881" y="786582"/>
              <a:ext cx="693097" cy="1740064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Osie"/>
          <p:cNvGrpSpPr/>
          <p:nvPr/>
        </p:nvGrpSpPr>
        <p:grpSpPr>
          <a:xfrm>
            <a:off x="5655224" y="3837265"/>
            <a:ext cx="1927860" cy="1990725"/>
            <a:chOff x="781050" y="538480"/>
            <a:chExt cx="1927860" cy="1990725"/>
          </a:xfrm>
        </p:grpSpPr>
        <p:sp>
          <p:nvSpPr>
            <p:cNvPr id="209" name="Pole tekstowe 52"/>
            <p:cNvSpPr txBox="1"/>
            <p:nvPr/>
          </p:nvSpPr>
          <p:spPr>
            <a:xfrm>
              <a:off x="2482215" y="2298065"/>
              <a:ext cx="22669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b="1" i="1">
                  <a:effectLst/>
                  <a:latin typeface="Times New Roman"/>
                  <a:ea typeface="Times New Roman"/>
                </a:rPr>
                <a:t>x</a:t>
              </a:r>
              <a:r>
                <a:rPr lang="pl-PL" sz="1200" b="1" i="1" baseline="-25000">
                  <a:effectLst/>
                  <a:latin typeface="Times New Roman"/>
                  <a:ea typeface="Times New Roman"/>
                </a:rPr>
                <a:t>j</a:t>
              </a:r>
              <a:endParaRPr lang="pl-PL" sz="1200">
                <a:effectLst/>
                <a:latin typeface="Times New Roman"/>
                <a:ea typeface="Times New Roman"/>
              </a:endParaRPr>
            </a:p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210" name="Pole tekstowe 52"/>
            <p:cNvSpPr txBox="1"/>
            <p:nvPr/>
          </p:nvSpPr>
          <p:spPr>
            <a:xfrm>
              <a:off x="781050" y="538480"/>
              <a:ext cx="226695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b="1" i="1">
                  <a:effectLst/>
                  <a:latin typeface="Times New Roman"/>
                  <a:ea typeface="Times New Roman"/>
                </a:rPr>
                <a:t>x</a:t>
              </a:r>
              <a:r>
                <a:rPr lang="pl-PL" sz="1200" b="1" i="1" baseline="-25000">
                  <a:effectLst/>
                  <a:latin typeface="Times New Roman"/>
                  <a:ea typeface="Times New Roman"/>
                </a:rPr>
                <a:t>i</a:t>
              </a:r>
              <a:endParaRPr lang="pl-PL" sz="1200">
                <a:effectLst/>
                <a:latin typeface="Times New Roman"/>
                <a:ea typeface="Times New Roman"/>
              </a:endParaRPr>
            </a:p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211" name="Łącznik prosty ze strzałką 210"/>
            <p:cNvCxnSpPr/>
            <p:nvPr/>
          </p:nvCxnSpPr>
          <p:spPr>
            <a:xfrm flipV="1">
              <a:off x="935355" y="680701"/>
              <a:ext cx="3526" cy="1848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Łącznik prosty ze strzałką 211"/>
            <p:cNvCxnSpPr/>
            <p:nvPr/>
          </p:nvCxnSpPr>
          <p:spPr>
            <a:xfrm>
              <a:off x="938881" y="2526646"/>
              <a:ext cx="15925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Xi_Xj"/>
          <p:cNvGrpSpPr/>
          <p:nvPr/>
        </p:nvGrpSpPr>
        <p:grpSpPr>
          <a:xfrm>
            <a:off x="1746037" y="3882193"/>
            <a:ext cx="233530" cy="716943"/>
            <a:chOff x="263647" y="212088"/>
            <a:chExt cx="233530" cy="716943"/>
          </a:xfrm>
        </p:grpSpPr>
        <p:sp>
          <p:nvSpPr>
            <p:cNvPr id="89" name="Pole tekstowe 44"/>
            <p:cNvSpPr txBox="1"/>
            <p:nvPr/>
          </p:nvSpPr>
          <p:spPr>
            <a:xfrm>
              <a:off x="263647" y="212088"/>
              <a:ext cx="227127" cy="23097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400" i="1">
                  <a:effectLst/>
                  <a:latin typeface="Times New Roman"/>
                  <a:ea typeface="Times New Roman"/>
                </a:rPr>
                <a:t>x</a:t>
              </a:r>
              <a:r>
                <a:rPr lang="pl-PL" sz="1400" i="1" baseline="-25000">
                  <a:effectLst/>
                  <a:latin typeface="Times New Roman"/>
                  <a:ea typeface="Times New Roman"/>
                </a:rPr>
                <a:t>i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Pole tekstowe 46"/>
            <p:cNvSpPr txBox="1"/>
            <p:nvPr/>
          </p:nvSpPr>
          <p:spPr>
            <a:xfrm>
              <a:off x="270050" y="660700"/>
              <a:ext cx="227127" cy="26833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400" i="1">
                  <a:effectLst/>
                  <a:latin typeface="Times New Roman"/>
                  <a:ea typeface="Times New Roman"/>
                </a:rPr>
                <a:t>x</a:t>
              </a:r>
              <a:r>
                <a:rPr lang="pl-PL" sz="1400" i="1" baseline="-25000">
                  <a:effectLst/>
                  <a:latin typeface="Times New Roman"/>
                  <a:ea typeface="Times New Roman"/>
                </a:rPr>
                <a:t>j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Oval 354"/>
            <p:cNvSpPr>
              <a:spLocks noChangeAspect="1" noChangeArrowheads="1"/>
            </p:cNvSpPr>
            <p:nvPr/>
          </p:nvSpPr>
          <p:spPr bwMode="auto">
            <a:xfrm>
              <a:off x="421944" y="719455"/>
              <a:ext cx="35560" cy="3619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  <p:sp>
          <p:nvSpPr>
            <p:cNvPr id="92" name="Oval 354"/>
            <p:cNvSpPr>
              <a:spLocks noChangeAspect="1" noChangeArrowheads="1"/>
            </p:cNvSpPr>
            <p:nvPr/>
          </p:nvSpPr>
          <p:spPr bwMode="auto">
            <a:xfrm>
              <a:off x="421944" y="357505"/>
              <a:ext cx="35560" cy="3619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</p:grpSp>
      <p:grpSp>
        <p:nvGrpSpPr>
          <p:cNvPr id="70" name="Granice"/>
          <p:cNvGrpSpPr/>
          <p:nvPr/>
        </p:nvGrpSpPr>
        <p:grpSpPr>
          <a:xfrm>
            <a:off x="1915460" y="3932799"/>
            <a:ext cx="2727960" cy="1189990"/>
            <a:chOff x="433070" y="262694"/>
            <a:chExt cx="2727960" cy="1189990"/>
          </a:xfrm>
        </p:grpSpPr>
        <p:sp>
          <p:nvSpPr>
            <p:cNvPr id="87" name="Dowolny kształt 86"/>
            <p:cNvSpPr/>
            <p:nvPr/>
          </p:nvSpPr>
          <p:spPr>
            <a:xfrm>
              <a:off x="441960" y="262694"/>
              <a:ext cx="2719070" cy="534035"/>
            </a:xfrm>
            <a:custGeom>
              <a:avLst/>
              <a:gdLst>
                <a:gd name="connsiteX0" fmla="*/ 0 w 2719449"/>
                <a:gd name="connsiteY0" fmla="*/ 0 h 534389"/>
                <a:gd name="connsiteX1" fmla="*/ 219693 w 2719449"/>
                <a:gd name="connsiteY1" fmla="*/ 71251 h 534389"/>
                <a:gd name="connsiteX2" fmla="*/ 647205 w 2719449"/>
                <a:gd name="connsiteY2" fmla="*/ 184067 h 534389"/>
                <a:gd name="connsiteX3" fmla="*/ 1246909 w 2719449"/>
                <a:gd name="connsiteY3" fmla="*/ 314696 h 534389"/>
                <a:gd name="connsiteX4" fmla="*/ 2719449 w 2719449"/>
                <a:gd name="connsiteY4" fmla="*/ 534389 h 53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9449" h="534389">
                  <a:moveTo>
                    <a:pt x="0" y="0"/>
                  </a:moveTo>
                  <a:cubicBezTo>
                    <a:pt x="55913" y="20286"/>
                    <a:pt x="111826" y="40573"/>
                    <a:pt x="219693" y="71251"/>
                  </a:cubicBezTo>
                  <a:cubicBezTo>
                    <a:pt x="327560" y="101929"/>
                    <a:pt x="476002" y="143493"/>
                    <a:pt x="647205" y="184067"/>
                  </a:cubicBezTo>
                  <a:cubicBezTo>
                    <a:pt x="818408" y="224641"/>
                    <a:pt x="901535" y="256309"/>
                    <a:pt x="1246909" y="314696"/>
                  </a:cubicBezTo>
                  <a:cubicBezTo>
                    <a:pt x="1592283" y="373083"/>
                    <a:pt x="2445327" y="498763"/>
                    <a:pt x="2719449" y="534389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88" name="Dowolny kształt 87"/>
            <p:cNvSpPr/>
            <p:nvPr/>
          </p:nvSpPr>
          <p:spPr>
            <a:xfrm>
              <a:off x="433070" y="918649"/>
              <a:ext cx="2719070" cy="534035"/>
            </a:xfrm>
            <a:custGeom>
              <a:avLst/>
              <a:gdLst>
                <a:gd name="connsiteX0" fmla="*/ 0 w 2719449"/>
                <a:gd name="connsiteY0" fmla="*/ 0 h 534389"/>
                <a:gd name="connsiteX1" fmla="*/ 219693 w 2719449"/>
                <a:gd name="connsiteY1" fmla="*/ 71251 h 534389"/>
                <a:gd name="connsiteX2" fmla="*/ 647205 w 2719449"/>
                <a:gd name="connsiteY2" fmla="*/ 184067 h 534389"/>
                <a:gd name="connsiteX3" fmla="*/ 1246909 w 2719449"/>
                <a:gd name="connsiteY3" fmla="*/ 314696 h 534389"/>
                <a:gd name="connsiteX4" fmla="*/ 2719449 w 2719449"/>
                <a:gd name="connsiteY4" fmla="*/ 534389 h 53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9449" h="534389">
                  <a:moveTo>
                    <a:pt x="0" y="0"/>
                  </a:moveTo>
                  <a:cubicBezTo>
                    <a:pt x="55913" y="20286"/>
                    <a:pt x="111826" y="40573"/>
                    <a:pt x="219693" y="71251"/>
                  </a:cubicBezTo>
                  <a:cubicBezTo>
                    <a:pt x="327560" y="101929"/>
                    <a:pt x="476002" y="143493"/>
                    <a:pt x="647205" y="184067"/>
                  </a:cubicBezTo>
                  <a:cubicBezTo>
                    <a:pt x="818408" y="224641"/>
                    <a:pt x="901535" y="256309"/>
                    <a:pt x="1246909" y="314696"/>
                  </a:cubicBezTo>
                  <a:cubicBezTo>
                    <a:pt x="1592283" y="373083"/>
                    <a:pt x="2445327" y="498763"/>
                    <a:pt x="2719449" y="534389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30000"/>
                </a:lnSpc>
                <a:spcAft>
                  <a:spcPts val="0"/>
                </a:spcAft>
              </a:pPr>
              <a:r>
                <a:rPr lang="pl-PL" sz="120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</p:grpSp>
      <p:grpSp>
        <p:nvGrpSpPr>
          <p:cNvPr id="71" name="2_eps"/>
          <p:cNvGrpSpPr/>
          <p:nvPr/>
        </p:nvGrpSpPr>
        <p:grpSpPr>
          <a:xfrm>
            <a:off x="1482390" y="3928354"/>
            <a:ext cx="431800" cy="676893"/>
            <a:chOff x="0" y="258249"/>
            <a:chExt cx="431800" cy="676893"/>
          </a:xfrm>
        </p:grpSpPr>
        <p:sp>
          <p:nvSpPr>
            <p:cNvPr id="83" name="Pole tekstowe 42"/>
            <p:cNvSpPr txBox="1"/>
            <p:nvPr/>
          </p:nvSpPr>
          <p:spPr>
            <a:xfrm>
              <a:off x="0" y="504108"/>
              <a:ext cx="227127" cy="23097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400" i="1">
                  <a:effectLst/>
                  <a:latin typeface="Times New Roman"/>
                  <a:ea typeface="Times New Roman"/>
                </a:rPr>
                <a:t>2ε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4" name="Łącznik prostoliniowy 83"/>
            <p:cNvCxnSpPr/>
            <p:nvPr/>
          </p:nvCxnSpPr>
          <p:spPr>
            <a:xfrm flipV="1">
              <a:off x="88265" y="262775"/>
              <a:ext cx="343535" cy="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oliniowy 84"/>
            <p:cNvCxnSpPr/>
            <p:nvPr/>
          </p:nvCxnSpPr>
          <p:spPr>
            <a:xfrm flipV="1">
              <a:off x="88265" y="932732"/>
              <a:ext cx="3433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ze strzałką 85"/>
            <p:cNvCxnSpPr/>
            <p:nvPr/>
          </p:nvCxnSpPr>
          <p:spPr>
            <a:xfrm flipH="1">
              <a:off x="165169" y="258249"/>
              <a:ext cx="11868" cy="67689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X(t)"/>
          <p:cNvGrpSpPr/>
          <p:nvPr/>
        </p:nvGrpSpPr>
        <p:grpSpPr>
          <a:xfrm>
            <a:off x="1915460" y="4040749"/>
            <a:ext cx="2479675" cy="852170"/>
            <a:chOff x="433070" y="370644"/>
            <a:chExt cx="2479675" cy="852170"/>
          </a:xfrm>
        </p:grpSpPr>
        <p:sp>
          <p:nvSpPr>
            <p:cNvPr id="81" name="Dowolny kształt 80"/>
            <p:cNvSpPr/>
            <p:nvPr/>
          </p:nvSpPr>
          <p:spPr>
            <a:xfrm>
              <a:off x="433070" y="370644"/>
              <a:ext cx="2449993" cy="489420"/>
            </a:xfrm>
            <a:custGeom>
              <a:avLst/>
              <a:gdLst>
                <a:gd name="connsiteX0" fmla="*/ 0 w 2450592"/>
                <a:gd name="connsiteY0" fmla="*/ 0 h 490119"/>
                <a:gd name="connsiteX1" fmla="*/ 343814 w 2450592"/>
                <a:gd name="connsiteY1" fmla="*/ 102413 h 490119"/>
                <a:gd name="connsiteX2" fmla="*/ 680313 w 2450592"/>
                <a:gd name="connsiteY2" fmla="*/ 117043 h 490119"/>
                <a:gd name="connsiteX3" fmla="*/ 950976 w 2450592"/>
                <a:gd name="connsiteY3" fmla="*/ 219456 h 490119"/>
                <a:gd name="connsiteX4" fmla="*/ 1111910 w 2450592"/>
                <a:gd name="connsiteY4" fmla="*/ 277978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43814 w 2450592"/>
                <a:gd name="connsiteY1" fmla="*/ 102413 h 490119"/>
                <a:gd name="connsiteX2" fmla="*/ 680313 w 2450592"/>
                <a:gd name="connsiteY2" fmla="*/ 117043 h 490119"/>
                <a:gd name="connsiteX3" fmla="*/ 950976 w 2450592"/>
                <a:gd name="connsiteY3" fmla="*/ 219456 h 490119"/>
                <a:gd name="connsiteX4" fmla="*/ 1123786 w 2450592"/>
                <a:gd name="connsiteY4" fmla="*/ 325531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43814 w 2450592"/>
                <a:gd name="connsiteY1" fmla="*/ 102413 h 490119"/>
                <a:gd name="connsiteX2" fmla="*/ 680313 w 2450592"/>
                <a:gd name="connsiteY2" fmla="*/ 117043 h 490119"/>
                <a:gd name="connsiteX3" fmla="*/ 950976 w 2450592"/>
                <a:gd name="connsiteY3" fmla="*/ 219456 h 490119"/>
                <a:gd name="connsiteX4" fmla="*/ 1123786 w 2450592"/>
                <a:gd name="connsiteY4" fmla="*/ 325531 h 490119"/>
                <a:gd name="connsiteX5" fmla="*/ 1506931 w 2450592"/>
                <a:gd name="connsiteY5" fmla="*/ 321869 h 490119"/>
                <a:gd name="connsiteX6" fmla="*/ 2001610 w 2450592"/>
                <a:gd name="connsiteY6" fmla="*/ 353412 h 490119"/>
                <a:gd name="connsiteX7" fmla="*/ 2450592 w 2450592"/>
                <a:gd name="connsiteY7" fmla="*/ 490119 h 490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50592" h="490119">
                  <a:moveTo>
                    <a:pt x="0" y="0"/>
                  </a:moveTo>
                  <a:cubicBezTo>
                    <a:pt x="115214" y="41453"/>
                    <a:pt x="230429" y="82906"/>
                    <a:pt x="343814" y="102413"/>
                  </a:cubicBezTo>
                  <a:cubicBezTo>
                    <a:pt x="457199" y="121920"/>
                    <a:pt x="579120" y="97536"/>
                    <a:pt x="680313" y="117043"/>
                  </a:cubicBezTo>
                  <a:cubicBezTo>
                    <a:pt x="781506" y="136550"/>
                    <a:pt x="877064" y="184708"/>
                    <a:pt x="950976" y="219456"/>
                  </a:cubicBezTo>
                  <a:cubicBezTo>
                    <a:pt x="1024888" y="254204"/>
                    <a:pt x="1031127" y="308462"/>
                    <a:pt x="1123786" y="325531"/>
                  </a:cubicBezTo>
                  <a:cubicBezTo>
                    <a:pt x="1216445" y="342600"/>
                    <a:pt x="1360627" y="317222"/>
                    <a:pt x="1506931" y="321869"/>
                  </a:cubicBezTo>
                  <a:cubicBezTo>
                    <a:pt x="1653235" y="326516"/>
                    <a:pt x="1844333" y="325370"/>
                    <a:pt x="2001610" y="353412"/>
                  </a:cubicBezTo>
                  <a:cubicBezTo>
                    <a:pt x="2158887" y="381454"/>
                    <a:pt x="2298801" y="456591"/>
                    <a:pt x="2450592" y="490119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  <p:sp>
          <p:nvSpPr>
            <p:cNvPr id="82" name="Dowolny kształt 81"/>
            <p:cNvSpPr/>
            <p:nvPr/>
          </p:nvSpPr>
          <p:spPr>
            <a:xfrm>
              <a:off x="433070" y="728136"/>
              <a:ext cx="2479675" cy="494678"/>
            </a:xfrm>
            <a:custGeom>
              <a:avLst/>
              <a:gdLst>
                <a:gd name="connsiteX0" fmla="*/ 0 w 2450592"/>
                <a:gd name="connsiteY0" fmla="*/ 0 h 490119"/>
                <a:gd name="connsiteX1" fmla="*/ 343814 w 2450592"/>
                <a:gd name="connsiteY1" fmla="*/ 102413 h 490119"/>
                <a:gd name="connsiteX2" fmla="*/ 680313 w 2450592"/>
                <a:gd name="connsiteY2" fmla="*/ 117043 h 490119"/>
                <a:gd name="connsiteX3" fmla="*/ 950976 w 2450592"/>
                <a:gd name="connsiteY3" fmla="*/ 219456 h 490119"/>
                <a:gd name="connsiteX4" fmla="*/ 1111910 w 2450592"/>
                <a:gd name="connsiteY4" fmla="*/ 277978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680313 w 2450592"/>
                <a:gd name="connsiteY2" fmla="*/ 117043 h 490119"/>
                <a:gd name="connsiteX3" fmla="*/ 950976 w 2450592"/>
                <a:gd name="connsiteY3" fmla="*/ 219456 h 490119"/>
                <a:gd name="connsiteX4" fmla="*/ 1111910 w 2450592"/>
                <a:gd name="connsiteY4" fmla="*/ 277978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27570 w 2450592"/>
                <a:gd name="connsiteY2" fmla="*/ 87192 h 490119"/>
                <a:gd name="connsiteX3" fmla="*/ 950976 w 2450592"/>
                <a:gd name="connsiteY3" fmla="*/ 219456 h 490119"/>
                <a:gd name="connsiteX4" fmla="*/ 1111910 w 2450592"/>
                <a:gd name="connsiteY4" fmla="*/ 277978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27570 w 2450592"/>
                <a:gd name="connsiteY2" fmla="*/ 87192 h 490119"/>
                <a:gd name="connsiteX3" fmla="*/ 950976 w 2450592"/>
                <a:gd name="connsiteY3" fmla="*/ 219456 h 490119"/>
                <a:gd name="connsiteX4" fmla="*/ 1072393 w 2450592"/>
                <a:gd name="connsiteY4" fmla="*/ 317313 h 490119"/>
                <a:gd name="connsiteX5" fmla="*/ 1506931 w 2450592"/>
                <a:gd name="connsiteY5" fmla="*/ 321869 h 490119"/>
                <a:gd name="connsiteX6" fmla="*/ 1989734 w 2450592"/>
                <a:gd name="connsiteY6" fmla="*/ 395021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27570 w 2450592"/>
                <a:gd name="connsiteY2" fmla="*/ 87192 h 490119"/>
                <a:gd name="connsiteX3" fmla="*/ 950976 w 2450592"/>
                <a:gd name="connsiteY3" fmla="*/ 219456 h 490119"/>
                <a:gd name="connsiteX4" fmla="*/ 1072393 w 2450592"/>
                <a:gd name="connsiteY4" fmla="*/ 317313 h 490119"/>
                <a:gd name="connsiteX5" fmla="*/ 1506931 w 2450592"/>
                <a:gd name="connsiteY5" fmla="*/ 321869 h 490119"/>
                <a:gd name="connsiteX6" fmla="*/ 1991920 w 2450592"/>
                <a:gd name="connsiteY6" fmla="*/ 432373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45384 w 2450592"/>
                <a:gd name="connsiteY2" fmla="*/ 140689 h 490119"/>
                <a:gd name="connsiteX3" fmla="*/ 950976 w 2450592"/>
                <a:gd name="connsiteY3" fmla="*/ 219456 h 490119"/>
                <a:gd name="connsiteX4" fmla="*/ 1072393 w 2450592"/>
                <a:gd name="connsiteY4" fmla="*/ 317313 h 490119"/>
                <a:gd name="connsiteX5" fmla="*/ 1506931 w 2450592"/>
                <a:gd name="connsiteY5" fmla="*/ 321869 h 490119"/>
                <a:gd name="connsiteX6" fmla="*/ 1991920 w 2450592"/>
                <a:gd name="connsiteY6" fmla="*/ 432373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45384 w 2450592"/>
                <a:gd name="connsiteY2" fmla="*/ 140689 h 490119"/>
                <a:gd name="connsiteX3" fmla="*/ 950976 w 2450592"/>
                <a:gd name="connsiteY3" fmla="*/ 219456 h 490119"/>
                <a:gd name="connsiteX4" fmla="*/ 1072393 w 2450592"/>
                <a:gd name="connsiteY4" fmla="*/ 317313 h 490119"/>
                <a:gd name="connsiteX5" fmla="*/ 1542559 w 2450592"/>
                <a:gd name="connsiteY5" fmla="*/ 226762 h 490119"/>
                <a:gd name="connsiteX6" fmla="*/ 1991920 w 2450592"/>
                <a:gd name="connsiteY6" fmla="*/ 432373 h 490119"/>
                <a:gd name="connsiteX7" fmla="*/ 2450592 w 2450592"/>
                <a:gd name="connsiteY7" fmla="*/ 490119 h 490119"/>
                <a:gd name="connsiteX0" fmla="*/ 0 w 2450592"/>
                <a:gd name="connsiteY0" fmla="*/ 0 h 490119"/>
                <a:gd name="connsiteX1" fmla="*/ 382747 w 2450592"/>
                <a:gd name="connsiteY1" fmla="*/ 202252 h 490119"/>
                <a:gd name="connsiteX2" fmla="*/ 745384 w 2450592"/>
                <a:gd name="connsiteY2" fmla="*/ 140689 h 490119"/>
                <a:gd name="connsiteX3" fmla="*/ 950976 w 2450592"/>
                <a:gd name="connsiteY3" fmla="*/ 219456 h 490119"/>
                <a:gd name="connsiteX4" fmla="*/ 1072393 w 2450592"/>
                <a:gd name="connsiteY4" fmla="*/ 317313 h 490119"/>
                <a:gd name="connsiteX5" fmla="*/ 1542559 w 2450592"/>
                <a:gd name="connsiteY5" fmla="*/ 226762 h 490119"/>
                <a:gd name="connsiteX6" fmla="*/ 1965468 w 2450592"/>
                <a:gd name="connsiteY6" fmla="*/ 433923 h 490119"/>
                <a:gd name="connsiteX7" fmla="*/ 1991920 w 2450592"/>
                <a:gd name="connsiteY7" fmla="*/ 432373 h 490119"/>
                <a:gd name="connsiteX8" fmla="*/ 2450592 w 2450592"/>
                <a:gd name="connsiteY8" fmla="*/ 490119 h 490119"/>
                <a:gd name="connsiteX0" fmla="*/ 0 w 2468406"/>
                <a:gd name="connsiteY0" fmla="*/ 0 h 448510"/>
                <a:gd name="connsiteX1" fmla="*/ 382747 w 2468406"/>
                <a:gd name="connsiteY1" fmla="*/ 202252 h 448510"/>
                <a:gd name="connsiteX2" fmla="*/ 745384 w 2468406"/>
                <a:gd name="connsiteY2" fmla="*/ 140689 h 448510"/>
                <a:gd name="connsiteX3" fmla="*/ 950976 w 2468406"/>
                <a:gd name="connsiteY3" fmla="*/ 219456 h 448510"/>
                <a:gd name="connsiteX4" fmla="*/ 1072393 w 2468406"/>
                <a:gd name="connsiteY4" fmla="*/ 317313 h 448510"/>
                <a:gd name="connsiteX5" fmla="*/ 1542559 w 2468406"/>
                <a:gd name="connsiteY5" fmla="*/ 226762 h 448510"/>
                <a:gd name="connsiteX6" fmla="*/ 1965468 w 2468406"/>
                <a:gd name="connsiteY6" fmla="*/ 433923 h 448510"/>
                <a:gd name="connsiteX7" fmla="*/ 1991920 w 2468406"/>
                <a:gd name="connsiteY7" fmla="*/ 432373 h 448510"/>
                <a:gd name="connsiteX8" fmla="*/ 2468406 w 2468406"/>
                <a:gd name="connsiteY8" fmla="*/ 448510 h 448510"/>
                <a:gd name="connsiteX0" fmla="*/ 0 w 2468406"/>
                <a:gd name="connsiteY0" fmla="*/ 0 h 457285"/>
                <a:gd name="connsiteX1" fmla="*/ 382747 w 2468406"/>
                <a:gd name="connsiteY1" fmla="*/ 202252 h 457285"/>
                <a:gd name="connsiteX2" fmla="*/ 745384 w 2468406"/>
                <a:gd name="connsiteY2" fmla="*/ 140689 h 457285"/>
                <a:gd name="connsiteX3" fmla="*/ 950976 w 2468406"/>
                <a:gd name="connsiteY3" fmla="*/ 219456 h 457285"/>
                <a:gd name="connsiteX4" fmla="*/ 1072393 w 2468406"/>
                <a:gd name="connsiteY4" fmla="*/ 317313 h 457285"/>
                <a:gd name="connsiteX5" fmla="*/ 1542559 w 2468406"/>
                <a:gd name="connsiteY5" fmla="*/ 226762 h 457285"/>
                <a:gd name="connsiteX6" fmla="*/ 1965468 w 2468406"/>
                <a:gd name="connsiteY6" fmla="*/ 433923 h 457285"/>
                <a:gd name="connsiteX7" fmla="*/ 1991920 w 2468406"/>
                <a:gd name="connsiteY7" fmla="*/ 432373 h 457285"/>
                <a:gd name="connsiteX8" fmla="*/ 2468406 w 2468406"/>
                <a:gd name="connsiteY8" fmla="*/ 448510 h 457285"/>
                <a:gd name="connsiteX0" fmla="*/ 0 w 2468406"/>
                <a:gd name="connsiteY0" fmla="*/ 0 h 480365"/>
                <a:gd name="connsiteX1" fmla="*/ 382747 w 2468406"/>
                <a:gd name="connsiteY1" fmla="*/ 202252 h 480365"/>
                <a:gd name="connsiteX2" fmla="*/ 745384 w 2468406"/>
                <a:gd name="connsiteY2" fmla="*/ 140689 h 480365"/>
                <a:gd name="connsiteX3" fmla="*/ 950976 w 2468406"/>
                <a:gd name="connsiteY3" fmla="*/ 219456 h 480365"/>
                <a:gd name="connsiteX4" fmla="*/ 1072393 w 2468406"/>
                <a:gd name="connsiteY4" fmla="*/ 317313 h 480365"/>
                <a:gd name="connsiteX5" fmla="*/ 1542559 w 2468406"/>
                <a:gd name="connsiteY5" fmla="*/ 226762 h 480365"/>
                <a:gd name="connsiteX6" fmla="*/ 1965468 w 2468406"/>
                <a:gd name="connsiteY6" fmla="*/ 433923 h 480365"/>
                <a:gd name="connsiteX7" fmla="*/ 2175999 w 2468406"/>
                <a:gd name="connsiteY7" fmla="*/ 479949 h 480365"/>
                <a:gd name="connsiteX8" fmla="*/ 2468406 w 2468406"/>
                <a:gd name="connsiteY8" fmla="*/ 448510 h 480365"/>
                <a:gd name="connsiteX0" fmla="*/ 0 w 2468406"/>
                <a:gd name="connsiteY0" fmla="*/ 0 h 480365"/>
                <a:gd name="connsiteX1" fmla="*/ 382747 w 2468406"/>
                <a:gd name="connsiteY1" fmla="*/ 202252 h 480365"/>
                <a:gd name="connsiteX2" fmla="*/ 745384 w 2468406"/>
                <a:gd name="connsiteY2" fmla="*/ 140689 h 480365"/>
                <a:gd name="connsiteX3" fmla="*/ 950976 w 2468406"/>
                <a:gd name="connsiteY3" fmla="*/ 219456 h 480365"/>
                <a:gd name="connsiteX4" fmla="*/ 1173341 w 2468406"/>
                <a:gd name="connsiteY4" fmla="*/ 311363 h 480365"/>
                <a:gd name="connsiteX5" fmla="*/ 1542559 w 2468406"/>
                <a:gd name="connsiteY5" fmla="*/ 226762 h 480365"/>
                <a:gd name="connsiteX6" fmla="*/ 1965468 w 2468406"/>
                <a:gd name="connsiteY6" fmla="*/ 433923 h 480365"/>
                <a:gd name="connsiteX7" fmla="*/ 2175999 w 2468406"/>
                <a:gd name="connsiteY7" fmla="*/ 479949 h 480365"/>
                <a:gd name="connsiteX8" fmla="*/ 2468406 w 2468406"/>
                <a:gd name="connsiteY8" fmla="*/ 448510 h 480365"/>
                <a:gd name="connsiteX0" fmla="*/ 0 w 2468406"/>
                <a:gd name="connsiteY0" fmla="*/ 0 h 492049"/>
                <a:gd name="connsiteX1" fmla="*/ 382747 w 2468406"/>
                <a:gd name="connsiteY1" fmla="*/ 202252 h 492049"/>
                <a:gd name="connsiteX2" fmla="*/ 745384 w 2468406"/>
                <a:gd name="connsiteY2" fmla="*/ 140689 h 492049"/>
                <a:gd name="connsiteX3" fmla="*/ 950976 w 2468406"/>
                <a:gd name="connsiteY3" fmla="*/ 219456 h 492049"/>
                <a:gd name="connsiteX4" fmla="*/ 1173341 w 2468406"/>
                <a:gd name="connsiteY4" fmla="*/ 311363 h 492049"/>
                <a:gd name="connsiteX5" fmla="*/ 1542559 w 2468406"/>
                <a:gd name="connsiteY5" fmla="*/ 226762 h 492049"/>
                <a:gd name="connsiteX6" fmla="*/ 1965468 w 2468406"/>
                <a:gd name="connsiteY6" fmla="*/ 433923 h 492049"/>
                <a:gd name="connsiteX7" fmla="*/ 2259131 w 2468406"/>
                <a:gd name="connsiteY7" fmla="*/ 491847 h 492049"/>
                <a:gd name="connsiteX8" fmla="*/ 2468406 w 2468406"/>
                <a:gd name="connsiteY8" fmla="*/ 448510 h 492049"/>
                <a:gd name="connsiteX0" fmla="*/ 0 w 2468406"/>
                <a:gd name="connsiteY0" fmla="*/ 0 h 492049"/>
                <a:gd name="connsiteX1" fmla="*/ 382747 w 2468406"/>
                <a:gd name="connsiteY1" fmla="*/ 202252 h 492049"/>
                <a:gd name="connsiteX2" fmla="*/ 745384 w 2468406"/>
                <a:gd name="connsiteY2" fmla="*/ 140689 h 492049"/>
                <a:gd name="connsiteX3" fmla="*/ 950976 w 2468406"/>
                <a:gd name="connsiteY3" fmla="*/ 219456 h 492049"/>
                <a:gd name="connsiteX4" fmla="*/ 1173341 w 2468406"/>
                <a:gd name="connsiteY4" fmla="*/ 311363 h 492049"/>
                <a:gd name="connsiteX5" fmla="*/ 1542559 w 2468406"/>
                <a:gd name="connsiteY5" fmla="*/ 226762 h 492049"/>
                <a:gd name="connsiteX6" fmla="*/ 1965468 w 2468406"/>
                <a:gd name="connsiteY6" fmla="*/ 433923 h 492049"/>
                <a:gd name="connsiteX7" fmla="*/ 2235379 w 2468406"/>
                <a:gd name="connsiteY7" fmla="*/ 491847 h 492049"/>
                <a:gd name="connsiteX8" fmla="*/ 2468406 w 2468406"/>
                <a:gd name="connsiteY8" fmla="*/ 448510 h 492049"/>
                <a:gd name="connsiteX0" fmla="*/ 0 w 2468406"/>
                <a:gd name="connsiteY0" fmla="*/ 0 h 492049"/>
                <a:gd name="connsiteX1" fmla="*/ 382747 w 2468406"/>
                <a:gd name="connsiteY1" fmla="*/ 202252 h 492049"/>
                <a:gd name="connsiteX2" fmla="*/ 680064 w 2468406"/>
                <a:gd name="connsiteY2" fmla="*/ 128800 h 492049"/>
                <a:gd name="connsiteX3" fmla="*/ 950976 w 2468406"/>
                <a:gd name="connsiteY3" fmla="*/ 219456 h 492049"/>
                <a:gd name="connsiteX4" fmla="*/ 1173341 w 2468406"/>
                <a:gd name="connsiteY4" fmla="*/ 311363 h 492049"/>
                <a:gd name="connsiteX5" fmla="*/ 1542559 w 2468406"/>
                <a:gd name="connsiteY5" fmla="*/ 226762 h 492049"/>
                <a:gd name="connsiteX6" fmla="*/ 1965468 w 2468406"/>
                <a:gd name="connsiteY6" fmla="*/ 433923 h 492049"/>
                <a:gd name="connsiteX7" fmla="*/ 2235379 w 2468406"/>
                <a:gd name="connsiteY7" fmla="*/ 491847 h 492049"/>
                <a:gd name="connsiteX8" fmla="*/ 2468406 w 2468406"/>
                <a:gd name="connsiteY8" fmla="*/ 448510 h 492049"/>
                <a:gd name="connsiteX0" fmla="*/ 0 w 2480282"/>
                <a:gd name="connsiteY0" fmla="*/ 0 h 495386"/>
                <a:gd name="connsiteX1" fmla="*/ 382747 w 2480282"/>
                <a:gd name="connsiteY1" fmla="*/ 202252 h 495386"/>
                <a:gd name="connsiteX2" fmla="*/ 680064 w 2480282"/>
                <a:gd name="connsiteY2" fmla="*/ 128800 h 495386"/>
                <a:gd name="connsiteX3" fmla="*/ 950976 w 2480282"/>
                <a:gd name="connsiteY3" fmla="*/ 219456 h 495386"/>
                <a:gd name="connsiteX4" fmla="*/ 1173341 w 2480282"/>
                <a:gd name="connsiteY4" fmla="*/ 311363 h 495386"/>
                <a:gd name="connsiteX5" fmla="*/ 1542559 w 2480282"/>
                <a:gd name="connsiteY5" fmla="*/ 226762 h 495386"/>
                <a:gd name="connsiteX6" fmla="*/ 1965468 w 2480282"/>
                <a:gd name="connsiteY6" fmla="*/ 433923 h 495386"/>
                <a:gd name="connsiteX7" fmla="*/ 2235379 w 2480282"/>
                <a:gd name="connsiteY7" fmla="*/ 491847 h 495386"/>
                <a:gd name="connsiteX8" fmla="*/ 2480282 w 2480282"/>
                <a:gd name="connsiteY8" fmla="*/ 472287 h 49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0282" h="495386">
                  <a:moveTo>
                    <a:pt x="0" y="0"/>
                  </a:moveTo>
                  <a:cubicBezTo>
                    <a:pt x="115214" y="41453"/>
                    <a:pt x="269403" y="180785"/>
                    <a:pt x="382747" y="202252"/>
                  </a:cubicBezTo>
                  <a:cubicBezTo>
                    <a:pt x="496091" y="223719"/>
                    <a:pt x="585359" y="125933"/>
                    <a:pt x="680064" y="128800"/>
                  </a:cubicBezTo>
                  <a:cubicBezTo>
                    <a:pt x="774769" y="131667"/>
                    <a:pt x="868763" y="189029"/>
                    <a:pt x="950976" y="219456"/>
                  </a:cubicBezTo>
                  <a:cubicBezTo>
                    <a:pt x="1033189" y="249883"/>
                    <a:pt x="1074744" y="310145"/>
                    <a:pt x="1173341" y="311363"/>
                  </a:cubicBezTo>
                  <a:cubicBezTo>
                    <a:pt x="1271938" y="312581"/>
                    <a:pt x="1410538" y="206335"/>
                    <a:pt x="1542559" y="226762"/>
                  </a:cubicBezTo>
                  <a:cubicBezTo>
                    <a:pt x="1674580" y="247189"/>
                    <a:pt x="1890575" y="399655"/>
                    <a:pt x="1965468" y="433923"/>
                  </a:cubicBezTo>
                  <a:cubicBezTo>
                    <a:pt x="2040361" y="468191"/>
                    <a:pt x="2149577" y="485453"/>
                    <a:pt x="2235379" y="491847"/>
                  </a:cubicBezTo>
                  <a:cubicBezTo>
                    <a:pt x="2321181" y="498241"/>
                    <a:pt x="2334429" y="498246"/>
                    <a:pt x="2480282" y="472287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/>
            </a:p>
          </p:txBody>
        </p:sp>
      </p:grpSp>
      <p:grpSp>
        <p:nvGrpSpPr>
          <p:cNvPr id="73" name="2_teta"/>
          <p:cNvGrpSpPr/>
          <p:nvPr/>
        </p:nvGrpSpPr>
        <p:grpSpPr>
          <a:xfrm>
            <a:off x="1704026" y="4035865"/>
            <a:ext cx="227127" cy="376733"/>
            <a:chOff x="221636" y="365760"/>
            <a:chExt cx="227127" cy="376733"/>
          </a:xfrm>
        </p:grpSpPr>
        <p:sp>
          <p:nvSpPr>
            <p:cNvPr id="79" name="Pole tekstowe 43"/>
            <p:cNvSpPr txBox="1"/>
            <p:nvPr/>
          </p:nvSpPr>
          <p:spPr>
            <a:xfrm>
              <a:off x="221636" y="450690"/>
              <a:ext cx="227127" cy="2223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400" i="1">
                  <a:effectLst/>
                  <a:latin typeface="Times New Roman"/>
                  <a:ea typeface="Times New Roman"/>
                </a:rPr>
                <a:t>2η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0" name="Łącznik prosty ze strzałką 79"/>
            <p:cNvCxnSpPr/>
            <p:nvPr/>
          </p:nvCxnSpPr>
          <p:spPr>
            <a:xfrm>
              <a:off x="435282" y="365760"/>
              <a:ext cx="12" cy="37673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Osie"/>
          <p:cNvGrpSpPr/>
          <p:nvPr/>
        </p:nvGrpSpPr>
        <p:grpSpPr>
          <a:xfrm>
            <a:off x="1930065" y="3670105"/>
            <a:ext cx="3084347" cy="1567619"/>
            <a:chOff x="428625" y="0"/>
            <a:chExt cx="3084347" cy="1567619"/>
          </a:xfrm>
        </p:grpSpPr>
        <p:sp>
          <p:nvSpPr>
            <p:cNvPr id="75" name="Pole tekstowe 53"/>
            <p:cNvSpPr txBox="1"/>
            <p:nvPr/>
          </p:nvSpPr>
          <p:spPr>
            <a:xfrm>
              <a:off x="3285642" y="1336479"/>
              <a:ext cx="227330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i="1">
                  <a:effectLst/>
                  <a:latin typeface="Times New Roman"/>
                  <a:ea typeface="Times New Roman"/>
                </a:rPr>
                <a:t>t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Pole tekstowe 52"/>
            <p:cNvSpPr txBox="1"/>
            <p:nvPr/>
          </p:nvSpPr>
          <p:spPr>
            <a:xfrm>
              <a:off x="491490" y="0"/>
              <a:ext cx="227330" cy="23114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30000"/>
                </a:lnSpc>
                <a:spcAft>
                  <a:spcPts val="0"/>
                </a:spcAft>
              </a:pPr>
              <a:r>
                <a:rPr lang="pl-PL" sz="1200" i="1">
                  <a:effectLst/>
                  <a:latin typeface="Times New Roman"/>
                  <a:ea typeface="Times New Roman"/>
                </a:rPr>
                <a:t>x</a:t>
              </a:r>
              <a:endParaRPr lang="pl-PL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77" name="Łącznik prosty ze strzałką 76"/>
            <p:cNvCxnSpPr/>
            <p:nvPr/>
          </p:nvCxnSpPr>
          <p:spPr>
            <a:xfrm flipV="1">
              <a:off x="433070" y="89537"/>
              <a:ext cx="6983" cy="14624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ze strzałką 77"/>
            <p:cNvCxnSpPr/>
            <p:nvPr/>
          </p:nvCxnSpPr>
          <p:spPr>
            <a:xfrm flipV="1">
              <a:off x="428625" y="1549333"/>
              <a:ext cx="2878240" cy="260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xt_3"/>
          <p:cNvSpPr>
            <a:spLocks noChangeArrowheads="1"/>
          </p:cNvSpPr>
          <p:nvPr/>
        </p:nvSpPr>
        <p:spPr bwMode="auto">
          <a:xfrm>
            <a:off x="1329272" y="1748718"/>
            <a:ext cx="2789225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3</a:t>
            </a: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Stabilność w sensie Lapunowa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4" name="Txt_2"/>
          <p:cNvSpPr>
            <a:spLocks noChangeArrowheads="1"/>
          </p:cNvSpPr>
          <p:nvPr/>
        </p:nvSpPr>
        <p:spPr bwMode="auto">
          <a:xfrm>
            <a:off x="1329272" y="1135778"/>
            <a:ext cx="5725926" cy="5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 smtClean="0">
                <a:solidFill>
                  <a:srgbClr val="00B050"/>
                </a:solidFill>
                <a:latin typeface="Times New Roman" pitchFamily="18" charset="0"/>
              </a:rPr>
              <a:t>2.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Zakłócenie </a:t>
            </a:r>
            <a:r>
              <a:rPr kumimoji="0" lang="pl-PL" altLang="pl-PL" sz="1600" b="1" i="1" dirty="0" smtClean="0">
                <a:latin typeface="Times New Roman" pitchFamily="18" charset="0"/>
              </a:rPr>
              <a:t>– niezamierzone oddziaływanie na układ </a:t>
            </a:r>
            <a:r>
              <a:rPr kumimoji="0" lang="pl-PL" altLang="pl-PL" sz="1600" b="1" i="1" smtClean="0">
                <a:latin typeface="Times New Roman" pitchFamily="18" charset="0"/>
              </a:rPr>
              <a:t>dynamiczny </a:t>
            </a:r>
            <a:br>
              <a:rPr kumimoji="0" lang="pl-PL" altLang="pl-PL" sz="1600" b="1" i="1" smtClean="0">
                <a:latin typeface="Times New Roman" pitchFamily="18" charset="0"/>
              </a:rPr>
            </a:br>
            <a:r>
              <a:rPr kumimoji="0" lang="pl-PL" altLang="pl-PL" sz="1600" b="1" i="1" smtClean="0">
                <a:latin typeface="Times New Roman" pitchFamily="18" charset="0"/>
              </a:rPr>
              <a:t>poprzez </a:t>
            </a:r>
            <a:r>
              <a:rPr kumimoji="0" lang="pl-PL" altLang="pl-PL" sz="1600" b="1" i="1" dirty="0" smtClean="0">
                <a:latin typeface="Times New Roman" pitchFamily="18" charset="0"/>
              </a:rPr>
              <a:t>zmianę parametrów układu bądź zmianę punktu pracy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2" name="Txt_1"/>
          <p:cNvSpPr>
            <a:spLocks noChangeArrowheads="1"/>
          </p:cNvSpPr>
          <p:nvPr/>
        </p:nvSpPr>
        <p:spPr bwMode="auto">
          <a:xfrm>
            <a:off x="1329272" y="744469"/>
            <a:ext cx="7223131" cy="29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4571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0070C0"/>
              </a:buClr>
              <a:buFontTx/>
              <a:buNone/>
            </a:pPr>
            <a:r>
              <a: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rPr>
              <a:t>1. </a:t>
            </a:r>
            <a:r>
              <a:rPr kumimoji="0" lang="pl-PL" altLang="pl-PL" sz="1600" b="1" i="1" dirty="0" smtClean="0">
                <a:solidFill>
                  <a:srgbClr val="0070C0"/>
                </a:solidFill>
                <a:latin typeface="Times New Roman" pitchFamily="18" charset="0"/>
              </a:rPr>
              <a:t>Stany nieustalone</a:t>
            </a:r>
            <a:r>
              <a:rPr kumimoji="0" lang="pl-PL" altLang="pl-PL" sz="1600" b="1" i="1" dirty="0" smtClean="0">
                <a:latin typeface="Times New Roman" pitchFamily="18" charset="0"/>
              </a:rPr>
              <a:t> – zachowanie się trajektorii układu dynamicznego po zakłóceniu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" name="Tytuł"/>
          <p:cNvSpPr txBox="1">
            <a:spLocks noChangeArrowheads="1"/>
          </p:cNvSpPr>
          <p:nvPr/>
        </p:nvSpPr>
        <p:spPr bwMode="auto">
          <a:xfrm>
            <a:off x="3117275" y="432818"/>
            <a:ext cx="29094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Stabilność - podstawowe definicje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Prostokąt 92"/>
              <p:cNvSpPr/>
              <p:nvPr/>
            </p:nvSpPr>
            <p:spPr>
              <a:xfrm>
                <a:off x="2336645" y="2162216"/>
                <a:ext cx="4470711" cy="945900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pl-PL" sz="1800" i="1" smtClean="0">
                    <a:solidFill>
                      <a:srgbClr val="00B050"/>
                    </a:solidFill>
                  </a:rPr>
                  <a:t>dla każdego</a:t>
                </a:r>
                <a:r>
                  <a:rPr lang="pl-PL" sz="2000" smtClean="0">
                    <a:solidFill>
                      <a:srgbClr val="C00000"/>
                    </a:solidFill>
                  </a:rPr>
                  <a:t>    </a:t>
                </a:r>
                <a:r>
                  <a:rPr lang="el-GR" sz="2000" smtClean="0">
                    <a:solidFill>
                      <a:srgbClr val="C00000"/>
                    </a:solidFill>
                  </a:rPr>
                  <a:t>ε</a:t>
                </a:r>
                <a:r>
                  <a:rPr lang="pl-PL" sz="2000" smtClean="0">
                    <a:solidFill>
                      <a:srgbClr val="C00000"/>
                    </a:solidFill>
                  </a:rPr>
                  <a:t>&gt;0</a:t>
                </a:r>
                <a14:m>
                  <m:oMath xmlns:m="http://schemas.openxmlformats.org/officeDocument/2006/math">
                    <m:r>
                      <a:rPr lang="pl-PL" sz="1800" b="0" i="0" smtClean="0">
                        <a:solidFill>
                          <a:srgbClr val="C00000"/>
                        </a:solidFill>
                        <a:latin typeface="Cambria Math"/>
                      </a:rPr>
                      <m:t>   </m:t>
                    </m:r>
                    <m:r>
                      <a:rPr lang="pl-PL" sz="1800" b="0" i="1" smtClean="0">
                        <a:solidFill>
                          <a:srgbClr val="00B050"/>
                        </a:solidFill>
                        <a:latin typeface="Cambria Math"/>
                      </a:rPr>
                      <m:t>𝑖𝑠𝑡𝑛𝑖𝑒𝑗𝑒</m:t>
                    </m:r>
                    <m:r>
                      <a:rPr lang="pl-PL" sz="1800" b="0" i="0" smtClean="0">
                        <a:solidFill>
                          <a:srgbClr val="00B050"/>
                        </a:solidFill>
                        <a:latin typeface="Cambria Math"/>
                      </a:rPr>
                      <m:t>   </m:t>
                    </m:r>
                    <m:r>
                      <a:rPr lang="pl-PL" sz="1800" b="0" i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a:rPr lang="pl-PL" sz="1800" i="1">
                        <a:solidFill>
                          <a:srgbClr val="C00000"/>
                        </a:solidFill>
                        <a:latin typeface="Cambria Math"/>
                      </a:rPr>
                      <m:t>𝜂</m:t>
                    </m:r>
                    <m:r>
                      <a:rPr lang="pl-PL" sz="1800" b="0" i="1" smtClean="0">
                        <a:solidFill>
                          <a:srgbClr val="C00000"/>
                        </a:solidFill>
                        <a:latin typeface="Cambria Math"/>
                      </a:rPr>
                      <m:t>&gt;0</m:t>
                    </m:r>
                    <m:r>
                      <a:rPr lang="pl-PL" sz="1800" i="1">
                        <a:solidFill>
                          <a:srgbClr val="C00000"/>
                        </a:solidFill>
                        <a:latin typeface="Cambria Math"/>
                      </a:rPr>
                      <m:t>    </m:t>
                    </m:r>
                  </m:oMath>
                </a14:m>
                <a:endParaRPr lang="pl-PL" sz="1800" i="1" dirty="0" smtClean="0">
                  <a:solidFill>
                    <a:srgbClr val="C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pl-PL" sz="1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ż</m:t>
                      </m:r>
                      <m:r>
                        <a:rPr lang="pl-PL" sz="1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𝑒</m:t>
                      </m:r>
                      <m:r>
                        <a:rPr lang="pl-PL" sz="1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  <m:r>
                        <a:rPr lang="pl-PL" sz="1800" i="1">
                          <a:solidFill>
                            <a:srgbClr val="00B050"/>
                          </a:solidFill>
                          <a:latin typeface="Cambria Math"/>
                        </a:rPr>
                        <m:t>𝑗𝑒</m:t>
                      </m:r>
                      <m:r>
                        <a:rPr lang="pl-PL" sz="1800" i="1">
                          <a:solidFill>
                            <a:srgbClr val="00B050"/>
                          </a:solidFill>
                          <a:latin typeface="Cambria Math"/>
                        </a:rPr>
                        <m:t>ś</m:t>
                      </m:r>
                      <m:r>
                        <a:rPr lang="pl-PL" sz="1800" i="1">
                          <a:solidFill>
                            <a:srgbClr val="00B050"/>
                          </a:solidFill>
                          <a:latin typeface="Cambria Math"/>
                        </a:rPr>
                        <m:t>𝑙𝑖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   </m:t>
                      </m:r>
                      <m:d>
                        <m:dPr>
                          <m:begChr m:val="‖"/>
                          <m:endChr m:val="‖"/>
                          <m:ctrlP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l-PL" sz="18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l-PL" sz="18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pl-PL" sz="18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&lt;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𝜂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  </m:t>
                      </m:r>
                    </m:oMath>
                  </m:oMathPara>
                </a14:m>
                <a:endParaRPr lang="pl-PL" sz="1800" i="1" dirty="0" smtClean="0">
                  <a:solidFill>
                    <a:srgbClr val="C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pl-PL" sz="18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𝑡𝑜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pl-PL" sz="1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begChr m:val="‖"/>
                          <m:endChr m:val="‖"/>
                          <m:ctrlP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l-PL" sz="18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l-PL" sz="18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pl-PL" sz="18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pl-PL" sz="1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&lt;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ε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 </m:t>
                      </m:r>
                      <m:r>
                        <a:rPr lang="pl-PL" sz="18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   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pl-PL" sz="18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𝑑𝑙𝑎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    </m:t>
                      </m:r>
                      <m:sSub>
                        <m:sSubPr>
                          <m:ctrlP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pl-PL" sz="1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≤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𝑡</m:t>
                      </m:r>
                      <m:r>
                        <a:rPr lang="pl-PL" sz="1800" i="1">
                          <a:solidFill>
                            <a:srgbClr val="C00000"/>
                          </a:solidFill>
                          <a:latin typeface="Cambria Math"/>
                        </a:rPr>
                        <m:t>&lt;∞ </m:t>
                      </m:r>
                    </m:oMath>
                  </m:oMathPara>
                </a14:m>
                <a:endParaRPr lang="pl-PL" sz="1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3" name="Prostokąt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645" y="2162216"/>
                <a:ext cx="4470711" cy="945900"/>
              </a:xfrm>
              <a:prstGeom prst="rect">
                <a:avLst/>
              </a:prstGeom>
              <a:blipFill rotWithShape="1">
                <a:blip r:embed="rId2"/>
                <a:stretch>
                  <a:fillRect t="-8387" b="-709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24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Txt_gdzie"/>
          <p:cNvGrpSpPr/>
          <p:nvPr/>
        </p:nvGrpSpPr>
        <p:grpSpPr>
          <a:xfrm>
            <a:off x="2364613" y="5741006"/>
            <a:ext cx="3669817" cy="410882"/>
            <a:chOff x="713988" y="5580814"/>
            <a:chExt cx="3669817" cy="4108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z(t)"/>
                <p:cNvSpPr>
                  <a:spLocks noChangeArrowheads="1"/>
                </p:cNvSpPr>
                <p:nvPr/>
              </p:nvSpPr>
              <p:spPr bwMode="auto">
                <a:xfrm>
                  <a:off x="1268913" y="5580814"/>
                  <a:ext cx="3114892" cy="4108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numCol="1">
                  <a:spAutoFit/>
                </a:bodyPr>
                <a:lstStyle>
                  <a:lvl1pPr marL="342900" indent="-3429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indent="0">
                    <a:spcBef>
                      <a:spcPts val="0"/>
                    </a:spcBef>
                    <a:buClr>
                      <a:srgbClr val="0070C0"/>
                    </a:buClr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pl-PL" sz="12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𝑭</m:t>
                                </m:r>
                              </m:num>
                              <m:den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𝑩</m:t>
                        </m:r>
                        <m:r>
                          <a:rPr lang="pl-PL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pl-PL" sz="12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𝑭</m:t>
                                </m:r>
                              </m:num>
                              <m:den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𝒖</m:t>
                                </m:r>
                              </m:den>
                            </m:f>
                          </m:e>
                        </m:d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     </m:t>
                        </m:r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𝑪</m:t>
                        </m:r>
                        <m:r>
                          <a:rPr lang="pl-PL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pl-PL" sz="12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𝑯</m:t>
                                </m:r>
                              </m:num>
                              <m:den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    </m:t>
                        </m:r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𝑫</m:t>
                        </m:r>
                        <m:r>
                          <a:rPr lang="pl-PL" sz="1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pl-PL" sz="12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𝑯</m:t>
                                </m:r>
                              </m:num>
                              <m:den>
                                <m:r>
                                  <a:rPr lang="pl-PL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𝝏</m:t>
                                </m:r>
                                <m:r>
                                  <a:rPr lang="pl-PL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𝒖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kumimoji="0" lang="pl-PL" altLang="pl-PL" sz="1400" b="1" i="1" dirty="0">
                    <a:solidFill>
                      <a:srgbClr val="00B050"/>
                    </a:solidFill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6" name="z(t)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68913" y="5580814"/>
                  <a:ext cx="3114892" cy="41088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49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9" name="z(t)"/>
            <p:cNvSpPr>
              <a:spLocks noChangeArrowheads="1"/>
            </p:cNvSpPr>
            <p:nvPr/>
          </p:nvSpPr>
          <p:spPr bwMode="auto">
            <a:xfrm>
              <a:off x="713988" y="5646614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numCol="1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Clr>
                  <a:srgbClr val="0070C0"/>
                </a:buClr>
                <a:buFontTx/>
                <a:buNone/>
              </a:pPr>
              <a:r>
                <a:rPr kumimoji="0" lang="pl-PL" altLang="pl-PL" sz="14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gdzie:</a:t>
              </a:r>
              <a:endPara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7" name="Txt_4"/>
          <p:cNvGrpSpPr/>
          <p:nvPr/>
        </p:nvGrpSpPr>
        <p:grpSpPr>
          <a:xfrm>
            <a:off x="1782763" y="5072531"/>
            <a:ext cx="4682248" cy="512921"/>
            <a:chOff x="715963" y="4829214"/>
            <a:chExt cx="4682248" cy="512921"/>
          </a:xfrm>
        </p:grpSpPr>
        <p:sp>
          <p:nvSpPr>
            <p:cNvPr id="134" name="z(t)"/>
            <p:cNvSpPr>
              <a:spLocks noChangeArrowheads="1"/>
            </p:cNvSpPr>
            <p:nvPr/>
          </p:nvSpPr>
          <p:spPr bwMode="auto">
            <a:xfrm>
              <a:off x="715963" y="4829214"/>
              <a:ext cx="128240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numCol="1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Clr>
                  <a:srgbClr val="0070C0"/>
                </a:buClr>
                <a:buFontTx/>
                <a:buNone/>
              </a:pPr>
              <a:r>
                <a:rPr kumimoji="0" lang="pl-PL" altLang="pl-PL" sz="1400" b="1" i="1" dirty="0">
                  <a:solidFill>
                    <a:srgbClr val="00B050"/>
                  </a:solidFill>
                  <a:latin typeface="Times New Roman" pitchFamily="18" charset="0"/>
                </a:rPr>
                <a:t>4</a:t>
              </a:r>
              <a:r>
                <a:rPr kumimoji="0" lang="pl-PL" altLang="pl-PL" sz="14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. Po linearyzacji</a:t>
              </a:r>
              <a:endPara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z(t)"/>
                <p:cNvSpPr>
                  <a:spLocks noChangeArrowheads="1"/>
                </p:cNvSpPr>
                <p:nvPr/>
              </p:nvSpPr>
              <p:spPr bwMode="auto">
                <a:xfrm>
                  <a:off x="1306513" y="5095914"/>
                  <a:ext cx="409169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numCol="1">
                  <a:spAutoFit/>
                </a:bodyPr>
                <a:lstStyle>
                  <a:lvl1pPr marL="342900" indent="-3429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indent="0">
                    <a:spcBef>
                      <a:spcPts val="0"/>
                    </a:spcBef>
                    <a:buClr>
                      <a:srgbClr val="0070C0"/>
                    </a:buClr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𝜟</m:t>
                        </m:r>
                        <m:acc>
                          <m:accPr>
                            <m:chr m:val="̇"/>
                            <m:ctrlP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acc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𝑩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𝒖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                   </m:t>
                        </m:r>
                        <m:r>
                          <a:rPr lang="el-GR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𝜟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𝒚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𝑪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𝑫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𝒖</m:t>
                        </m:r>
                      </m:oMath>
                    </m:oMathPara>
                  </a14:m>
                  <a:endParaRPr kumimoji="0" lang="pl-PL" altLang="pl-PL" sz="1800" b="1" i="1" dirty="0">
                    <a:solidFill>
                      <a:srgbClr val="00B050"/>
                    </a:solidFill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5" name="z(t)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06513" y="5095914"/>
                  <a:ext cx="4091698" cy="2462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95" t="-2500" b="-2500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6" name="Txt_3"/>
          <p:cNvGrpSpPr/>
          <p:nvPr/>
        </p:nvGrpSpPr>
        <p:grpSpPr>
          <a:xfrm>
            <a:off x="1782763" y="4508081"/>
            <a:ext cx="5985613" cy="512921"/>
            <a:chOff x="715963" y="4252889"/>
            <a:chExt cx="5985613" cy="512921"/>
          </a:xfrm>
        </p:grpSpPr>
        <p:sp>
          <p:nvSpPr>
            <p:cNvPr id="131" name="z(t)"/>
            <p:cNvSpPr>
              <a:spLocks noChangeArrowheads="1"/>
            </p:cNvSpPr>
            <p:nvPr/>
          </p:nvSpPr>
          <p:spPr bwMode="auto">
            <a:xfrm>
              <a:off x="715963" y="4252889"/>
              <a:ext cx="598561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numCol="1">
              <a:spAutoFit/>
            </a:bodyPr>
            <a:lstStyle>
              <a:lvl1pPr marL="342900" indent="-3429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09638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90963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Clr>
                  <a:srgbClr val="0070C0"/>
                </a:buClr>
                <a:buFontTx/>
                <a:buNone/>
              </a:pPr>
              <a:r>
                <a:rPr kumimoji="0" lang="pl-PL" altLang="pl-PL" sz="1400" b="1" i="1" dirty="0">
                  <a:solidFill>
                    <a:srgbClr val="00B050"/>
                  </a:solidFill>
                  <a:latin typeface="Times New Roman" pitchFamily="18" charset="0"/>
                </a:rPr>
                <a:t>3</a:t>
              </a:r>
              <a:r>
                <a:rPr kumimoji="0" lang="pl-PL" altLang="pl-PL" sz="1400" b="1" i="1" dirty="0" smtClean="0">
                  <a:solidFill>
                    <a:srgbClr val="00B050"/>
                  </a:solidFill>
                  <a:latin typeface="Times New Roman" pitchFamily="18" charset="0"/>
                </a:rPr>
                <a:t>. Opis matematyczny – nieliniowy układ równań różniczkowych i algebraicznych</a:t>
              </a:r>
              <a:endParaRPr kumimoji="0" lang="pl-PL" altLang="pl-PL" sz="1600" b="1" i="1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z(t)"/>
                <p:cNvSpPr>
                  <a:spLocks noChangeArrowheads="1"/>
                </p:cNvSpPr>
                <p:nvPr/>
              </p:nvSpPr>
              <p:spPr bwMode="auto">
                <a:xfrm>
                  <a:off x="1385963" y="4519589"/>
                  <a:ext cx="2791020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numCol="1">
                  <a:spAutoFit/>
                </a:bodyPr>
                <a:lstStyle>
                  <a:lvl1pPr marL="342900" indent="-3429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z"/>
                    <a:defRPr kumimoji="1" sz="27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y"/>
                    <a:defRPr kumimoji="1" sz="23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Monotype Sorts"/>
                    <a:buChar char="x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 defTabSz="909638" eaLnBrk="0" hangingPunct="0">
                    <a:spcBef>
                      <a:spcPct val="20000"/>
                    </a:spcBef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defTabSz="90963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Char char="–"/>
                    <a:defRPr kumimoji="1" sz="21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pPr marL="0" indent="0">
                    <a:spcBef>
                      <a:spcPts val="0"/>
                    </a:spcBef>
                    <a:buClr>
                      <a:srgbClr val="0070C0"/>
                    </a:buClr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pl-PL" sz="16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acc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𝑭</m:t>
                        </m:r>
                        <m:d>
                          <m:dPr>
                            <m:ctrlP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pl-PL" sz="1600" b="1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𝒖</m:t>
                            </m:r>
                          </m:e>
                        </m:d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pl-PL" sz="16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          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𝑯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𝒖</m:t>
                        </m:r>
                        <m:r>
                          <a:rPr lang="pl-PL" sz="16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kumimoji="0" lang="pl-PL" altLang="pl-PL" sz="1800" b="1" i="1" dirty="0">
                    <a:solidFill>
                      <a:srgbClr val="00B050"/>
                    </a:solidFill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3" name="z(t)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85963" y="4519589"/>
                  <a:ext cx="2791020" cy="2462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1310" b="-3414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Sprz_zwrot"/>
          <p:cNvGrpSpPr/>
          <p:nvPr/>
        </p:nvGrpSpPr>
        <p:grpSpPr>
          <a:xfrm>
            <a:off x="2440657" y="3540711"/>
            <a:ext cx="4114985" cy="621450"/>
            <a:chOff x="1707232" y="4051086"/>
            <a:chExt cx="4114985" cy="621450"/>
          </a:xfrm>
        </p:grpSpPr>
        <p:sp>
          <p:nvSpPr>
            <p:cNvPr id="87" name="Oval 354"/>
            <p:cNvSpPr>
              <a:spLocks noChangeAspect="1" noChangeArrowheads="1"/>
            </p:cNvSpPr>
            <p:nvPr/>
          </p:nvSpPr>
          <p:spPr bwMode="auto">
            <a:xfrm>
              <a:off x="5775282" y="4051086"/>
              <a:ext cx="46935" cy="47778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FF0000"/>
              </a:solidFill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/>
            </a:p>
          </p:txBody>
        </p:sp>
        <p:cxnSp>
          <p:nvCxnSpPr>
            <p:cNvPr id="91" name="AutoShape 119"/>
            <p:cNvCxnSpPr>
              <a:cxnSpLocks noChangeShapeType="1"/>
            </p:cNvCxnSpPr>
            <p:nvPr/>
          </p:nvCxnSpPr>
          <p:spPr bwMode="auto">
            <a:xfrm flipH="1" flipV="1">
              <a:off x="5800789" y="4082840"/>
              <a:ext cx="8414" cy="589696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AutoShape 119"/>
            <p:cNvCxnSpPr>
              <a:cxnSpLocks noChangeShapeType="1"/>
            </p:cNvCxnSpPr>
            <p:nvPr/>
          </p:nvCxnSpPr>
          <p:spPr bwMode="auto">
            <a:xfrm flipH="1" flipV="1">
              <a:off x="1716658" y="4224668"/>
              <a:ext cx="6432" cy="437186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" name="AutoShape 119"/>
            <p:cNvCxnSpPr>
              <a:cxnSpLocks noChangeShapeType="1"/>
            </p:cNvCxnSpPr>
            <p:nvPr/>
          </p:nvCxnSpPr>
          <p:spPr bwMode="auto">
            <a:xfrm>
              <a:off x="1717803" y="4661854"/>
              <a:ext cx="4096686" cy="539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AutoShape 105"/>
            <p:cNvCxnSpPr>
              <a:cxnSpLocks noChangeShapeType="1"/>
            </p:cNvCxnSpPr>
            <p:nvPr/>
          </p:nvCxnSpPr>
          <p:spPr bwMode="auto">
            <a:xfrm>
              <a:off x="1707232" y="4217868"/>
              <a:ext cx="269563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4" name="Ukł_Sprz_Zwr"/>
          <p:cNvGrpSpPr>
            <a:grpSpLocks/>
          </p:cNvGrpSpPr>
          <p:nvPr/>
        </p:nvGrpSpPr>
        <p:grpSpPr bwMode="auto">
          <a:xfrm>
            <a:off x="3474429" y="3963403"/>
            <a:ext cx="1883029" cy="364257"/>
            <a:chOff x="3471" y="898"/>
            <a:chExt cx="3240" cy="748"/>
          </a:xfrm>
        </p:grpSpPr>
        <p:sp>
          <p:nvSpPr>
            <p:cNvPr id="65" name="Rectangle 132"/>
            <p:cNvSpPr>
              <a:spLocks noChangeArrowheads="1"/>
            </p:cNvSpPr>
            <p:nvPr/>
          </p:nvSpPr>
          <p:spPr bwMode="auto">
            <a:xfrm>
              <a:off x="3471" y="898"/>
              <a:ext cx="3240" cy="748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2400">
                <a:latin typeface="Times New Roman" pitchFamily="18" charset="0"/>
              </a:endParaRPr>
            </a:p>
          </p:txBody>
        </p:sp>
        <p:sp>
          <p:nvSpPr>
            <p:cNvPr id="66" name="Text Box 131"/>
            <p:cNvSpPr txBox="1">
              <a:spLocks noChangeArrowheads="1"/>
            </p:cNvSpPr>
            <p:nvPr/>
          </p:nvSpPr>
          <p:spPr bwMode="auto">
            <a:xfrm>
              <a:off x="3488" y="1094"/>
              <a:ext cx="3133" cy="312"/>
            </a:xfrm>
            <a:prstGeom prst="rect">
              <a:avLst/>
            </a:prstGeom>
            <a:solidFill>
              <a:srgbClr val="DBE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200" b="1" i="1" dirty="0" err="1" smtClean="0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pl-PL" altLang="pl-PL" sz="12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2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pl-PL" altLang="pl-PL" sz="1200" b="1" i="1" dirty="0" smtClean="0">
                  <a:latin typeface="Times New Roman" pitchFamily="18" charset="0"/>
                  <a:cs typeface="Times New Roman" pitchFamily="18" charset="0"/>
                </a:rPr>
                <a:t>sprzężenia zwrotnego</a:t>
              </a:r>
            </a:p>
          </p:txBody>
        </p:sp>
      </p:grpSp>
      <p:grpSp>
        <p:nvGrpSpPr>
          <p:cNvPr id="98" name="Układ_2"/>
          <p:cNvGrpSpPr/>
          <p:nvPr/>
        </p:nvGrpSpPr>
        <p:grpSpPr>
          <a:xfrm>
            <a:off x="2034534" y="2728104"/>
            <a:ext cx="5149873" cy="1188442"/>
            <a:chOff x="1291584" y="2728104"/>
            <a:chExt cx="5149873" cy="1188442"/>
          </a:xfrm>
        </p:grpSpPr>
        <p:grpSp>
          <p:nvGrpSpPr>
            <p:cNvPr id="78" name="Zadanie_2"/>
            <p:cNvGrpSpPr/>
            <p:nvPr/>
          </p:nvGrpSpPr>
          <p:grpSpPr>
            <a:xfrm>
              <a:off x="1291584" y="3275441"/>
              <a:ext cx="674952" cy="233916"/>
              <a:chOff x="1228954" y="1751046"/>
              <a:chExt cx="674952" cy="233916"/>
            </a:xfrm>
          </p:grpSpPr>
          <p:cxnSp>
            <p:nvCxnSpPr>
              <p:cNvPr id="79" name="AutoShape 105"/>
              <p:cNvCxnSpPr>
                <a:cxnSpLocks noChangeShapeType="1"/>
              </p:cNvCxnSpPr>
              <p:nvPr/>
            </p:nvCxnSpPr>
            <p:spPr bwMode="auto">
              <a:xfrm flipV="1">
                <a:off x="1476496" y="1979773"/>
                <a:ext cx="427410" cy="143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0" name="Text Box 120"/>
              <p:cNvSpPr txBox="1">
                <a:spLocks noChangeArrowheads="1"/>
              </p:cNvSpPr>
              <p:nvPr/>
            </p:nvSpPr>
            <p:spPr bwMode="auto">
              <a:xfrm>
                <a:off x="1228954" y="1751046"/>
                <a:ext cx="585216" cy="2339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zadanie</a:t>
                </a:r>
                <a:endParaRPr kumimoji="0" lang="en-US" altLang="pl-PL" sz="24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46" name="z(t)_2"/>
            <p:cNvGrpSpPr/>
            <p:nvPr/>
          </p:nvGrpSpPr>
          <p:grpSpPr>
            <a:xfrm>
              <a:off x="2581275" y="2728104"/>
              <a:ext cx="2520313" cy="636121"/>
              <a:chOff x="3562350" y="3200379"/>
              <a:chExt cx="2520313" cy="636121"/>
            </a:xfrm>
          </p:grpSpPr>
          <p:sp>
            <p:nvSpPr>
              <p:cNvPr id="67" name="Text Box 126"/>
              <p:cNvSpPr txBox="1">
                <a:spLocks noChangeArrowheads="1"/>
              </p:cNvSpPr>
              <p:nvPr/>
            </p:nvSpPr>
            <p:spPr bwMode="auto">
              <a:xfrm>
                <a:off x="5157483" y="3200379"/>
                <a:ext cx="925180" cy="255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dirty="0" smtClean="0">
                    <a:latin typeface="Times New Roman" pitchFamily="18" charset="0"/>
                    <a:cs typeface="Times New Roman" pitchFamily="18" charset="0"/>
                  </a:rPr>
                  <a:t>z(t</a:t>
                </a:r>
                <a:r>
                  <a:rPr kumimoji="0" lang="pl-PL" altLang="pl-PL" sz="1400" b="1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kumimoji="0" lang="en-US" altLang="pl-PL" sz="1400" dirty="0">
                  <a:latin typeface="Times New Roman" pitchFamily="18" charset="0"/>
                </a:endParaRPr>
              </a:p>
            </p:txBody>
          </p:sp>
          <p:cxnSp>
            <p:nvCxnSpPr>
              <p:cNvPr id="68" name="AutoShape 125"/>
              <p:cNvCxnSpPr>
                <a:cxnSpLocks noChangeShapeType="1"/>
              </p:cNvCxnSpPr>
              <p:nvPr/>
            </p:nvCxnSpPr>
            <p:spPr bwMode="auto">
              <a:xfrm flipH="1">
                <a:off x="5621050" y="3455561"/>
                <a:ext cx="8548" cy="24428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7" name="Oval 354"/>
              <p:cNvSpPr>
                <a:spLocks noChangeAspect="1" noChangeArrowheads="1"/>
              </p:cNvSpPr>
              <p:nvPr/>
            </p:nvSpPr>
            <p:spPr bwMode="auto">
              <a:xfrm>
                <a:off x="5605737" y="3523401"/>
                <a:ext cx="46935" cy="4777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l-PL"/>
              </a:p>
            </p:txBody>
          </p:sp>
          <p:cxnSp>
            <p:nvCxnSpPr>
              <p:cNvPr id="118" name="AutoShape 119"/>
              <p:cNvCxnSpPr>
                <a:cxnSpLocks noChangeShapeType="1"/>
              </p:cNvCxnSpPr>
              <p:nvPr/>
            </p:nvCxnSpPr>
            <p:spPr bwMode="auto">
              <a:xfrm>
                <a:off x="3562350" y="3552825"/>
                <a:ext cx="2061639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non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9" name="AutoShape 125"/>
              <p:cNvCxnSpPr>
                <a:cxnSpLocks noChangeShapeType="1"/>
              </p:cNvCxnSpPr>
              <p:nvPr/>
            </p:nvCxnSpPr>
            <p:spPr bwMode="auto">
              <a:xfrm flipH="1">
                <a:off x="3568328" y="3562350"/>
                <a:ext cx="3547" cy="27415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2" name="Ukł_Reg_2"/>
            <p:cNvGrpSpPr>
              <a:grpSpLocks/>
            </p:cNvGrpSpPr>
            <p:nvPr/>
          </p:nvGrpSpPr>
          <p:grpSpPr bwMode="auto">
            <a:xfrm>
              <a:off x="1964581" y="3354700"/>
              <a:ext cx="1226293" cy="440225"/>
              <a:chOff x="3471" y="832"/>
              <a:chExt cx="2110" cy="904"/>
            </a:xfrm>
          </p:grpSpPr>
          <p:sp>
            <p:nvSpPr>
              <p:cNvPr id="83" name="Rectangle 132"/>
              <p:cNvSpPr>
                <a:spLocks noChangeArrowheads="1"/>
              </p:cNvSpPr>
              <p:nvPr/>
            </p:nvSpPr>
            <p:spPr bwMode="auto">
              <a:xfrm>
                <a:off x="3471" y="832"/>
                <a:ext cx="2110" cy="904"/>
              </a:xfrm>
              <a:prstGeom prst="rect">
                <a:avLst/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84" name="Text Box 131"/>
              <p:cNvSpPr txBox="1">
                <a:spLocks noChangeArrowheads="1"/>
              </p:cNvSpPr>
              <p:nvPr/>
            </p:nvSpPr>
            <p:spPr bwMode="auto">
              <a:xfrm>
                <a:off x="3540" y="1028"/>
                <a:ext cx="1949" cy="618"/>
              </a:xfrm>
              <a:prstGeom prst="rect">
                <a:avLst/>
              </a:prstGeom>
              <a:solidFill>
                <a:srgbClr val="DBE5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200" b="1" i="1" dirty="0" err="1" smtClean="0">
                    <a:latin typeface="Times New Roman" pitchFamily="18" charset="0"/>
                    <a:cs typeface="Times New Roman" pitchFamily="18" charset="0"/>
                  </a:rPr>
                  <a:t>Układ</a:t>
                </a:r>
                <a:r>
                  <a:rPr kumimoji="0" lang="en-US" altLang="pl-PL" sz="1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pl-PL" altLang="pl-PL" sz="1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altLang="pl-PL" sz="1200" b="1" i="1" dirty="0" err="1" smtClean="0">
                    <a:latin typeface="Times New Roman" pitchFamily="18" charset="0"/>
                    <a:cs typeface="Times New Roman" pitchFamily="18" charset="0"/>
                  </a:rPr>
                  <a:t>regulacji</a:t>
                </a:r>
                <a:endParaRPr kumimoji="0" lang="pl-PL" altLang="pl-PL" sz="1200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9" name="y(t)_2"/>
            <p:cNvGrpSpPr/>
            <p:nvPr/>
          </p:nvGrpSpPr>
          <p:grpSpPr>
            <a:xfrm>
              <a:off x="5672643" y="3454609"/>
              <a:ext cx="768814" cy="233916"/>
              <a:chOff x="4356248" y="3146451"/>
              <a:chExt cx="768814" cy="233916"/>
            </a:xfrm>
          </p:grpSpPr>
          <p:cxnSp>
            <p:nvCxnSpPr>
              <p:cNvPr id="70" name="AutoShape 119"/>
              <p:cNvCxnSpPr>
                <a:cxnSpLocks noChangeShapeType="1"/>
              </p:cNvCxnSpPr>
              <p:nvPr/>
            </p:nvCxnSpPr>
            <p:spPr bwMode="auto">
              <a:xfrm flipV="1">
                <a:off x="4356248" y="3261815"/>
                <a:ext cx="311286" cy="1328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1" name="Text Box 120"/>
              <p:cNvSpPr txBox="1">
                <a:spLocks noChangeArrowheads="1"/>
              </p:cNvSpPr>
              <p:nvPr/>
            </p:nvSpPr>
            <p:spPr bwMode="auto">
              <a:xfrm>
                <a:off x="4720365" y="3146451"/>
                <a:ext cx="404697" cy="2339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y(t)</a:t>
                </a:r>
                <a:endParaRPr kumimoji="0" lang="en-US" altLang="pl-PL" sz="24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72" name="u(t)_2"/>
            <p:cNvGrpSpPr/>
            <p:nvPr/>
          </p:nvGrpSpPr>
          <p:grpSpPr>
            <a:xfrm>
              <a:off x="3179896" y="3306756"/>
              <a:ext cx="500171" cy="266733"/>
              <a:chOff x="2955341" y="1715686"/>
              <a:chExt cx="500171" cy="266733"/>
            </a:xfrm>
          </p:grpSpPr>
          <p:cxnSp>
            <p:nvCxnSpPr>
              <p:cNvPr id="73" name="AutoShape 105"/>
              <p:cNvCxnSpPr>
                <a:cxnSpLocks noChangeShapeType="1"/>
              </p:cNvCxnSpPr>
              <p:nvPr/>
            </p:nvCxnSpPr>
            <p:spPr bwMode="auto">
              <a:xfrm flipV="1">
                <a:off x="2955341" y="1980988"/>
                <a:ext cx="427410" cy="143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4" name="Text Box 120"/>
              <p:cNvSpPr txBox="1">
                <a:spLocks noChangeArrowheads="1"/>
              </p:cNvSpPr>
              <p:nvPr/>
            </p:nvSpPr>
            <p:spPr bwMode="auto">
              <a:xfrm>
                <a:off x="3050815" y="1715686"/>
                <a:ext cx="404697" cy="2339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kumimoji="0" lang="pl-PL" altLang="pl-PL" sz="1400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(t)</a:t>
                </a:r>
                <a:endParaRPr kumimoji="0" lang="en-US" altLang="pl-PL" sz="24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75" name="Ukł_Fiz_2"/>
            <p:cNvGrpSpPr>
              <a:grpSpLocks/>
            </p:cNvGrpSpPr>
            <p:nvPr/>
          </p:nvGrpSpPr>
          <p:grpSpPr bwMode="auto">
            <a:xfrm>
              <a:off x="3607306" y="3227571"/>
              <a:ext cx="2065337" cy="688975"/>
              <a:chOff x="2829" y="-752"/>
              <a:chExt cx="2712" cy="904"/>
            </a:xfrm>
          </p:grpSpPr>
          <p:sp>
            <p:nvSpPr>
              <p:cNvPr id="76" name="Rectangle 140"/>
              <p:cNvSpPr>
                <a:spLocks noChangeArrowheads="1"/>
              </p:cNvSpPr>
              <p:nvPr/>
            </p:nvSpPr>
            <p:spPr bwMode="auto">
              <a:xfrm>
                <a:off x="2829" y="-752"/>
                <a:ext cx="2712" cy="904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77" name="Text Box 139"/>
              <p:cNvSpPr txBox="1">
                <a:spLocks noChangeArrowheads="1"/>
              </p:cNvSpPr>
              <p:nvPr/>
            </p:nvSpPr>
            <p:spPr bwMode="auto">
              <a:xfrm>
                <a:off x="3002" y="-526"/>
                <a:ext cx="2261" cy="56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pl-PL" sz="1400" b="1" i="1" dirty="0" err="1">
                    <a:latin typeface="Times New Roman" pitchFamily="18" charset="0"/>
                    <a:cs typeface="Times New Roman" pitchFamily="18" charset="0"/>
                  </a:rPr>
                  <a:t>Układ</a:t>
                </a:r>
                <a:r>
                  <a:rPr kumimoji="0" lang="en-US" altLang="pl-PL" sz="14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pl-PL" altLang="pl-PL" sz="1400" b="1" i="1" dirty="0" smtClean="0">
                    <a:latin typeface="Times New Roman" pitchFamily="18" charset="0"/>
                    <a:cs typeface="Times New Roman" pitchFamily="18" charset="0"/>
                  </a:rPr>
                  <a:t>dynamiczny</a:t>
                </a:r>
              </a:p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pl-PL" altLang="pl-PL" sz="1400" b="1" i="1" dirty="0" smtClean="0">
                    <a:latin typeface="Times New Roman" pitchFamily="18" charset="0"/>
                    <a:cs typeface="Times New Roman" pitchFamily="18" charset="0"/>
                  </a:rPr>
                  <a:t>x(t)</a:t>
                </a:r>
                <a:endParaRPr kumimoji="0" lang="en-US" altLang="pl-PL" sz="1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85" name="Txt_2"/>
          <p:cNvSpPr>
            <a:spLocks noChangeArrowheads="1"/>
          </p:cNvSpPr>
          <p:nvPr/>
        </p:nvSpPr>
        <p:spPr bwMode="auto">
          <a:xfrm>
            <a:off x="1135063" y="2717264"/>
            <a:ext cx="27699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>
                <a:solidFill>
                  <a:srgbClr val="00B050"/>
                </a:solidFill>
                <a:latin typeface="Times New Roman" pitchFamily="18" charset="0"/>
              </a:rPr>
              <a:t>2</a:t>
            </a:r>
            <a:r>
              <a:rPr kumimoji="0" lang="pl-PL" altLang="pl-PL" sz="1400" b="1" i="1" dirty="0" smtClean="0">
                <a:solidFill>
                  <a:srgbClr val="00B050"/>
                </a:solidFill>
                <a:latin typeface="Times New Roman" pitchFamily="18" charset="0"/>
              </a:rPr>
              <a:t>. Sterowanie w układzie zamkniętym</a:t>
            </a:r>
            <a:endParaRPr kumimoji="0" lang="pl-PL" altLang="pl-PL" sz="1600" b="1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61" name="z(t)"/>
          <p:cNvSpPr>
            <a:spLocks noChangeArrowheads="1"/>
          </p:cNvSpPr>
          <p:nvPr/>
        </p:nvSpPr>
        <p:spPr bwMode="auto">
          <a:xfrm>
            <a:off x="1984163" y="2381539"/>
            <a:ext cx="12070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 smtClean="0">
                <a:solidFill>
                  <a:srgbClr val="0070C0"/>
                </a:solidFill>
                <a:latin typeface="Times New Roman" pitchFamily="18" charset="0"/>
              </a:rPr>
              <a:t>z(t)</a:t>
            </a:r>
            <a:r>
              <a:rPr kumimoji="0" lang="pl-PL" altLang="pl-PL" sz="1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kumimoji="0" lang="pl-PL" altLang="pl-PL" sz="1400" b="1" i="1" dirty="0">
                <a:latin typeface="Times New Roman" pitchFamily="18" charset="0"/>
              </a:rPr>
              <a:t>–</a:t>
            </a:r>
            <a:r>
              <a:rPr kumimoji="0" lang="pl-PL" altLang="pl-PL" sz="1400" b="1" i="1" dirty="0" smtClean="0">
                <a:latin typeface="Times New Roman" pitchFamily="18" charset="0"/>
              </a:rPr>
              <a:t> zakłócenia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60" name="u(t)"/>
          <p:cNvSpPr>
            <a:spLocks noChangeArrowheads="1"/>
          </p:cNvSpPr>
          <p:nvPr/>
        </p:nvSpPr>
        <p:spPr bwMode="auto">
          <a:xfrm>
            <a:off x="1984163" y="2114839"/>
            <a:ext cx="17216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>
                <a:solidFill>
                  <a:srgbClr val="0070C0"/>
                </a:solidFill>
                <a:latin typeface="Times New Roman" pitchFamily="18" charset="0"/>
              </a:rPr>
              <a:t>u</a:t>
            </a:r>
            <a:r>
              <a:rPr kumimoji="0" lang="pl-PL" altLang="pl-PL" sz="1400" b="1" i="1" dirty="0" smtClean="0">
                <a:solidFill>
                  <a:srgbClr val="0070C0"/>
                </a:solidFill>
                <a:latin typeface="Times New Roman" pitchFamily="18" charset="0"/>
              </a:rPr>
              <a:t>(t)</a:t>
            </a:r>
            <a:r>
              <a:rPr kumimoji="0" lang="pl-PL" altLang="pl-PL" sz="1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kumimoji="0" lang="pl-PL" altLang="pl-PL" sz="1400" b="1" i="1" dirty="0">
                <a:latin typeface="Times New Roman" pitchFamily="18" charset="0"/>
              </a:rPr>
              <a:t>–</a:t>
            </a:r>
            <a:r>
              <a:rPr kumimoji="0" lang="pl-PL" altLang="pl-PL" sz="1400" b="1" i="1" dirty="0" smtClean="0">
                <a:latin typeface="Times New Roman" pitchFamily="18" charset="0"/>
              </a:rPr>
              <a:t> sygnały sterujące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9" name="y(t)"/>
          <p:cNvSpPr>
            <a:spLocks noChangeArrowheads="1"/>
          </p:cNvSpPr>
          <p:nvPr/>
        </p:nvSpPr>
        <p:spPr bwMode="auto">
          <a:xfrm>
            <a:off x="1984163" y="1848139"/>
            <a:ext cx="43794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kumimoji="0" lang="pl-PL" altLang="pl-PL" sz="1400" b="1" i="1" dirty="0" smtClean="0">
                <a:solidFill>
                  <a:srgbClr val="0070C0"/>
                </a:solidFill>
                <a:latin typeface="Times New Roman" pitchFamily="18" charset="0"/>
              </a:rPr>
              <a:t>(t)</a:t>
            </a:r>
            <a:r>
              <a:rPr kumimoji="0" lang="pl-PL" altLang="pl-PL" sz="1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kumimoji="0" lang="pl-PL" altLang="pl-PL" sz="1400" b="1" i="1" dirty="0" smtClean="0">
                <a:latin typeface="Times New Roman" pitchFamily="18" charset="0"/>
              </a:rPr>
              <a:t>– sygnały wyjściowe do wysterowania:  np. moce, prądy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58" name="x(t)"/>
          <p:cNvSpPr>
            <a:spLocks noChangeArrowheads="1"/>
          </p:cNvSpPr>
          <p:nvPr/>
        </p:nvSpPr>
        <p:spPr bwMode="auto">
          <a:xfrm>
            <a:off x="1984163" y="1581439"/>
            <a:ext cx="13914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 smtClean="0">
                <a:solidFill>
                  <a:srgbClr val="0070C0"/>
                </a:solidFill>
                <a:latin typeface="Times New Roman" pitchFamily="18" charset="0"/>
              </a:rPr>
              <a:t>x(t)</a:t>
            </a:r>
            <a:r>
              <a:rPr kumimoji="0" lang="pl-PL" altLang="pl-PL" sz="1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kumimoji="0" lang="pl-PL" altLang="pl-PL" sz="1400" b="1" i="1" dirty="0">
                <a:latin typeface="Times New Roman" pitchFamily="18" charset="0"/>
              </a:rPr>
              <a:t>–</a:t>
            </a:r>
            <a:r>
              <a:rPr kumimoji="0" lang="pl-PL" altLang="pl-PL" sz="1400" b="1" i="1" dirty="0" smtClean="0">
                <a:latin typeface="Times New Roman" pitchFamily="18" charset="0"/>
              </a:rPr>
              <a:t> wektor stanu</a:t>
            </a:r>
            <a:endParaRPr kumimoji="0" lang="pl-PL" altLang="pl-PL" sz="1600" b="1" i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pSp>
        <p:nvGrpSpPr>
          <p:cNvPr id="16400" name="Zadanie_1"/>
          <p:cNvGrpSpPr/>
          <p:nvPr/>
        </p:nvGrpSpPr>
        <p:grpSpPr>
          <a:xfrm>
            <a:off x="1329684" y="1022966"/>
            <a:ext cx="674952" cy="233916"/>
            <a:chOff x="1228954" y="1751046"/>
            <a:chExt cx="674952" cy="233916"/>
          </a:xfrm>
        </p:grpSpPr>
        <p:cxnSp>
          <p:nvCxnSpPr>
            <p:cNvPr id="53" name="AutoShape 105"/>
            <p:cNvCxnSpPr>
              <a:cxnSpLocks noChangeShapeType="1"/>
            </p:cNvCxnSpPr>
            <p:nvPr/>
          </p:nvCxnSpPr>
          <p:spPr bwMode="auto">
            <a:xfrm flipV="1">
              <a:off x="1476496" y="1979773"/>
              <a:ext cx="427410" cy="143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Text Box 120"/>
            <p:cNvSpPr txBox="1">
              <a:spLocks noChangeArrowheads="1"/>
            </p:cNvSpPr>
            <p:nvPr/>
          </p:nvSpPr>
          <p:spPr bwMode="auto">
            <a:xfrm>
              <a:off x="1228954" y="1751046"/>
              <a:ext cx="585216" cy="23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zadanie</a:t>
              </a:r>
              <a:endParaRPr kumimoji="0" lang="en-US" altLang="pl-PL" sz="2400" dirty="0">
                <a:latin typeface="Times New Roman" pitchFamily="18" charset="0"/>
              </a:endParaRPr>
            </a:p>
          </p:txBody>
        </p:sp>
      </p:grpSp>
      <p:grpSp>
        <p:nvGrpSpPr>
          <p:cNvPr id="49" name="Ukł_Reg_1"/>
          <p:cNvGrpSpPr>
            <a:grpSpLocks/>
          </p:cNvGrpSpPr>
          <p:nvPr/>
        </p:nvGrpSpPr>
        <p:grpSpPr bwMode="auto">
          <a:xfrm>
            <a:off x="1983631" y="1035550"/>
            <a:ext cx="1226293" cy="440225"/>
            <a:chOff x="3471" y="832"/>
            <a:chExt cx="2110" cy="904"/>
          </a:xfrm>
        </p:grpSpPr>
        <p:sp>
          <p:nvSpPr>
            <p:cNvPr id="50" name="Rectangle 132"/>
            <p:cNvSpPr>
              <a:spLocks noChangeArrowheads="1"/>
            </p:cNvSpPr>
            <p:nvPr/>
          </p:nvSpPr>
          <p:spPr bwMode="auto">
            <a:xfrm>
              <a:off x="3471" y="832"/>
              <a:ext cx="2110" cy="904"/>
            </a:xfrm>
            <a:prstGeom prst="rect">
              <a:avLst/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2400">
                <a:latin typeface="Times New Roman" pitchFamily="18" charset="0"/>
              </a:endParaRPr>
            </a:p>
          </p:txBody>
        </p:sp>
        <p:sp>
          <p:nvSpPr>
            <p:cNvPr id="51" name="Text Box 131"/>
            <p:cNvSpPr txBox="1">
              <a:spLocks noChangeArrowheads="1"/>
            </p:cNvSpPr>
            <p:nvPr/>
          </p:nvSpPr>
          <p:spPr bwMode="auto">
            <a:xfrm>
              <a:off x="3560" y="1028"/>
              <a:ext cx="1949" cy="618"/>
            </a:xfrm>
            <a:prstGeom prst="rect">
              <a:avLst/>
            </a:prstGeom>
            <a:solidFill>
              <a:srgbClr val="DBE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200" b="1" i="1" dirty="0" err="1" smtClean="0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pl-PL" altLang="pl-PL" sz="12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2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altLang="pl-PL" sz="1200" b="1" i="1" dirty="0" err="1" smtClean="0">
                  <a:latin typeface="Times New Roman" pitchFamily="18" charset="0"/>
                  <a:cs typeface="Times New Roman" pitchFamily="18" charset="0"/>
                </a:rPr>
                <a:t>regulacji</a:t>
              </a:r>
              <a:endParaRPr kumimoji="0" lang="pl-PL" altLang="pl-PL" sz="1200" b="1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394" name="z(t)_1"/>
          <p:cNvGrpSpPr/>
          <p:nvPr/>
        </p:nvGrpSpPr>
        <p:grpSpPr>
          <a:xfrm>
            <a:off x="4185933" y="408954"/>
            <a:ext cx="925180" cy="499467"/>
            <a:chOff x="2860013" y="2419946"/>
            <a:chExt cx="925180" cy="499467"/>
          </a:xfrm>
        </p:grpSpPr>
        <p:sp>
          <p:nvSpPr>
            <p:cNvPr id="20" name="Text Box 126"/>
            <p:cNvSpPr txBox="1">
              <a:spLocks noChangeArrowheads="1"/>
            </p:cNvSpPr>
            <p:nvPr/>
          </p:nvSpPr>
          <p:spPr bwMode="auto">
            <a:xfrm>
              <a:off x="2860013" y="2419946"/>
              <a:ext cx="925180" cy="255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dirty="0" smtClean="0">
                  <a:latin typeface="Times New Roman" pitchFamily="18" charset="0"/>
                  <a:cs typeface="Times New Roman" pitchFamily="18" charset="0"/>
                </a:rPr>
                <a:t>z(t</a:t>
              </a:r>
              <a:r>
                <a:rPr kumimoji="0" lang="pl-PL" altLang="pl-PL" sz="1400" b="1" i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0" lang="en-US" altLang="pl-PL" sz="1400" dirty="0">
                <a:latin typeface="Times New Roman" pitchFamily="18" charset="0"/>
              </a:endParaRPr>
            </a:p>
          </p:txBody>
        </p:sp>
        <p:cxnSp>
          <p:nvCxnSpPr>
            <p:cNvPr id="21" name="AutoShape 125"/>
            <p:cNvCxnSpPr>
              <a:cxnSpLocks noChangeShapeType="1"/>
              <a:stCxn id="20" idx="2"/>
              <a:endCxn id="23" idx="0"/>
            </p:cNvCxnSpPr>
            <p:nvPr/>
          </p:nvCxnSpPr>
          <p:spPr bwMode="auto">
            <a:xfrm>
              <a:off x="3322603" y="2675128"/>
              <a:ext cx="977" cy="24428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398" name="y(t)_1"/>
          <p:cNvGrpSpPr/>
          <p:nvPr/>
        </p:nvGrpSpPr>
        <p:grpSpPr>
          <a:xfrm>
            <a:off x="5682168" y="1135459"/>
            <a:ext cx="768814" cy="233916"/>
            <a:chOff x="4356248" y="3146451"/>
            <a:chExt cx="768814" cy="233916"/>
          </a:xfrm>
        </p:grpSpPr>
        <p:cxnSp>
          <p:nvCxnSpPr>
            <p:cNvPr id="18" name="AutoShape 119"/>
            <p:cNvCxnSpPr>
              <a:cxnSpLocks noChangeShapeType="1"/>
            </p:cNvCxnSpPr>
            <p:nvPr/>
          </p:nvCxnSpPr>
          <p:spPr bwMode="auto">
            <a:xfrm flipV="1">
              <a:off x="4356248" y="3261815"/>
              <a:ext cx="311286" cy="132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120"/>
            <p:cNvSpPr txBox="1">
              <a:spLocks noChangeArrowheads="1"/>
            </p:cNvSpPr>
            <p:nvPr/>
          </p:nvSpPr>
          <p:spPr bwMode="auto">
            <a:xfrm>
              <a:off x="4720365" y="3146451"/>
              <a:ext cx="404697" cy="23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y(t)</a:t>
              </a:r>
              <a:endParaRPr kumimoji="0" lang="en-US" altLang="pl-PL" sz="2400" dirty="0">
                <a:latin typeface="Times New Roman" pitchFamily="18" charset="0"/>
              </a:endParaRPr>
            </a:p>
          </p:txBody>
        </p:sp>
      </p:grpSp>
      <p:grpSp>
        <p:nvGrpSpPr>
          <p:cNvPr id="16401" name="u(t)_1"/>
          <p:cNvGrpSpPr/>
          <p:nvPr/>
        </p:nvGrpSpPr>
        <p:grpSpPr>
          <a:xfrm>
            <a:off x="3189421" y="987606"/>
            <a:ext cx="500171" cy="266733"/>
            <a:chOff x="2955341" y="1715686"/>
            <a:chExt cx="500171" cy="266733"/>
          </a:xfrm>
        </p:grpSpPr>
        <p:cxnSp>
          <p:nvCxnSpPr>
            <p:cNvPr id="15" name="AutoShape 105"/>
            <p:cNvCxnSpPr>
              <a:cxnSpLocks noChangeShapeType="1"/>
            </p:cNvCxnSpPr>
            <p:nvPr/>
          </p:nvCxnSpPr>
          <p:spPr bwMode="auto">
            <a:xfrm flipV="1">
              <a:off x="2955341" y="1980988"/>
              <a:ext cx="427410" cy="143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 Box 120"/>
            <p:cNvSpPr txBox="1">
              <a:spLocks noChangeArrowheads="1"/>
            </p:cNvSpPr>
            <p:nvPr/>
          </p:nvSpPr>
          <p:spPr bwMode="auto">
            <a:xfrm>
              <a:off x="3050815" y="1715686"/>
              <a:ext cx="404697" cy="23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0" lang="pl-PL" altLang="pl-PL" sz="14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(t)</a:t>
              </a:r>
              <a:endParaRPr kumimoji="0" lang="en-US" altLang="pl-PL" sz="2400" dirty="0">
                <a:latin typeface="Times New Roman" pitchFamily="18" charset="0"/>
              </a:endParaRPr>
            </a:p>
          </p:txBody>
        </p:sp>
      </p:grpSp>
      <p:grpSp>
        <p:nvGrpSpPr>
          <p:cNvPr id="22" name="Ukł_Fiz_1"/>
          <p:cNvGrpSpPr>
            <a:grpSpLocks/>
          </p:cNvGrpSpPr>
          <p:nvPr/>
        </p:nvGrpSpPr>
        <p:grpSpPr bwMode="auto">
          <a:xfrm>
            <a:off x="3616831" y="908421"/>
            <a:ext cx="2065337" cy="688975"/>
            <a:chOff x="2829" y="-752"/>
            <a:chExt cx="2712" cy="904"/>
          </a:xfrm>
        </p:grpSpPr>
        <p:sp>
          <p:nvSpPr>
            <p:cNvPr id="23" name="Rectangle 140"/>
            <p:cNvSpPr>
              <a:spLocks noChangeArrowheads="1"/>
            </p:cNvSpPr>
            <p:nvPr/>
          </p:nvSpPr>
          <p:spPr bwMode="auto">
            <a:xfrm>
              <a:off x="2829" y="-752"/>
              <a:ext cx="2712" cy="90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kumimoji="0" lang="pl-PL" altLang="pl-PL" sz="2400">
                <a:latin typeface="Times New Roman" pitchFamily="18" charset="0"/>
              </a:endParaRPr>
            </a:p>
          </p:txBody>
        </p:sp>
        <p:sp>
          <p:nvSpPr>
            <p:cNvPr id="24" name="Text Box 139"/>
            <p:cNvSpPr txBox="1">
              <a:spLocks noChangeArrowheads="1"/>
            </p:cNvSpPr>
            <p:nvPr/>
          </p:nvSpPr>
          <p:spPr bwMode="auto">
            <a:xfrm>
              <a:off x="3002" y="-526"/>
              <a:ext cx="2261" cy="56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z"/>
                <a:defRPr kumimoji="1" sz="27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y"/>
                <a:defRPr kumimoji="1" sz="23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Monotype Sorts"/>
                <a:buChar char="x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–"/>
                <a:defRPr kumimoji="1" sz="21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pl-PL" sz="1400" b="1" i="1" dirty="0" err="1">
                  <a:latin typeface="Times New Roman" pitchFamily="18" charset="0"/>
                  <a:cs typeface="Times New Roman" pitchFamily="18" charset="0"/>
                </a:rPr>
                <a:t>Układ</a:t>
              </a:r>
              <a:r>
                <a:rPr kumimoji="0" lang="en-US" altLang="pl-PL" sz="14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pl-PL" altLang="pl-PL" sz="1400" b="1" i="1" dirty="0" smtClean="0">
                  <a:latin typeface="Times New Roman" pitchFamily="18" charset="0"/>
                  <a:cs typeface="Times New Roman" pitchFamily="18" charset="0"/>
                </a:rPr>
                <a:t>dynamiczny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kumimoji="0" lang="pl-PL" altLang="pl-PL" sz="1400" b="1" i="1" dirty="0" smtClean="0">
                  <a:latin typeface="Times New Roman" pitchFamily="18" charset="0"/>
                  <a:cs typeface="Times New Roman" pitchFamily="18" charset="0"/>
                </a:rPr>
                <a:t>x(t)</a:t>
              </a:r>
              <a:endParaRPr kumimoji="0" lang="en-US" altLang="pl-PL" sz="1400" dirty="0">
                <a:latin typeface="Times New Roman" pitchFamily="18" charset="0"/>
              </a:endParaRPr>
            </a:p>
          </p:txBody>
        </p:sp>
      </p:grpSp>
      <p:sp>
        <p:nvSpPr>
          <p:cNvPr id="86" name="Txt_1"/>
          <p:cNvSpPr>
            <a:spLocks noChangeArrowheads="1"/>
          </p:cNvSpPr>
          <p:nvPr/>
        </p:nvSpPr>
        <p:spPr bwMode="auto">
          <a:xfrm>
            <a:off x="1215713" y="545064"/>
            <a:ext cx="257121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 smtClean="0">
                <a:solidFill>
                  <a:srgbClr val="00B050"/>
                </a:solidFill>
                <a:latin typeface="Times New Roman" pitchFamily="18" charset="0"/>
              </a:rPr>
              <a:t>1. Sterowanie w układzie otwartym</a:t>
            </a:r>
            <a:endParaRPr kumimoji="0" lang="pl-PL" altLang="pl-PL" sz="1600" b="1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38" name="Tytuł"/>
          <p:cNvSpPr>
            <a:spLocks noChangeArrowheads="1"/>
          </p:cNvSpPr>
          <p:nvPr/>
        </p:nvSpPr>
        <p:spPr bwMode="auto">
          <a:xfrm>
            <a:off x="3071590" y="184114"/>
            <a:ext cx="30008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>
            <a:spAutoFit/>
          </a:bodyPr>
          <a:lstStyle>
            <a:lvl1pPr marL="342900" indent="-3429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>
              <a:spcBef>
                <a:spcPts val="0"/>
              </a:spcBef>
              <a:buClr>
                <a:srgbClr val="0070C0"/>
              </a:buClr>
              <a:buFontTx/>
              <a:buNone/>
            </a:pPr>
            <a:r>
              <a:rPr kumimoji="0" lang="pl-PL" altLang="pl-PL" sz="1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Sterowanie – podstawowe definicje</a:t>
            </a:r>
            <a:endParaRPr kumimoji="0" lang="pl-PL" altLang="pl-PL" sz="1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65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1" grpId="0"/>
      <p:bldP spid="60" grpId="0"/>
      <p:bldP spid="59" grpId="0"/>
      <p:bldP spid="58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03" name="Sp,S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796274"/>
              </p:ext>
            </p:extLst>
          </p:nvPr>
        </p:nvGraphicFramePr>
        <p:xfrm>
          <a:off x="2373525" y="5326262"/>
          <a:ext cx="4396950" cy="39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Równanie" r:id="rId3" imgW="3517560" imgH="317160" progId="Equation.3">
                  <p:embed/>
                </p:oleObj>
              </mc:Choice>
              <mc:Fallback>
                <p:oleObj name="Równanie" r:id="rId3" imgW="35175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525" y="5326262"/>
                        <a:ext cx="4396950" cy="39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05" name="Ip,I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500130"/>
              </p:ext>
            </p:extLst>
          </p:nvPr>
        </p:nvGraphicFramePr>
        <p:xfrm>
          <a:off x="3262500" y="4898383"/>
          <a:ext cx="2619000" cy="31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Równanie" r:id="rId5" imgW="2095200" imgH="253800" progId="Equation.3">
                  <p:embed/>
                </p:oleObj>
              </mc:Choice>
              <mc:Fallback>
                <p:oleObj name="Równanie" r:id="rId5" imgW="20952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500" y="4898383"/>
                        <a:ext cx="2619000" cy="31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99" name="I',I&quot;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945959"/>
              </p:ext>
            </p:extLst>
          </p:nvPr>
        </p:nvGraphicFramePr>
        <p:xfrm>
          <a:off x="2786063" y="4359558"/>
          <a:ext cx="35718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Równanie" r:id="rId7" imgW="2857500" imgH="393700" progId="Equation.3">
                  <p:embed/>
                </p:oleObj>
              </mc:Choice>
              <mc:Fallback>
                <p:oleObj name="Równanie" r:id="rId7" imgW="2857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4359558"/>
                        <a:ext cx="35718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97" name="I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350977"/>
              </p:ext>
            </p:extLst>
          </p:nvPr>
        </p:nvGraphicFramePr>
        <p:xfrm>
          <a:off x="2783029" y="3718059"/>
          <a:ext cx="33337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Równanie" r:id="rId9" imgW="2667000" imgH="469900" progId="Equation.3">
                  <p:embed/>
                </p:oleObj>
              </mc:Choice>
              <mc:Fallback>
                <p:oleObj name="Równanie" r:id="rId9" imgW="26670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029" y="3718059"/>
                        <a:ext cx="333375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95" name="U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333160"/>
              </p:ext>
            </p:extLst>
          </p:nvPr>
        </p:nvGraphicFramePr>
        <p:xfrm>
          <a:off x="2611438" y="3240088"/>
          <a:ext cx="38100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Równanie" r:id="rId11" imgW="3047760" imgH="317160" progId="Equation.3">
                  <p:embed/>
                </p:oleObj>
              </mc:Choice>
              <mc:Fallback>
                <p:oleObj name="Równanie" r:id="rId11" imgW="30477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3240088"/>
                        <a:ext cx="381000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U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027548"/>
              </p:ext>
            </p:extLst>
          </p:nvPr>
        </p:nvGraphicFramePr>
        <p:xfrm>
          <a:off x="2611438" y="2876550"/>
          <a:ext cx="39211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Równanie" r:id="rId13" imgW="3136680" imgH="330120" progId="Equation.3">
                  <p:embed/>
                </p:oleObj>
              </mc:Choice>
              <mc:Fallback>
                <p:oleObj name="Równanie" r:id="rId13" imgW="3136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2876550"/>
                        <a:ext cx="39211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Moce"/>
          <p:cNvGrpSpPr>
            <a:grpSpLocks/>
          </p:cNvGrpSpPr>
          <p:nvPr/>
        </p:nvGrpSpPr>
        <p:grpSpPr bwMode="auto">
          <a:xfrm>
            <a:off x="3026295" y="1364146"/>
            <a:ext cx="3107644" cy="541097"/>
            <a:chOff x="2201" y="3696"/>
            <a:chExt cx="4892" cy="854"/>
          </a:xfrm>
        </p:grpSpPr>
        <p:sp>
          <p:nvSpPr>
            <p:cNvPr id="1093" name="Text Box 119"/>
            <p:cNvSpPr txBox="1">
              <a:spLocks noChangeArrowheads="1"/>
            </p:cNvSpPr>
            <p:nvPr/>
          </p:nvSpPr>
          <p:spPr bwMode="auto">
            <a:xfrm>
              <a:off x="6751" y="3730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err="1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latin typeface="Calibri" pitchFamily="34" charset="0"/>
                </a:rPr>
                <a:t>k</a:t>
              </a:r>
              <a:endParaRPr lang="pl-PL" altLang="pl-PL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94" name="Text Box 120"/>
            <p:cNvSpPr txBox="1">
              <a:spLocks noChangeArrowheads="1"/>
            </p:cNvSpPr>
            <p:nvPr/>
          </p:nvSpPr>
          <p:spPr bwMode="auto">
            <a:xfrm>
              <a:off x="6751" y="4151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err="1">
                  <a:solidFill>
                    <a:srgbClr val="FF0000"/>
                  </a:solidFill>
                  <a:latin typeface="Calibri" pitchFamily="34" charset="0"/>
                </a:rPr>
                <a:t>Q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latin typeface="Calibri" pitchFamily="34" charset="0"/>
                </a:rPr>
                <a:t>k</a:t>
              </a:r>
              <a:endParaRPr lang="pl-PL" altLang="pl-PL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95" name="Text Box 121"/>
            <p:cNvSpPr txBox="1">
              <a:spLocks noChangeArrowheads="1"/>
            </p:cNvSpPr>
            <p:nvPr/>
          </p:nvSpPr>
          <p:spPr bwMode="auto">
            <a:xfrm>
              <a:off x="2201" y="3696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err="1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endParaRPr lang="pl-PL" altLang="pl-PL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096" name="Text Box 122"/>
            <p:cNvSpPr txBox="1">
              <a:spLocks noChangeArrowheads="1"/>
            </p:cNvSpPr>
            <p:nvPr/>
          </p:nvSpPr>
          <p:spPr bwMode="auto">
            <a:xfrm>
              <a:off x="2201" y="4117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err="1">
                  <a:solidFill>
                    <a:srgbClr val="FF0000"/>
                  </a:solidFill>
                  <a:latin typeface="Calibri" pitchFamily="34" charset="0"/>
                </a:rPr>
                <a:t>Q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latin typeface="Calibri" pitchFamily="34" charset="0"/>
                </a:rPr>
                <a:t>p</a:t>
              </a:r>
              <a:endParaRPr lang="pl-PL" altLang="pl-PL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Prądy_poprz"/>
          <p:cNvGrpSpPr/>
          <p:nvPr/>
        </p:nvGrpSpPr>
        <p:grpSpPr>
          <a:xfrm>
            <a:off x="3721256" y="1816884"/>
            <a:ext cx="1738667" cy="253365"/>
            <a:chOff x="3463986" y="2207409"/>
            <a:chExt cx="1738667" cy="253365"/>
          </a:xfrm>
        </p:grpSpPr>
        <p:sp>
          <p:nvSpPr>
            <p:cNvPr id="1089" name="Text Box 108"/>
            <p:cNvSpPr txBox="1">
              <a:spLocks noChangeArrowheads="1"/>
            </p:cNvSpPr>
            <p:nvPr/>
          </p:nvSpPr>
          <p:spPr bwMode="auto">
            <a:xfrm>
              <a:off x="4985399" y="2207409"/>
              <a:ext cx="217254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latin typeface="Calibri" pitchFamily="34" charset="0"/>
                </a:rPr>
                <a:t>I”</a:t>
              </a:r>
              <a:endParaRPr lang="pl-PL" altLang="pl-PL" sz="3600" b="1" dirty="0"/>
            </a:p>
          </p:txBody>
        </p:sp>
        <p:sp>
          <p:nvSpPr>
            <p:cNvPr id="1090" name="Text Box 109"/>
            <p:cNvSpPr txBox="1">
              <a:spLocks noChangeArrowheads="1"/>
            </p:cNvSpPr>
            <p:nvPr/>
          </p:nvSpPr>
          <p:spPr bwMode="auto">
            <a:xfrm>
              <a:off x="3500830" y="2207409"/>
              <a:ext cx="217254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i="1" u="sng" dirty="0">
                  <a:latin typeface="Calibri" pitchFamily="34" charset="0"/>
                </a:rPr>
                <a:t>I</a:t>
              </a:r>
              <a:r>
                <a:rPr lang="pl-PL" altLang="pl-PL" sz="1600" i="1" dirty="0">
                  <a:latin typeface="Calibri" pitchFamily="34" charset="0"/>
                </a:rPr>
                <a:t>’</a:t>
              </a:r>
              <a:endParaRPr lang="pl-PL" altLang="pl-PL" sz="3600" dirty="0"/>
            </a:p>
          </p:txBody>
        </p:sp>
        <p:cxnSp>
          <p:nvCxnSpPr>
            <p:cNvPr id="1087" name="AutoShape 117"/>
            <p:cNvCxnSpPr>
              <a:cxnSpLocks noChangeShapeType="1"/>
            </p:cNvCxnSpPr>
            <p:nvPr/>
          </p:nvCxnSpPr>
          <p:spPr bwMode="auto">
            <a:xfrm>
              <a:off x="5165809" y="2244874"/>
              <a:ext cx="635" cy="73025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6" name="AutoShape 116"/>
            <p:cNvCxnSpPr>
              <a:cxnSpLocks noChangeShapeType="1"/>
            </p:cNvCxnSpPr>
            <p:nvPr/>
          </p:nvCxnSpPr>
          <p:spPr bwMode="auto">
            <a:xfrm>
              <a:off x="3463986" y="2244874"/>
              <a:ext cx="635" cy="73025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Prądy_wzdł"/>
          <p:cNvGrpSpPr/>
          <p:nvPr/>
        </p:nvGrpSpPr>
        <p:grpSpPr>
          <a:xfrm>
            <a:off x="3359801" y="1299994"/>
            <a:ext cx="2462212" cy="625475"/>
            <a:chOff x="3102531" y="1690519"/>
            <a:chExt cx="2462212" cy="625475"/>
          </a:xfrm>
        </p:grpSpPr>
        <p:sp>
          <p:nvSpPr>
            <p:cNvPr id="1088" name="Text Box 107"/>
            <p:cNvSpPr txBox="1">
              <a:spLocks noChangeArrowheads="1"/>
            </p:cNvSpPr>
            <p:nvPr/>
          </p:nvSpPr>
          <p:spPr bwMode="auto">
            <a:xfrm>
              <a:off x="4136076" y="1690519"/>
              <a:ext cx="197561" cy="3378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>
                  <a:latin typeface="Calibri" pitchFamily="34" charset="0"/>
                </a:rPr>
                <a:t>I</a:t>
              </a:r>
              <a:r>
                <a:rPr lang="pl-PL" altLang="pl-PL" sz="1600" b="1" i="1" baseline="-25000" dirty="0">
                  <a:latin typeface="Calibri" pitchFamily="34" charset="0"/>
                </a:rPr>
                <a:t>L</a:t>
              </a:r>
              <a:endParaRPr lang="pl-PL" altLang="pl-PL" sz="3600" b="1" dirty="0"/>
            </a:p>
          </p:txBody>
        </p:sp>
        <p:sp>
          <p:nvSpPr>
            <p:cNvPr id="1091" name="Text Box 110"/>
            <p:cNvSpPr txBox="1">
              <a:spLocks noChangeArrowheads="1"/>
            </p:cNvSpPr>
            <p:nvPr/>
          </p:nvSpPr>
          <p:spPr bwMode="auto">
            <a:xfrm>
              <a:off x="5347489" y="2062629"/>
              <a:ext cx="217254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latin typeface="Calibri" pitchFamily="34" charset="0"/>
                </a:rPr>
                <a:t>I</a:t>
              </a:r>
              <a:r>
                <a:rPr lang="pl-PL" altLang="pl-PL" sz="1600" b="1" i="1" baseline="-25000" dirty="0" err="1">
                  <a:latin typeface="Calibri" pitchFamily="34" charset="0"/>
                </a:rPr>
                <a:t>k</a:t>
              </a:r>
              <a:endParaRPr lang="pl-PL" altLang="pl-PL" sz="3200" b="1" dirty="0"/>
            </a:p>
          </p:txBody>
        </p:sp>
        <p:sp>
          <p:nvSpPr>
            <p:cNvPr id="1092" name="Text Box 111"/>
            <p:cNvSpPr txBox="1">
              <a:spLocks noChangeArrowheads="1"/>
            </p:cNvSpPr>
            <p:nvPr/>
          </p:nvSpPr>
          <p:spPr bwMode="auto">
            <a:xfrm>
              <a:off x="3102531" y="2062629"/>
              <a:ext cx="217254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latin typeface="Calibri" pitchFamily="34" charset="0"/>
                </a:rPr>
                <a:t>I</a:t>
              </a:r>
              <a:r>
                <a:rPr lang="pl-PL" altLang="pl-PL" sz="1600" b="1" i="1" baseline="-25000" dirty="0" err="1">
                  <a:latin typeface="Calibri" pitchFamily="34" charset="0"/>
                </a:rPr>
                <a:t>p</a:t>
              </a:r>
              <a:endParaRPr lang="pl-PL" altLang="pl-PL" b="1" dirty="0"/>
            </a:p>
          </p:txBody>
        </p:sp>
        <p:cxnSp>
          <p:nvCxnSpPr>
            <p:cNvPr id="1083" name="AutoShape 113"/>
            <p:cNvCxnSpPr>
              <a:cxnSpLocks noChangeShapeType="1"/>
            </p:cNvCxnSpPr>
            <p:nvPr/>
          </p:nvCxnSpPr>
          <p:spPr bwMode="auto">
            <a:xfrm>
              <a:off x="3138740" y="2028339"/>
              <a:ext cx="72418" cy="63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4" name="AutoShape 114"/>
            <p:cNvCxnSpPr>
              <a:cxnSpLocks noChangeShapeType="1"/>
            </p:cNvCxnSpPr>
            <p:nvPr/>
          </p:nvCxnSpPr>
          <p:spPr bwMode="auto">
            <a:xfrm>
              <a:off x="4116383" y="2028339"/>
              <a:ext cx="72418" cy="635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5" name="AutoShape 115"/>
            <p:cNvCxnSpPr>
              <a:cxnSpLocks noChangeShapeType="1"/>
            </p:cNvCxnSpPr>
            <p:nvPr/>
          </p:nvCxnSpPr>
          <p:spPr bwMode="auto">
            <a:xfrm>
              <a:off x="5374804" y="2029609"/>
              <a:ext cx="118156" cy="5080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Napięcia"/>
          <p:cNvGrpSpPr>
            <a:grpSpLocks/>
          </p:cNvGrpSpPr>
          <p:nvPr/>
        </p:nvGrpSpPr>
        <p:grpSpPr bwMode="auto">
          <a:xfrm>
            <a:off x="2647184" y="1720999"/>
            <a:ext cx="3849633" cy="868363"/>
            <a:chOff x="1604" y="4402"/>
            <a:chExt cx="6060" cy="1368"/>
          </a:xfrm>
        </p:grpSpPr>
        <p:sp>
          <p:nvSpPr>
            <p:cNvPr id="1077" name="Text Box 58"/>
            <p:cNvSpPr txBox="1">
              <a:spLocks noChangeArrowheads="1"/>
            </p:cNvSpPr>
            <p:nvPr/>
          </p:nvSpPr>
          <p:spPr bwMode="auto">
            <a:xfrm>
              <a:off x="1604" y="4858"/>
              <a:ext cx="354" cy="5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00B050"/>
                  </a:solidFill>
                  <a:latin typeface="Calibri" pitchFamily="34" charset="0"/>
                </a:rPr>
                <a:t>U</a:t>
              </a:r>
              <a:r>
                <a:rPr lang="pl-PL" altLang="pl-PL" sz="1600" b="1" i="1" baseline="-25000" dirty="0" err="1">
                  <a:solidFill>
                    <a:srgbClr val="00B050"/>
                  </a:solidFill>
                  <a:latin typeface="Calibri" pitchFamily="34" charset="0"/>
                </a:rPr>
                <a:t>p</a:t>
              </a:r>
              <a:endParaRPr lang="pl-PL" altLang="pl-PL" sz="2800" b="1" dirty="0">
                <a:solidFill>
                  <a:srgbClr val="00B050"/>
                </a:solidFill>
              </a:endParaRPr>
            </a:p>
          </p:txBody>
        </p:sp>
        <p:sp>
          <p:nvSpPr>
            <p:cNvPr id="1078" name="Text Box 59"/>
            <p:cNvSpPr txBox="1">
              <a:spLocks noChangeArrowheads="1"/>
            </p:cNvSpPr>
            <p:nvPr/>
          </p:nvSpPr>
          <p:spPr bwMode="auto">
            <a:xfrm>
              <a:off x="7322" y="4858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00B050"/>
                  </a:solidFill>
                  <a:latin typeface="Calibri" pitchFamily="34" charset="0"/>
                </a:rPr>
                <a:t>U</a:t>
              </a:r>
              <a:r>
                <a:rPr lang="pl-PL" altLang="pl-PL" sz="1600" b="1" i="1" baseline="-25000" dirty="0" err="1">
                  <a:solidFill>
                    <a:srgbClr val="00B050"/>
                  </a:solidFill>
                  <a:latin typeface="Calibri" pitchFamily="34" charset="0"/>
                </a:rPr>
                <a:t>k</a:t>
              </a:r>
              <a:endParaRPr lang="pl-PL" altLang="pl-PL" sz="3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1079" name="AutoShape 60"/>
            <p:cNvCxnSpPr>
              <a:cxnSpLocks noChangeShapeType="1"/>
            </p:cNvCxnSpPr>
            <p:nvPr/>
          </p:nvCxnSpPr>
          <p:spPr bwMode="auto">
            <a:xfrm flipH="1" flipV="1">
              <a:off x="7265" y="4402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0" name="AutoShape 61"/>
            <p:cNvCxnSpPr>
              <a:cxnSpLocks noChangeShapeType="1"/>
            </p:cNvCxnSpPr>
            <p:nvPr/>
          </p:nvCxnSpPr>
          <p:spPr bwMode="auto">
            <a:xfrm flipH="1" flipV="1">
              <a:off x="1958" y="4402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Schemat"/>
          <p:cNvGrpSpPr/>
          <p:nvPr/>
        </p:nvGrpSpPr>
        <p:grpSpPr>
          <a:xfrm>
            <a:off x="2822852" y="1525679"/>
            <a:ext cx="3517537" cy="1204951"/>
            <a:chOff x="2559631" y="1916204"/>
            <a:chExt cx="3517537" cy="1204951"/>
          </a:xfrm>
        </p:grpSpPr>
        <p:sp>
          <p:nvSpPr>
            <p:cNvPr id="1053" name="Text Box 63"/>
            <p:cNvSpPr txBox="1">
              <a:spLocks noChangeArrowheads="1"/>
            </p:cNvSpPr>
            <p:nvPr/>
          </p:nvSpPr>
          <p:spPr bwMode="auto">
            <a:xfrm>
              <a:off x="3501239" y="2650729"/>
              <a:ext cx="361912" cy="253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100" i="1" dirty="0">
                  <a:latin typeface="Calibri" pitchFamily="34" charset="0"/>
                </a:rPr>
                <a:t> </a:t>
              </a:r>
              <a:r>
                <a:rPr lang="pl-PL" altLang="pl-PL" sz="1400" i="1" dirty="0" err="1">
                  <a:latin typeface="Calibri" pitchFamily="34" charset="0"/>
                </a:rPr>
                <a:t>jB</a:t>
              </a:r>
              <a:r>
                <a:rPr lang="pl-PL" altLang="pl-PL" sz="1400" i="1" dirty="0">
                  <a:latin typeface="Calibri" pitchFamily="34" charset="0"/>
                </a:rPr>
                <a:t>/2</a:t>
              </a:r>
              <a:endParaRPr lang="pl-PL" altLang="pl-PL" sz="3200" dirty="0"/>
            </a:p>
          </p:txBody>
        </p:sp>
        <p:sp>
          <p:nvSpPr>
            <p:cNvPr id="1054" name="Text Box 64"/>
            <p:cNvSpPr txBox="1">
              <a:spLocks noChangeArrowheads="1"/>
            </p:cNvSpPr>
            <p:nvPr/>
          </p:nvSpPr>
          <p:spPr bwMode="auto">
            <a:xfrm>
              <a:off x="5202226" y="2650729"/>
              <a:ext cx="454612" cy="2304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100" i="1" dirty="0">
                  <a:latin typeface="Calibri" pitchFamily="34" charset="0"/>
                </a:rPr>
                <a:t> </a:t>
              </a:r>
              <a:r>
                <a:rPr lang="pl-PL" altLang="pl-PL" sz="1400" i="1" dirty="0" err="1">
                  <a:latin typeface="Calibri" pitchFamily="34" charset="0"/>
                </a:rPr>
                <a:t>jB</a:t>
              </a:r>
              <a:r>
                <a:rPr lang="pl-PL" altLang="pl-PL" sz="1400" i="1" dirty="0">
                  <a:latin typeface="Calibri" pitchFamily="34" charset="0"/>
                </a:rPr>
                <a:t>/2</a:t>
              </a:r>
              <a:endParaRPr lang="pl-PL" altLang="pl-PL" sz="3200" dirty="0"/>
            </a:p>
          </p:txBody>
        </p:sp>
        <p:sp>
          <p:nvSpPr>
            <p:cNvPr id="1055" name="Text Box 65"/>
            <p:cNvSpPr txBox="1">
              <a:spLocks noChangeArrowheads="1"/>
            </p:cNvSpPr>
            <p:nvPr/>
          </p:nvSpPr>
          <p:spPr bwMode="auto">
            <a:xfrm>
              <a:off x="4550784" y="2055237"/>
              <a:ext cx="217147" cy="253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100" i="1" dirty="0">
                  <a:latin typeface="Calibri" pitchFamily="34" charset="0"/>
                </a:rPr>
                <a:t> </a:t>
              </a:r>
              <a:r>
                <a:rPr lang="pl-PL" altLang="pl-PL" sz="1400" i="1" dirty="0" err="1">
                  <a:latin typeface="Calibri" pitchFamily="34" charset="0"/>
                </a:rPr>
                <a:t>jX</a:t>
              </a:r>
              <a:endParaRPr lang="pl-PL" altLang="pl-PL" dirty="0"/>
            </a:p>
          </p:txBody>
        </p:sp>
        <p:sp>
          <p:nvSpPr>
            <p:cNvPr id="1056" name="Text Box 66"/>
            <p:cNvSpPr txBox="1">
              <a:spLocks noChangeArrowheads="1"/>
            </p:cNvSpPr>
            <p:nvPr/>
          </p:nvSpPr>
          <p:spPr bwMode="auto">
            <a:xfrm>
              <a:off x="3772356" y="2069838"/>
              <a:ext cx="217147" cy="253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>
                  <a:latin typeface="Calibri" pitchFamily="34" charset="0"/>
                </a:rPr>
                <a:t>R</a:t>
              </a:r>
              <a:endParaRPr lang="pl-PL" altLang="pl-PL" dirty="0"/>
            </a:p>
          </p:txBody>
        </p:sp>
        <p:grpSp>
          <p:nvGrpSpPr>
            <p:cNvPr id="1057" name="Group 67"/>
            <p:cNvGrpSpPr>
              <a:grpSpLocks/>
            </p:cNvGrpSpPr>
            <p:nvPr/>
          </p:nvGrpSpPr>
          <p:grpSpPr bwMode="auto">
            <a:xfrm>
              <a:off x="2559631" y="1916204"/>
              <a:ext cx="3517537" cy="1204951"/>
              <a:chOff x="1870" y="3989"/>
              <a:chExt cx="5540" cy="1898"/>
            </a:xfrm>
          </p:grpSpPr>
          <p:sp>
            <p:nvSpPr>
              <p:cNvPr id="1058" name="Oval 68"/>
              <p:cNvSpPr>
                <a:spLocks noChangeArrowheads="1"/>
              </p:cNvSpPr>
              <p:nvPr/>
            </p:nvSpPr>
            <p:spPr bwMode="auto">
              <a:xfrm>
                <a:off x="7198" y="4103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pl-PL" altLang="pl-PL"/>
              </a:p>
            </p:txBody>
          </p:sp>
          <p:cxnSp>
            <p:nvCxnSpPr>
              <p:cNvPr id="1059" name="AutoShape 69"/>
              <p:cNvCxnSpPr>
                <a:cxnSpLocks noChangeShapeType="1"/>
                <a:endCxn id="1058" idx="2"/>
              </p:cNvCxnSpPr>
              <p:nvPr/>
            </p:nvCxnSpPr>
            <p:spPr bwMode="auto">
              <a:xfrm flipV="1">
                <a:off x="5590" y="4160"/>
                <a:ext cx="1608" cy="1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60" name="Oval 70"/>
              <p:cNvSpPr>
                <a:spLocks noChangeArrowheads="1"/>
              </p:cNvSpPr>
              <p:nvPr/>
            </p:nvSpPr>
            <p:spPr bwMode="auto">
              <a:xfrm>
                <a:off x="1897" y="4103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pl-PL" altLang="pl-PL"/>
              </a:p>
            </p:txBody>
          </p:sp>
          <p:sp>
            <p:nvSpPr>
              <p:cNvPr id="1061" name="Arc 71"/>
              <p:cNvSpPr>
                <a:spLocks/>
              </p:cNvSpPr>
              <p:nvPr/>
            </p:nvSpPr>
            <p:spPr bwMode="auto">
              <a:xfrm>
                <a:off x="4664" y="398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62" name="Arc 72"/>
              <p:cNvSpPr>
                <a:spLocks/>
              </p:cNvSpPr>
              <p:nvPr/>
            </p:nvSpPr>
            <p:spPr bwMode="auto">
              <a:xfrm>
                <a:off x="4904" y="398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63" name="Arc 73"/>
              <p:cNvSpPr>
                <a:spLocks/>
              </p:cNvSpPr>
              <p:nvPr/>
            </p:nvSpPr>
            <p:spPr bwMode="auto">
              <a:xfrm>
                <a:off x="5120" y="398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64" name="Arc 74"/>
              <p:cNvSpPr>
                <a:spLocks/>
              </p:cNvSpPr>
              <p:nvPr/>
            </p:nvSpPr>
            <p:spPr bwMode="auto">
              <a:xfrm>
                <a:off x="5348" y="398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65" name="Rectangle 75"/>
              <p:cNvSpPr>
                <a:spLocks noChangeArrowheads="1"/>
              </p:cNvSpPr>
              <p:nvPr/>
            </p:nvSpPr>
            <p:spPr bwMode="auto">
              <a:xfrm>
                <a:off x="3638" y="4103"/>
                <a:ext cx="456" cy="114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pl-PL" altLang="pl-PL"/>
              </a:p>
            </p:txBody>
          </p:sp>
          <p:cxnSp>
            <p:nvCxnSpPr>
              <p:cNvPr id="1066" name="AutoShape 76"/>
              <p:cNvCxnSpPr>
                <a:cxnSpLocks noChangeShapeType="1"/>
                <a:stCxn id="1060" idx="6"/>
                <a:endCxn id="1065" idx="1"/>
              </p:cNvCxnSpPr>
              <p:nvPr/>
            </p:nvCxnSpPr>
            <p:spPr bwMode="auto">
              <a:xfrm>
                <a:off x="2011" y="4160"/>
                <a:ext cx="1627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7" name="AutoShape 77"/>
              <p:cNvCxnSpPr>
                <a:cxnSpLocks noChangeShapeType="1"/>
                <a:stCxn id="1065" idx="3"/>
                <a:endCxn id="1061" idx="0"/>
              </p:cNvCxnSpPr>
              <p:nvPr/>
            </p:nvCxnSpPr>
            <p:spPr bwMode="auto">
              <a:xfrm flipV="1">
                <a:off x="4109" y="4159"/>
                <a:ext cx="542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8" name="AutoShape 78"/>
              <p:cNvCxnSpPr>
                <a:cxnSpLocks noChangeShapeType="1"/>
              </p:cNvCxnSpPr>
              <p:nvPr/>
            </p:nvCxnSpPr>
            <p:spPr bwMode="auto">
              <a:xfrm>
                <a:off x="1870" y="5869"/>
                <a:ext cx="5540" cy="3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69" name="AutoShape 79"/>
              <p:cNvCxnSpPr>
                <a:cxnSpLocks noChangeShapeType="1"/>
              </p:cNvCxnSpPr>
              <p:nvPr/>
            </p:nvCxnSpPr>
            <p:spPr bwMode="auto">
              <a:xfrm>
                <a:off x="3182" y="4975"/>
                <a:ext cx="22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0" name="AutoShape 80"/>
              <p:cNvCxnSpPr>
                <a:cxnSpLocks noChangeShapeType="1"/>
              </p:cNvCxnSpPr>
              <p:nvPr/>
            </p:nvCxnSpPr>
            <p:spPr bwMode="auto">
              <a:xfrm>
                <a:off x="3182" y="5089"/>
                <a:ext cx="22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1" name="AutoShape 81"/>
              <p:cNvCxnSpPr>
                <a:cxnSpLocks noChangeShapeType="1"/>
              </p:cNvCxnSpPr>
              <p:nvPr/>
            </p:nvCxnSpPr>
            <p:spPr bwMode="auto">
              <a:xfrm>
                <a:off x="3298" y="4161"/>
                <a:ext cx="1" cy="814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2" name="AutoShape 82"/>
              <p:cNvCxnSpPr>
                <a:cxnSpLocks noChangeShapeType="1"/>
              </p:cNvCxnSpPr>
              <p:nvPr/>
            </p:nvCxnSpPr>
            <p:spPr bwMode="auto">
              <a:xfrm flipH="1">
                <a:off x="3295" y="5088"/>
                <a:ext cx="1" cy="78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3" name="AutoShape 83"/>
              <p:cNvCxnSpPr>
                <a:cxnSpLocks noChangeShapeType="1"/>
              </p:cNvCxnSpPr>
              <p:nvPr/>
            </p:nvCxnSpPr>
            <p:spPr bwMode="auto">
              <a:xfrm>
                <a:off x="5861" y="4993"/>
                <a:ext cx="22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4" name="AutoShape 84"/>
              <p:cNvCxnSpPr>
                <a:cxnSpLocks noChangeShapeType="1"/>
              </p:cNvCxnSpPr>
              <p:nvPr/>
            </p:nvCxnSpPr>
            <p:spPr bwMode="auto">
              <a:xfrm>
                <a:off x="5861" y="5107"/>
                <a:ext cx="228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5" name="AutoShape 85"/>
              <p:cNvCxnSpPr>
                <a:cxnSpLocks noChangeShapeType="1"/>
              </p:cNvCxnSpPr>
              <p:nvPr/>
            </p:nvCxnSpPr>
            <p:spPr bwMode="auto">
              <a:xfrm>
                <a:off x="5977" y="4179"/>
                <a:ext cx="1" cy="814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76" name="AutoShape 86"/>
              <p:cNvCxnSpPr>
                <a:cxnSpLocks noChangeShapeType="1"/>
              </p:cNvCxnSpPr>
              <p:nvPr/>
            </p:nvCxnSpPr>
            <p:spPr bwMode="auto">
              <a:xfrm flipH="1">
                <a:off x="5974" y="5106"/>
                <a:ext cx="1" cy="78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Par_R,X,B/2"/>
              <p:cNvSpPr txBox="1">
                <a:spLocks noChangeArrowheads="1"/>
              </p:cNvSpPr>
              <p:nvPr/>
            </p:nvSpPr>
            <p:spPr bwMode="auto">
              <a:xfrm>
                <a:off x="6512169" y="768082"/>
                <a:ext cx="157356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36000" tIns="0" rIns="36000" bIns="0" anchor="b">
                <a:spAutoFit/>
              </a:bodyPr>
              <a:lstStyle/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b>
                          <m: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𝑳</m:t>
                          </m:r>
                        </m:sub>
                      </m:sSub>
                      <m:r>
                        <a:rPr kumimoji="1" lang="pl-PL" sz="1400" b="1" i="1" kern="0" smtClean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𝑹</m:t>
                          </m:r>
                        </m:e>
                        <m:sup>
                          <m:r>
                            <a:rPr kumimoji="1" lang="pl-PL" sz="1400" b="1" i="1" kern="0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′</m:t>
                          </m:r>
                        </m:sup>
                      </m:sSup>
                      <m:r>
                        <a:rPr kumimoji="1" lang="pl-PL" sz="1400" b="1" i="1" kern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kumimoji="1" lang="pl-PL" sz="1400" b="1" i="1" kern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𝒍</m:t>
                      </m:r>
                    </m:oMath>
                  </m:oMathPara>
                </a14:m>
                <a:endParaRPr kumimoji="1" lang="pl-PL" sz="1400" b="1" i="1" kern="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𝑿</m:t>
                          </m:r>
                        </m:e>
                        <m:sub>
                          <m: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  <m:t>𝑳</m:t>
                          </m:r>
                        </m:sub>
                      </m:sSub>
                      <m:r>
                        <a:rPr kumimoji="1" lang="pl-PL" sz="1400" b="1" i="1" kern="0"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𝑿</m:t>
                          </m:r>
                        </m:e>
                        <m:sup>
                          <m: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  <m:t>′</m:t>
                          </m:r>
                        </m:sup>
                      </m:sSup>
                      <m:r>
                        <a:rPr kumimoji="1" lang="pl-PL" sz="1400" b="1" i="1" ker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kumimoji="1" lang="pl-PL" sz="1400" b="1" i="1" kern="0">
                          <a:latin typeface="Cambria Math"/>
                          <a:ea typeface="Cambria Math"/>
                          <a:cs typeface="Arial" pitchFamily="34" charset="0"/>
                        </a:rPr>
                        <m:t>𝒍</m:t>
                      </m:r>
                    </m:oMath>
                  </m:oMathPara>
                </a14:m>
                <a:endParaRPr kumimoji="1" lang="pl-PL" sz="1400" b="1" i="1" kern="0" dirty="0">
                  <a:latin typeface="Arial" pitchFamily="34" charset="0"/>
                  <a:cs typeface="Arial" pitchFamily="34" charset="0"/>
                </a:endParaRPr>
              </a:p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𝑩</m:t>
                          </m:r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/</m:t>
                          </m:r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e>
                        <m:sub>
                          <m: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  <m:t>𝑳</m:t>
                          </m:r>
                        </m:sub>
                      </m:sSub>
                      <m:r>
                        <a:rPr kumimoji="1" lang="pl-PL" sz="1400" b="1" i="1" kern="0"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½</m:t>
                          </m:r>
                          <m:r>
                            <a:rPr kumimoji="1" lang="pl-PL" sz="1400" b="1" i="1" kern="0" smtClean="0">
                              <a:latin typeface="Cambria Math"/>
                              <a:cs typeface="Arial" pitchFamily="34" charset="0"/>
                            </a:rPr>
                            <m:t>𝑩</m:t>
                          </m:r>
                        </m:e>
                        <m:sup>
                          <m:r>
                            <a:rPr kumimoji="1" lang="pl-PL" sz="1400" b="1" i="1" kern="0">
                              <a:latin typeface="Cambria Math"/>
                              <a:cs typeface="Arial" pitchFamily="34" charset="0"/>
                            </a:rPr>
                            <m:t>′</m:t>
                          </m:r>
                        </m:sup>
                      </m:sSup>
                      <m:r>
                        <a:rPr kumimoji="1" lang="pl-PL" sz="1400" b="1" i="1" ker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kumimoji="1" lang="pl-PL" sz="1400" b="1" i="1" kern="0">
                          <a:latin typeface="Cambria Math"/>
                          <a:ea typeface="Cambria Math"/>
                          <a:cs typeface="Arial" pitchFamily="34" charset="0"/>
                        </a:rPr>
                        <m:t>𝒍</m:t>
                      </m:r>
                    </m:oMath>
                  </m:oMathPara>
                </a14:m>
                <a:endParaRPr kumimoji="1" lang="pl-PL" sz="1400" b="1" i="1" kern="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3" name="Par_R,X,B/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2169" y="768082"/>
                <a:ext cx="1573563" cy="646331"/>
              </a:xfrm>
              <a:prstGeom prst="rect">
                <a:avLst/>
              </a:prstGeom>
              <a:blipFill rotWithShape="1">
                <a:blip r:embed="rId15"/>
                <a:stretch>
                  <a:fillRect b="-1226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Linia"/>
          <p:cNvGrpSpPr/>
          <p:nvPr/>
        </p:nvGrpSpPr>
        <p:grpSpPr>
          <a:xfrm>
            <a:off x="2253076" y="654657"/>
            <a:ext cx="3597293" cy="736339"/>
            <a:chOff x="692132" y="884812"/>
            <a:chExt cx="3597293" cy="736339"/>
          </a:xfrm>
        </p:grpSpPr>
        <p:sp>
          <p:nvSpPr>
            <p:cNvPr id="76" name="Text Box 129"/>
            <p:cNvSpPr txBox="1">
              <a:spLocks noChangeArrowheads="1"/>
            </p:cNvSpPr>
            <p:nvPr/>
          </p:nvSpPr>
          <p:spPr bwMode="auto">
            <a:xfrm>
              <a:off x="3387832" y="1113476"/>
              <a:ext cx="217209" cy="2959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i="1" dirty="0" err="1" smtClean="0">
                  <a:latin typeface="Calibri" pitchFamily="34" charset="0"/>
                </a:rPr>
                <a:t>I</a:t>
              </a:r>
              <a:r>
                <a:rPr lang="pl-PL" altLang="pl-PL" sz="1800" i="1" baseline="-25000" dirty="0" err="1">
                  <a:latin typeface="Calibri" pitchFamily="34" charset="0"/>
                </a:rPr>
                <a:t>k</a:t>
              </a:r>
              <a:endParaRPr lang="pl-PL" altLang="pl-PL" sz="3200" dirty="0"/>
            </a:p>
          </p:txBody>
        </p:sp>
        <p:sp>
          <p:nvSpPr>
            <p:cNvPr id="77" name="Text Box 130"/>
            <p:cNvSpPr txBox="1">
              <a:spLocks noChangeArrowheads="1"/>
            </p:cNvSpPr>
            <p:nvPr/>
          </p:nvSpPr>
          <p:spPr bwMode="auto">
            <a:xfrm>
              <a:off x="3842189" y="1267776"/>
              <a:ext cx="217209" cy="2905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err="1" smtClean="0">
                  <a:latin typeface="Calibri" pitchFamily="34" charset="0"/>
                </a:rPr>
                <a:t>U</a:t>
              </a:r>
              <a:r>
                <a:rPr lang="pl-PL" altLang="pl-PL" sz="1800" i="1" baseline="-25000" dirty="0" err="1">
                  <a:latin typeface="Calibri" pitchFamily="34" charset="0"/>
                </a:rPr>
                <a:t>k</a:t>
              </a:r>
              <a:endParaRPr lang="pl-PL" altLang="pl-PL" sz="3200" dirty="0"/>
            </a:p>
          </p:txBody>
        </p:sp>
        <p:sp>
          <p:nvSpPr>
            <p:cNvPr id="74" name="Text Box 127"/>
            <p:cNvSpPr txBox="1">
              <a:spLocks noChangeArrowheads="1"/>
            </p:cNvSpPr>
            <p:nvPr/>
          </p:nvSpPr>
          <p:spPr bwMode="auto">
            <a:xfrm>
              <a:off x="3592620" y="892432"/>
              <a:ext cx="218480" cy="3078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err="1" smtClean="0">
                  <a:latin typeface="Calibri" pitchFamily="34" charset="0"/>
                </a:rPr>
                <a:t>P</a:t>
              </a:r>
              <a:r>
                <a:rPr lang="pl-PL" altLang="pl-PL" sz="1600" i="1" baseline="-25000" dirty="0" err="1">
                  <a:latin typeface="Calibri" pitchFamily="34" charset="0"/>
                </a:rPr>
                <a:t>k</a:t>
              </a:r>
              <a:endParaRPr lang="pl-PL" altLang="pl-PL" sz="1600" dirty="0"/>
            </a:p>
          </p:txBody>
        </p:sp>
        <p:sp>
          <p:nvSpPr>
            <p:cNvPr id="75" name="Text Box 128"/>
            <p:cNvSpPr txBox="1">
              <a:spLocks noChangeArrowheads="1"/>
            </p:cNvSpPr>
            <p:nvPr/>
          </p:nvSpPr>
          <p:spPr bwMode="auto">
            <a:xfrm>
              <a:off x="3592620" y="1164113"/>
              <a:ext cx="217209" cy="3224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dirty="0" err="1" smtClean="0">
                  <a:latin typeface="Calibri" pitchFamily="34" charset="0"/>
                </a:rPr>
                <a:t>Q</a:t>
              </a:r>
              <a:r>
                <a:rPr lang="pl-PL" altLang="pl-PL" sz="1600" i="1" baseline="-25000" dirty="0" err="1">
                  <a:latin typeface="Calibri" pitchFamily="34" charset="0"/>
                </a:rPr>
                <a:t>k</a:t>
              </a:r>
              <a:endParaRPr lang="pl-PL" altLang="pl-PL" sz="1600" dirty="0"/>
            </a:p>
          </p:txBody>
        </p:sp>
        <p:grpSp>
          <p:nvGrpSpPr>
            <p:cNvPr id="1037" name="Linia"/>
            <p:cNvGrpSpPr>
              <a:grpSpLocks/>
            </p:cNvGrpSpPr>
            <p:nvPr/>
          </p:nvGrpSpPr>
          <p:grpSpPr bwMode="auto">
            <a:xfrm>
              <a:off x="692132" y="884812"/>
              <a:ext cx="3597293" cy="736339"/>
              <a:chOff x="1793" y="2063"/>
              <a:chExt cx="5664" cy="1160"/>
            </a:xfrm>
          </p:grpSpPr>
          <p:grpSp>
            <p:nvGrpSpPr>
              <p:cNvPr id="1038" name="Group 124"/>
              <p:cNvGrpSpPr>
                <a:grpSpLocks/>
              </p:cNvGrpSpPr>
              <p:nvPr/>
            </p:nvGrpSpPr>
            <p:grpSpPr bwMode="auto">
              <a:xfrm>
                <a:off x="1793" y="2063"/>
                <a:ext cx="5664" cy="1160"/>
                <a:chOff x="1793" y="2063"/>
                <a:chExt cx="5664" cy="1160"/>
              </a:xfrm>
            </p:grpSpPr>
            <p:sp>
              <p:nvSpPr>
                <p:cNvPr id="1048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2375" y="2680"/>
                  <a:ext cx="338" cy="54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pl-PL" altLang="pl-PL" sz="1400" i="1" dirty="0" err="1">
                      <a:latin typeface="Calibri" pitchFamily="34" charset="0"/>
                    </a:rPr>
                    <a:t>U</a:t>
                  </a:r>
                  <a:r>
                    <a:rPr lang="pl-PL" altLang="pl-PL" sz="1800" i="1" baseline="-25000" dirty="0" err="1">
                      <a:latin typeface="Calibri" pitchFamily="34" charset="0"/>
                    </a:rPr>
                    <a:t>p</a:t>
                  </a:r>
                  <a:endParaRPr lang="pl-PL" altLang="pl-PL" sz="3200" dirty="0"/>
                </a:p>
              </p:txBody>
            </p:sp>
            <p:sp>
              <p:nvSpPr>
                <p:cNvPr id="1043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1793" y="2362"/>
                  <a:ext cx="570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pl-PL" altLang="pl-PL" sz="1200" i="1" dirty="0">
                      <a:latin typeface="Calibri" pitchFamily="34" charset="0"/>
                    </a:rPr>
                    <a:t>pocz.</a:t>
                  </a:r>
                  <a:endParaRPr lang="pl-PL" altLang="pl-PL" sz="2800" dirty="0"/>
                </a:p>
              </p:txBody>
            </p:sp>
            <p:sp>
              <p:nvSpPr>
                <p:cNvPr id="1044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6944" y="2347"/>
                  <a:ext cx="513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pl-PL" altLang="pl-PL" sz="1200" i="1" dirty="0" err="1">
                      <a:latin typeface="Calibri" pitchFamily="34" charset="0"/>
                    </a:rPr>
                    <a:t>kon</a:t>
                  </a:r>
                  <a:r>
                    <a:rPr lang="pl-PL" altLang="pl-PL" sz="1200" i="1" dirty="0">
                      <a:latin typeface="Calibri" pitchFamily="34" charset="0"/>
                    </a:rPr>
                    <a:t>.</a:t>
                  </a:r>
                  <a:endParaRPr lang="pl-PL" altLang="pl-PL" sz="2800" dirty="0"/>
                </a:p>
              </p:txBody>
            </p:sp>
            <p:sp>
              <p:nvSpPr>
                <p:cNvPr id="1045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2702" y="2063"/>
                  <a:ext cx="344" cy="4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pl-PL" altLang="pl-PL" sz="1400" i="1" dirty="0" err="1">
                      <a:latin typeface="Calibri" pitchFamily="34" charset="0"/>
                    </a:rPr>
                    <a:t>P</a:t>
                  </a:r>
                  <a:r>
                    <a:rPr lang="pl-PL" altLang="pl-PL" sz="1600" i="1" baseline="-25000" dirty="0" err="1">
                      <a:latin typeface="Calibri" pitchFamily="34" charset="0"/>
                    </a:rPr>
                    <a:t>p</a:t>
                  </a:r>
                  <a:endParaRPr lang="pl-PL" altLang="pl-PL" sz="1600" dirty="0"/>
                </a:p>
              </p:txBody>
            </p:sp>
            <p:sp>
              <p:nvSpPr>
                <p:cNvPr id="1046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2702" y="2476"/>
                  <a:ext cx="296" cy="461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1000"/>
                    </a:spcAft>
                  </a:pPr>
                  <a:r>
                    <a:rPr lang="pl-PL" altLang="pl-PL" sz="1400" i="1" dirty="0" err="1">
                      <a:latin typeface="Calibri" pitchFamily="34" charset="0"/>
                    </a:rPr>
                    <a:t>Q</a:t>
                  </a:r>
                  <a:r>
                    <a:rPr lang="pl-PL" altLang="pl-PL" sz="1600" i="1" baseline="-25000" dirty="0" err="1">
                      <a:latin typeface="Calibri" pitchFamily="34" charset="0"/>
                    </a:rPr>
                    <a:t>p</a:t>
                  </a:r>
                  <a:endParaRPr lang="pl-PL" altLang="pl-PL" sz="1600" dirty="0"/>
                </a:p>
              </p:txBody>
            </p:sp>
            <p:sp>
              <p:nvSpPr>
                <p:cNvPr id="1047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3176" y="2407"/>
                  <a:ext cx="342" cy="39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Aft>
                      <a:spcPts val="0"/>
                    </a:spcAft>
                  </a:pPr>
                  <a:r>
                    <a:rPr lang="pl-PL" altLang="pl-PL" sz="1400" i="1" dirty="0" err="1">
                      <a:latin typeface="Calibri" pitchFamily="34" charset="0"/>
                    </a:rPr>
                    <a:t>I</a:t>
                  </a:r>
                  <a:r>
                    <a:rPr lang="pl-PL" altLang="pl-PL" sz="1800" i="1" baseline="-25000" dirty="0" err="1">
                      <a:latin typeface="Calibri" pitchFamily="34" charset="0"/>
                    </a:rPr>
                    <a:t>p</a:t>
                  </a:r>
                  <a:endParaRPr lang="pl-PL" altLang="pl-PL" sz="3200" dirty="0"/>
                </a:p>
              </p:txBody>
            </p:sp>
          </p:grpSp>
          <p:grpSp>
            <p:nvGrpSpPr>
              <p:cNvPr id="1039" name="Group 135"/>
              <p:cNvGrpSpPr>
                <a:grpSpLocks/>
              </p:cNvGrpSpPr>
              <p:nvPr/>
            </p:nvGrpSpPr>
            <p:grpSpPr bwMode="auto">
              <a:xfrm>
                <a:off x="2498" y="2302"/>
                <a:ext cx="4332" cy="456"/>
                <a:chOff x="2498" y="2530"/>
                <a:chExt cx="4332" cy="456"/>
              </a:xfrm>
            </p:grpSpPr>
            <p:cxnSp>
              <p:nvCxnSpPr>
                <p:cNvPr id="1040" name="AutoShape 136"/>
                <p:cNvCxnSpPr>
                  <a:cxnSpLocks noChangeShapeType="1"/>
                </p:cNvCxnSpPr>
                <p:nvPr/>
              </p:nvCxnSpPr>
              <p:spPr bwMode="auto">
                <a:xfrm>
                  <a:off x="2498" y="2530"/>
                  <a:ext cx="1" cy="456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41" name="AutoShape 137"/>
                <p:cNvCxnSpPr>
                  <a:cxnSpLocks noChangeShapeType="1"/>
                </p:cNvCxnSpPr>
                <p:nvPr/>
              </p:nvCxnSpPr>
              <p:spPr bwMode="auto">
                <a:xfrm>
                  <a:off x="6829" y="2530"/>
                  <a:ext cx="1" cy="456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42" name="AutoShape 138"/>
                <p:cNvCxnSpPr>
                  <a:cxnSpLocks noChangeShapeType="1"/>
                </p:cNvCxnSpPr>
                <p:nvPr/>
              </p:nvCxnSpPr>
              <p:spPr bwMode="auto">
                <a:xfrm>
                  <a:off x="2499" y="2759"/>
                  <a:ext cx="4331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060368" y="274688"/>
            <a:ext cx="30232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>
              <a:defRPr/>
            </a:pPr>
            <a:r>
              <a:rPr kumimoji="1" lang="pl-PL" sz="1400" b="1" i="1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Obliczanie przepływów mocy w linii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5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ch_I'"/>
          <p:cNvGrpSpPr>
            <a:grpSpLocks/>
          </p:cNvGrpSpPr>
          <p:nvPr/>
        </p:nvGrpSpPr>
        <p:grpSpPr bwMode="auto">
          <a:xfrm>
            <a:off x="5688013" y="1190625"/>
            <a:ext cx="278130" cy="252413"/>
            <a:chOff x="3295" y="4462"/>
            <a:chExt cx="438" cy="399"/>
          </a:xfrm>
        </p:grpSpPr>
        <p:sp>
          <p:nvSpPr>
            <p:cNvPr id="2182" name="Text Box 168"/>
            <p:cNvSpPr txBox="1">
              <a:spLocks noChangeArrowheads="1"/>
            </p:cNvSpPr>
            <p:nvPr/>
          </p:nvSpPr>
          <p:spPr bwMode="auto">
            <a:xfrm>
              <a:off x="3391" y="4462"/>
              <a:ext cx="342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u="sng" dirty="0">
                  <a:cs typeface="Times New Roman" panose="02020603050405020304" pitchFamily="18" charset="0"/>
                </a:rPr>
                <a:t>I</a:t>
              </a:r>
              <a:r>
                <a:rPr lang="pl-PL" altLang="pl-PL" sz="1400" i="1" dirty="0">
                  <a:cs typeface="Times New Roman" panose="02020603050405020304" pitchFamily="18" charset="0"/>
                </a:rPr>
                <a:t>’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83" name="AutoShape 169"/>
            <p:cNvCxnSpPr>
              <a:cxnSpLocks noChangeShapeType="1"/>
            </p:cNvCxnSpPr>
            <p:nvPr/>
          </p:nvCxnSpPr>
          <p:spPr bwMode="auto">
            <a:xfrm>
              <a:off x="3295" y="4521"/>
              <a:ext cx="1" cy="115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W_Ip"/>
          <p:cNvGrpSpPr>
            <a:grpSpLocks/>
          </p:cNvGrpSpPr>
          <p:nvPr/>
        </p:nvGrpSpPr>
        <p:grpSpPr bwMode="auto">
          <a:xfrm>
            <a:off x="1624609" y="3731058"/>
            <a:ext cx="831850" cy="412718"/>
            <a:chOff x="2042" y="6058"/>
            <a:chExt cx="1311" cy="649"/>
          </a:xfrm>
        </p:grpSpPr>
        <p:sp>
          <p:nvSpPr>
            <p:cNvPr id="2179" name="Text Box 133"/>
            <p:cNvSpPr txBox="1">
              <a:spLocks noChangeArrowheads="1"/>
            </p:cNvSpPr>
            <p:nvPr/>
          </p:nvSpPr>
          <p:spPr bwMode="auto">
            <a:xfrm>
              <a:off x="2156" y="6457"/>
              <a:ext cx="364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6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endParaRPr lang="pl-PL" altLang="pl-PL" sz="16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80" name="AutoShape 134"/>
            <p:cNvCxnSpPr>
              <a:cxnSpLocks noChangeShapeType="1"/>
            </p:cNvCxnSpPr>
            <p:nvPr/>
          </p:nvCxnSpPr>
          <p:spPr bwMode="auto">
            <a:xfrm>
              <a:off x="2042" y="6058"/>
              <a:ext cx="1311" cy="285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81" name="AutoShape 135"/>
            <p:cNvCxnSpPr>
              <a:cxnSpLocks noChangeShapeType="1"/>
            </p:cNvCxnSpPr>
            <p:nvPr/>
          </p:nvCxnSpPr>
          <p:spPr bwMode="auto">
            <a:xfrm flipV="1">
              <a:off x="2327" y="6286"/>
              <a:ext cx="627" cy="285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588" name="I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8905"/>
              </p:ext>
            </p:extLst>
          </p:nvPr>
        </p:nvGraphicFramePr>
        <p:xfrm>
          <a:off x="5694363" y="4856561"/>
          <a:ext cx="12795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Równanie" r:id="rId3" imgW="1066680" imgH="253800" progId="Equation.3">
                  <p:embed/>
                </p:oleObj>
              </mc:Choice>
              <mc:Fallback>
                <p:oleObj name="Równanie" r:id="rId3" imgW="1066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4856561"/>
                        <a:ext cx="1279525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W_I'"/>
          <p:cNvGrpSpPr>
            <a:grpSpLocks/>
          </p:cNvGrpSpPr>
          <p:nvPr/>
        </p:nvGrpSpPr>
        <p:grpSpPr bwMode="auto">
          <a:xfrm>
            <a:off x="2451696" y="3912028"/>
            <a:ext cx="217488" cy="254000"/>
            <a:chOff x="3353" y="6343"/>
            <a:chExt cx="342" cy="399"/>
          </a:xfrm>
        </p:grpSpPr>
        <p:cxnSp>
          <p:nvCxnSpPr>
            <p:cNvPr id="2177" name="AutoShape 127"/>
            <p:cNvCxnSpPr>
              <a:cxnSpLocks noChangeShapeType="1"/>
            </p:cNvCxnSpPr>
            <p:nvPr/>
          </p:nvCxnSpPr>
          <p:spPr bwMode="auto">
            <a:xfrm flipH="1" flipV="1">
              <a:off x="3353" y="6343"/>
              <a:ext cx="57" cy="399"/>
            </a:xfrm>
            <a:prstGeom prst="straightConnector1">
              <a:avLst/>
            </a:prstGeom>
            <a:noFill/>
            <a:ln w="19050">
              <a:solidFill>
                <a:srgbClr val="E36C0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78" name="Text Box 128"/>
            <p:cNvSpPr txBox="1">
              <a:spLocks noChangeArrowheads="1"/>
            </p:cNvSpPr>
            <p:nvPr/>
          </p:nvSpPr>
          <p:spPr bwMode="auto">
            <a:xfrm>
              <a:off x="3467" y="6400"/>
              <a:ext cx="228" cy="28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I’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0586" name="I'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441979"/>
              </p:ext>
            </p:extLst>
          </p:nvPr>
        </p:nvGraphicFramePr>
        <p:xfrm>
          <a:off x="5694363" y="4477545"/>
          <a:ext cx="23606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Równanie" r:id="rId5" imgW="1968480" imgH="266400" progId="Equation.3">
                  <p:embed/>
                </p:oleObj>
              </mc:Choice>
              <mc:Fallback>
                <p:oleObj name="Równanie" r:id="rId5" imgW="19684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4477545"/>
                        <a:ext cx="2360613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W_Up"/>
          <p:cNvGrpSpPr>
            <a:grpSpLocks/>
          </p:cNvGrpSpPr>
          <p:nvPr/>
        </p:nvGrpSpPr>
        <p:grpSpPr bwMode="auto">
          <a:xfrm>
            <a:off x="1624609" y="2868793"/>
            <a:ext cx="2598737" cy="838448"/>
            <a:chOff x="2043" y="4737"/>
            <a:chExt cx="4091" cy="1321"/>
          </a:xfrm>
        </p:grpSpPr>
        <p:sp>
          <p:nvSpPr>
            <p:cNvPr id="2175" name="Text Box 130"/>
            <p:cNvSpPr txBox="1">
              <a:spLocks noChangeArrowheads="1"/>
            </p:cNvSpPr>
            <p:nvPr/>
          </p:nvSpPr>
          <p:spPr bwMode="auto">
            <a:xfrm>
              <a:off x="5655" y="4737"/>
              <a:ext cx="456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6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endParaRPr lang="pl-PL" altLang="pl-PL" sz="16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76" name="AutoShape 131"/>
            <p:cNvCxnSpPr>
              <a:cxnSpLocks noChangeShapeType="1"/>
            </p:cNvCxnSpPr>
            <p:nvPr/>
          </p:nvCxnSpPr>
          <p:spPr bwMode="auto">
            <a:xfrm flipV="1">
              <a:off x="2043" y="5305"/>
              <a:ext cx="4091" cy="753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616" name="U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677600"/>
              </p:ext>
            </p:extLst>
          </p:nvPr>
        </p:nvGraphicFramePr>
        <p:xfrm>
          <a:off x="5694363" y="4119167"/>
          <a:ext cx="17526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Równanie" r:id="rId7" imgW="1460160" imgH="253800" progId="Equation.3">
                  <p:embed/>
                </p:oleObj>
              </mc:Choice>
              <mc:Fallback>
                <p:oleObj name="Równanie" r:id="rId7" imgW="1460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4119167"/>
                        <a:ext cx="17526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W_dUx"/>
          <p:cNvGrpSpPr>
            <a:grpSpLocks/>
          </p:cNvGrpSpPr>
          <p:nvPr/>
        </p:nvGrpSpPr>
        <p:grpSpPr bwMode="auto">
          <a:xfrm>
            <a:off x="3851871" y="3253216"/>
            <a:ext cx="1106170" cy="550862"/>
            <a:chOff x="5519" y="5305"/>
            <a:chExt cx="1742" cy="867"/>
          </a:xfrm>
        </p:grpSpPr>
        <p:cxnSp>
          <p:nvCxnSpPr>
            <p:cNvPr id="2172" name="AutoShape 119"/>
            <p:cNvCxnSpPr>
              <a:cxnSpLocks noChangeShapeType="1"/>
            </p:cNvCxnSpPr>
            <p:nvPr/>
          </p:nvCxnSpPr>
          <p:spPr bwMode="auto">
            <a:xfrm flipV="1">
              <a:off x="5519" y="5305"/>
              <a:ext cx="615" cy="867"/>
            </a:xfrm>
            <a:prstGeom prst="straightConnector1">
              <a:avLst/>
            </a:prstGeom>
            <a:noFill/>
            <a:ln w="19050">
              <a:solidFill>
                <a:srgbClr val="E36C0A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73" name="Text Box 120"/>
            <p:cNvSpPr txBox="1">
              <a:spLocks noChangeArrowheads="1"/>
            </p:cNvSpPr>
            <p:nvPr/>
          </p:nvSpPr>
          <p:spPr bwMode="auto">
            <a:xfrm>
              <a:off x="6488" y="5488"/>
              <a:ext cx="773" cy="31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X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74" name="AutoShape 121"/>
            <p:cNvCxnSpPr>
              <a:cxnSpLocks noChangeShapeType="1"/>
            </p:cNvCxnSpPr>
            <p:nvPr/>
          </p:nvCxnSpPr>
          <p:spPr bwMode="auto">
            <a:xfrm flipH="1">
              <a:off x="5804" y="5688"/>
              <a:ext cx="570" cy="142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584" name="dUx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125661"/>
              </p:ext>
            </p:extLst>
          </p:nvPr>
        </p:nvGraphicFramePr>
        <p:xfrm>
          <a:off x="5694363" y="3787776"/>
          <a:ext cx="17653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Równanie" r:id="rId9" imgW="1473120" imgH="228600" progId="Equation.3">
                  <p:embed/>
                </p:oleObj>
              </mc:Choice>
              <mc:Fallback>
                <p:oleObj name="Równanie" r:id="rId9" imgW="1473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3787776"/>
                        <a:ext cx="1765300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W_dUr"/>
          <p:cNvGrpSpPr>
            <a:grpSpLocks/>
          </p:cNvGrpSpPr>
          <p:nvPr/>
        </p:nvGrpSpPr>
        <p:grpSpPr bwMode="auto">
          <a:xfrm>
            <a:off x="3306438" y="3727876"/>
            <a:ext cx="550215" cy="598787"/>
            <a:chOff x="4653" y="6058"/>
            <a:chExt cx="866" cy="942"/>
          </a:xfrm>
        </p:grpSpPr>
        <p:sp>
          <p:nvSpPr>
            <p:cNvPr id="2169" name="Text Box 111"/>
            <p:cNvSpPr txBox="1">
              <a:spLocks noChangeArrowheads="1"/>
            </p:cNvSpPr>
            <p:nvPr/>
          </p:nvSpPr>
          <p:spPr bwMode="auto">
            <a:xfrm>
              <a:off x="4653" y="6598"/>
              <a:ext cx="588" cy="40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R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70" name="AutoShape 112"/>
            <p:cNvCxnSpPr>
              <a:cxnSpLocks noChangeShapeType="1"/>
            </p:cNvCxnSpPr>
            <p:nvPr/>
          </p:nvCxnSpPr>
          <p:spPr bwMode="auto">
            <a:xfrm flipV="1">
              <a:off x="4949" y="6115"/>
              <a:ext cx="399" cy="513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71" name="AutoShape 113"/>
            <p:cNvCxnSpPr>
              <a:cxnSpLocks noChangeShapeType="1"/>
            </p:cNvCxnSpPr>
            <p:nvPr/>
          </p:nvCxnSpPr>
          <p:spPr bwMode="auto">
            <a:xfrm>
              <a:off x="5234" y="6058"/>
              <a:ext cx="285" cy="114"/>
            </a:xfrm>
            <a:prstGeom prst="straightConnector1">
              <a:avLst/>
            </a:prstGeom>
            <a:noFill/>
            <a:ln w="19050">
              <a:solidFill>
                <a:srgbClr val="E36C0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580" name="dU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426497"/>
              </p:ext>
            </p:extLst>
          </p:nvPr>
        </p:nvGraphicFramePr>
        <p:xfrm>
          <a:off x="5694363" y="3456385"/>
          <a:ext cx="1736725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Równanie" r:id="rId11" imgW="1447560" imgH="228600" progId="Equation.3">
                  <p:embed/>
                </p:oleObj>
              </mc:Choice>
              <mc:Fallback>
                <p:oleObj name="Równanie" r:id="rId11" imgW="1447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3456385"/>
                        <a:ext cx="1736725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W_IL"/>
          <p:cNvGrpSpPr>
            <a:grpSpLocks/>
          </p:cNvGrpSpPr>
          <p:nvPr/>
        </p:nvGrpSpPr>
        <p:grpSpPr bwMode="auto">
          <a:xfrm>
            <a:off x="1624609" y="3731053"/>
            <a:ext cx="868362" cy="723900"/>
            <a:chOff x="2043" y="6058"/>
            <a:chExt cx="1367" cy="1140"/>
          </a:xfrm>
        </p:grpSpPr>
        <p:sp>
          <p:nvSpPr>
            <p:cNvPr id="2166" name="Text Box 95"/>
            <p:cNvSpPr txBox="1">
              <a:spLocks noChangeArrowheads="1"/>
            </p:cNvSpPr>
            <p:nvPr/>
          </p:nvSpPr>
          <p:spPr bwMode="auto">
            <a:xfrm>
              <a:off x="2441" y="6856"/>
              <a:ext cx="228" cy="34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L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67" name="AutoShape 96"/>
            <p:cNvCxnSpPr>
              <a:cxnSpLocks noChangeShapeType="1"/>
            </p:cNvCxnSpPr>
            <p:nvPr/>
          </p:nvCxnSpPr>
          <p:spPr bwMode="auto">
            <a:xfrm flipV="1">
              <a:off x="2612" y="6628"/>
              <a:ext cx="513" cy="228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8" name="AutoShape 97"/>
            <p:cNvCxnSpPr>
              <a:cxnSpLocks noChangeShapeType="1"/>
            </p:cNvCxnSpPr>
            <p:nvPr/>
          </p:nvCxnSpPr>
          <p:spPr bwMode="auto">
            <a:xfrm>
              <a:off x="2043" y="6058"/>
              <a:ext cx="1367" cy="684"/>
            </a:xfrm>
            <a:prstGeom prst="straightConnector1">
              <a:avLst/>
            </a:prstGeom>
            <a:noFill/>
            <a:ln w="19050">
              <a:solidFill>
                <a:srgbClr val="E36C0A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578" name="I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950794"/>
              </p:ext>
            </p:extLst>
          </p:nvPr>
        </p:nvGraphicFramePr>
        <p:xfrm>
          <a:off x="5694363" y="3124994"/>
          <a:ext cx="2046287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Równanie" r:id="rId13" imgW="1701800" imgH="228600" progId="Equation.3">
                  <p:embed/>
                </p:oleObj>
              </mc:Choice>
              <mc:Fallback>
                <p:oleObj name="Równanie" r:id="rId13" imgW="1701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3124994"/>
                        <a:ext cx="2046287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W_I&quot;"/>
          <p:cNvGrpSpPr>
            <a:grpSpLocks/>
          </p:cNvGrpSpPr>
          <p:nvPr/>
        </p:nvGrpSpPr>
        <p:grpSpPr bwMode="auto">
          <a:xfrm>
            <a:off x="2486621" y="4164441"/>
            <a:ext cx="217488" cy="287337"/>
            <a:chOff x="3409" y="6742"/>
            <a:chExt cx="343" cy="413"/>
          </a:xfrm>
        </p:grpSpPr>
        <p:cxnSp>
          <p:nvCxnSpPr>
            <p:cNvPr id="2164" name="AutoShape 83"/>
            <p:cNvCxnSpPr>
              <a:cxnSpLocks noChangeShapeType="1"/>
            </p:cNvCxnSpPr>
            <p:nvPr/>
          </p:nvCxnSpPr>
          <p:spPr bwMode="auto">
            <a:xfrm flipV="1">
              <a:off x="3409" y="6742"/>
              <a:ext cx="1" cy="413"/>
            </a:xfrm>
            <a:prstGeom prst="straightConnector1">
              <a:avLst/>
            </a:prstGeom>
            <a:noFill/>
            <a:ln w="19050">
              <a:solidFill>
                <a:srgbClr val="E36C0A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5" name="Text Box 84"/>
            <p:cNvSpPr txBox="1">
              <a:spLocks noChangeArrowheads="1"/>
            </p:cNvSpPr>
            <p:nvPr/>
          </p:nvSpPr>
          <p:spPr bwMode="auto">
            <a:xfrm>
              <a:off x="3467" y="6856"/>
              <a:ext cx="285" cy="2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u="sng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200" b="1" i="1" dirty="0">
                  <a:solidFill>
                    <a:srgbClr val="E36C0A"/>
                  </a:solidFill>
                  <a:cs typeface="Times New Roman" panose="02020603050405020304" pitchFamily="18" charset="0"/>
                </a:rPr>
                <a:t>”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0560" name="I&quot;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338529"/>
              </p:ext>
            </p:extLst>
          </p:nvPr>
        </p:nvGraphicFramePr>
        <p:xfrm>
          <a:off x="5694363" y="2780903"/>
          <a:ext cx="28019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Równanie" r:id="rId15" imgW="2336760" imgH="241200" progId="Equation.3">
                  <p:embed/>
                </p:oleObj>
              </mc:Choice>
              <mc:Fallback>
                <p:oleObj name="Równanie" r:id="rId15" imgW="2336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2780903"/>
                        <a:ext cx="2801938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W_Ik"/>
          <p:cNvGrpSpPr>
            <a:grpSpLocks/>
          </p:cNvGrpSpPr>
          <p:nvPr/>
        </p:nvGrpSpPr>
        <p:grpSpPr bwMode="auto">
          <a:xfrm>
            <a:off x="1624609" y="3731053"/>
            <a:ext cx="977900" cy="976313"/>
            <a:chOff x="2043" y="6060"/>
            <a:chExt cx="1538" cy="1537"/>
          </a:xfrm>
        </p:grpSpPr>
        <p:sp>
          <p:nvSpPr>
            <p:cNvPr id="2162" name="Text Box 89"/>
            <p:cNvSpPr txBox="1">
              <a:spLocks noChangeArrowheads="1"/>
            </p:cNvSpPr>
            <p:nvPr/>
          </p:nvSpPr>
          <p:spPr bwMode="auto">
            <a:xfrm>
              <a:off x="3296" y="7255"/>
              <a:ext cx="285" cy="34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600" b="1" i="1" baseline="-25000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k</a:t>
              </a:r>
              <a:endParaRPr lang="pl-PL" altLang="pl-PL" sz="16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63" name="AutoShape 90"/>
            <p:cNvCxnSpPr>
              <a:cxnSpLocks noChangeShapeType="1"/>
            </p:cNvCxnSpPr>
            <p:nvPr/>
          </p:nvCxnSpPr>
          <p:spPr bwMode="auto">
            <a:xfrm>
              <a:off x="2043" y="6060"/>
              <a:ext cx="1367" cy="1138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555" name="I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889347"/>
              </p:ext>
            </p:extLst>
          </p:nvPr>
        </p:nvGraphicFramePr>
        <p:xfrm>
          <a:off x="5694363" y="2085975"/>
          <a:ext cx="231616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Równanie" r:id="rId17" imgW="1930320" imgH="533160" progId="Equation.3">
                  <p:embed/>
                </p:oleObj>
              </mc:Choice>
              <mc:Fallback>
                <p:oleObj name="Równanie" r:id="rId17" imgW="193032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2085975"/>
                        <a:ext cx="2316162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W_Uk"/>
          <p:cNvGrpSpPr>
            <a:grpSpLocks/>
          </p:cNvGrpSpPr>
          <p:nvPr/>
        </p:nvGrpSpPr>
        <p:grpSpPr bwMode="auto">
          <a:xfrm>
            <a:off x="1659534" y="3711979"/>
            <a:ext cx="2063750" cy="210493"/>
            <a:chOff x="2043" y="6028"/>
            <a:chExt cx="3248" cy="331"/>
          </a:xfrm>
        </p:grpSpPr>
        <p:sp>
          <p:nvSpPr>
            <p:cNvPr id="2160" name="Text Box 92"/>
            <p:cNvSpPr txBox="1">
              <a:spLocks noChangeArrowheads="1"/>
            </p:cNvSpPr>
            <p:nvPr/>
          </p:nvSpPr>
          <p:spPr bwMode="auto">
            <a:xfrm>
              <a:off x="4605" y="6028"/>
              <a:ext cx="540" cy="33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u="sng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600" b="1" i="1" baseline="-25000" dirty="0" err="1">
                  <a:solidFill>
                    <a:srgbClr val="00B050"/>
                  </a:solidFill>
                  <a:cs typeface="Times New Roman" panose="02020603050405020304" pitchFamily="18" charset="0"/>
                </a:rPr>
                <a:t>k</a:t>
              </a:r>
              <a:endParaRPr lang="pl-PL" altLang="pl-PL" sz="16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61" name="AutoShape 93"/>
            <p:cNvCxnSpPr>
              <a:cxnSpLocks noChangeShapeType="1"/>
            </p:cNvCxnSpPr>
            <p:nvPr/>
          </p:nvCxnSpPr>
          <p:spPr bwMode="auto">
            <a:xfrm flipV="1">
              <a:off x="2043" y="6059"/>
              <a:ext cx="3248" cy="1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Osie"/>
          <p:cNvGrpSpPr>
            <a:grpSpLocks/>
          </p:cNvGrpSpPr>
          <p:nvPr/>
        </p:nvGrpSpPr>
        <p:grpSpPr bwMode="auto">
          <a:xfrm>
            <a:off x="1624609" y="1916541"/>
            <a:ext cx="3582987" cy="2822575"/>
            <a:chOff x="2042" y="3208"/>
            <a:chExt cx="5643" cy="4446"/>
          </a:xfrm>
        </p:grpSpPr>
        <p:sp>
          <p:nvSpPr>
            <p:cNvPr id="2156" name="Text Box 194"/>
            <p:cNvSpPr txBox="1">
              <a:spLocks noChangeArrowheads="1"/>
            </p:cNvSpPr>
            <p:nvPr/>
          </p:nvSpPr>
          <p:spPr bwMode="auto">
            <a:xfrm>
              <a:off x="2156" y="3208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100" i="1">
                  <a:latin typeface="Calibri" pitchFamily="34" charset="0"/>
                </a:rPr>
                <a:t>+j</a:t>
              </a:r>
              <a:endParaRPr lang="pl-PL" altLang="pl-PL"/>
            </a:p>
          </p:txBody>
        </p:sp>
        <p:sp>
          <p:nvSpPr>
            <p:cNvPr id="2157" name="Text Box 195"/>
            <p:cNvSpPr txBox="1">
              <a:spLocks noChangeArrowheads="1"/>
            </p:cNvSpPr>
            <p:nvPr/>
          </p:nvSpPr>
          <p:spPr bwMode="auto">
            <a:xfrm>
              <a:off x="7286" y="5887"/>
              <a:ext cx="399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100" i="1">
                  <a:latin typeface="Calibri" pitchFamily="34" charset="0"/>
                </a:rPr>
                <a:t>+</a:t>
              </a:r>
              <a:endParaRPr lang="pl-PL" altLang="pl-PL"/>
            </a:p>
          </p:txBody>
        </p:sp>
        <p:cxnSp>
          <p:nvCxnSpPr>
            <p:cNvPr id="2158" name="AutoShape 196"/>
            <p:cNvCxnSpPr>
              <a:cxnSpLocks noChangeShapeType="1"/>
            </p:cNvCxnSpPr>
            <p:nvPr/>
          </p:nvCxnSpPr>
          <p:spPr bwMode="auto">
            <a:xfrm flipV="1">
              <a:off x="2042" y="3265"/>
              <a:ext cx="1" cy="43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9" name="AutoShape 197"/>
            <p:cNvCxnSpPr>
              <a:cxnSpLocks noChangeShapeType="1"/>
            </p:cNvCxnSpPr>
            <p:nvPr/>
          </p:nvCxnSpPr>
          <p:spPr bwMode="auto">
            <a:xfrm>
              <a:off x="2042" y="6059"/>
              <a:ext cx="51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Obciążenie"/>
          <p:cNvGrpSpPr>
            <a:grpSpLocks/>
          </p:cNvGrpSpPr>
          <p:nvPr/>
        </p:nvGrpSpPr>
        <p:grpSpPr bwMode="auto">
          <a:xfrm>
            <a:off x="7953376" y="930275"/>
            <a:ext cx="893184" cy="1012825"/>
            <a:chOff x="6830" y="4177"/>
            <a:chExt cx="1406" cy="1596"/>
          </a:xfrm>
        </p:grpSpPr>
        <p:sp>
          <p:nvSpPr>
            <p:cNvPr id="2150" name="Text Box 66"/>
            <p:cNvSpPr txBox="1">
              <a:spLocks noChangeArrowheads="1"/>
            </p:cNvSpPr>
            <p:nvPr/>
          </p:nvSpPr>
          <p:spPr bwMode="auto">
            <a:xfrm>
              <a:off x="6944" y="4633"/>
              <a:ext cx="1214" cy="33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S</a:t>
              </a:r>
              <a:r>
                <a:rPr lang="pl-PL" altLang="pl-PL" sz="1400" b="1" i="1" baseline="-25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k</a:t>
              </a:r>
              <a:r>
                <a:rPr lang="pl-PL" altLang="pl-PL" sz="1400" b="1" i="1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=</a:t>
              </a:r>
              <a:r>
                <a:rPr lang="en-US" altLang="pl-PL" sz="1400" b="1" i="1" smtClean="0">
                  <a:solidFill>
                    <a:srgbClr val="00B05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baseline="-30000" smtClean="0">
                  <a:solidFill>
                    <a:srgbClr val="00B050"/>
                  </a:solidFill>
                  <a:cs typeface="Times New Roman" pitchFamily="18" charset="0"/>
                </a:rPr>
                <a:t>k</a:t>
              </a:r>
              <a:r>
                <a:rPr lang="pl-PL" altLang="pl-PL" sz="1400" b="1" i="1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+jQ</a:t>
              </a:r>
              <a:r>
                <a:rPr lang="en-US" altLang="pl-PL" sz="1400" b="1" i="1" baseline="-30000" smtClean="0">
                  <a:solidFill>
                    <a:srgbClr val="00B050"/>
                  </a:solidFill>
                  <a:cs typeface="Times New Roman" pitchFamily="18" charset="0"/>
                </a:rPr>
                <a:t>k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51" name="Text Box 67"/>
            <p:cNvSpPr txBox="1">
              <a:spLocks noChangeArrowheads="1"/>
            </p:cNvSpPr>
            <p:nvPr/>
          </p:nvSpPr>
          <p:spPr bwMode="auto">
            <a:xfrm>
              <a:off x="6944" y="5089"/>
              <a:ext cx="1292" cy="42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k</a:t>
              </a:r>
              <a:r>
                <a:rPr lang="pl-PL" altLang="pl-PL" sz="1400" b="1" i="1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=U</a:t>
              </a:r>
              <a:r>
                <a:rPr lang="pl-PL" altLang="pl-PL" sz="1400" b="1" i="1" baseline="-25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k </a:t>
              </a:r>
              <a:r>
                <a:rPr lang="pl-PL" altLang="pl-PL" sz="1400" b="1" i="1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e</a:t>
              </a:r>
              <a:r>
                <a:rPr lang="pl-PL" altLang="pl-PL" sz="1400" b="1" i="1" baseline="30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j</a:t>
              </a:r>
              <a:r>
                <a:rPr lang="el-GR" altLang="pl-PL" sz="1400" b="1" i="1" baseline="30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δ</a:t>
              </a:r>
              <a:r>
                <a:rPr lang="pl-PL" altLang="pl-PL" sz="1400" b="1" i="1" baseline="30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=</a:t>
              </a:r>
              <a:r>
                <a:rPr lang="pl-PL" altLang="pl-PL" sz="1400" b="1" i="1" baseline="30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0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52" name="AutoShape 68"/>
            <p:cNvCxnSpPr>
              <a:cxnSpLocks noChangeShapeType="1"/>
            </p:cNvCxnSpPr>
            <p:nvPr/>
          </p:nvCxnSpPr>
          <p:spPr bwMode="auto">
            <a:xfrm flipH="1" flipV="1">
              <a:off x="6830" y="4405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153" name="Group 69"/>
            <p:cNvGrpSpPr>
              <a:grpSpLocks/>
            </p:cNvGrpSpPr>
            <p:nvPr/>
          </p:nvGrpSpPr>
          <p:grpSpPr bwMode="auto">
            <a:xfrm>
              <a:off x="6887" y="4177"/>
              <a:ext cx="342" cy="399"/>
              <a:chOff x="7172" y="1840"/>
              <a:chExt cx="342" cy="399"/>
            </a:xfrm>
          </p:grpSpPr>
          <p:cxnSp>
            <p:nvCxnSpPr>
              <p:cNvPr id="2154" name="AutoShape 70"/>
              <p:cNvCxnSpPr>
                <a:cxnSpLocks noChangeShapeType="1"/>
              </p:cNvCxnSpPr>
              <p:nvPr/>
            </p:nvCxnSpPr>
            <p:spPr bwMode="auto">
              <a:xfrm>
                <a:off x="7172" y="1840"/>
                <a:ext cx="342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55" name="AutoShape 71"/>
              <p:cNvCxnSpPr>
                <a:cxnSpLocks noChangeShapeType="1"/>
              </p:cNvCxnSpPr>
              <p:nvPr/>
            </p:nvCxnSpPr>
            <p:spPr bwMode="auto">
              <a:xfrm>
                <a:off x="7514" y="1840"/>
                <a:ext cx="0" cy="39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6" name="Schemat"/>
          <p:cNvGrpSpPr>
            <a:grpSpLocks/>
          </p:cNvGrpSpPr>
          <p:nvPr/>
        </p:nvGrpSpPr>
        <p:grpSpPr bwMode="auto">
          <a:xfrm>
            <a:off x="5041900" y="555635"/>
            <a:ext cx="3186113" cy="1471598"/>
            <a:chOff x="2270" y="3569"/>
            <a:chExt cx="5016" cy="2318"/>
          </a:xfrm>
        </p:grpSpPr>
        <p:grpSp>
          <p:nvGrpSpPr>
            <p:cNvPr id="2122" name="Group 129"/>
            <p:cNvGrpSpPr>
              <a:grpSpLocks/>
            </p:cNvGrpSpPr>
            <p:nvPr/>
          </p:nvGrpSpPr>
          <p:grpSpPr bwMode="auto">
            <a:xfrm>
              <a:off x="2310" y="3569"/>
              <a:ext cx="4976" cy="1976"/>
              <a:chOff x="2310" y="3569"/>
              <a:chExt cx="4976" cy="1976"/>
            </a:xfrm>
          </p:grpSpPr>
          <p:sp>
            <p:nvSpPr>
              <p:cNvPr id="2144" name="Text Box 130"/>
              <p:cNvSpPr txBox="1">
                <a:spLocks noChangeArrowheads="1"/>
              </p:cNvSpPr>
              <p:nvPr/>
            </p:nvSpPr>
            <p:spPr bwMode="auto">
              <a:xfrm>
                <a:off x="2310" y="3778"/>
                <a:ext cx="376" cy="39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200" i="1" dirty="0">
                    <a:cs typeface="Times New Roman" panose="02020603050405020304" pitchFamily="18" charset="0"/>
                  </a:rPr>
                  <a:t>p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45" name="Text Box 131"/>
              <p:cNvSpPr txBox="1">
                <a:spLocks noChangeArrowheads="1"/>
              </p:cNvSpPr>
              <p:nvPr/>
            </p:nvSpPr>
            <p:spPr bwMode="auto">
              <a:xfrm>
                <a:off x="6944" y="3889"/>
                <a:ext cx="342" cy="2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400" i="1" dirty="0">
                    <a:cs typeface="Times New Roman" panose="02020603050405020304" pitchFamily="18" charset="0"/>
                  </a:rPr>
                  <a:t>k</a:t>
                </a:r>
                <a:endParaRPr lang="pl-PL" altLang="pl-PL" sz="14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46" name="Text Box 132"/>
              <p:cNvSpPr txBox="1">
                <a:spLocks noChangeArrowheads="1"/>
              </p:cNvSpPr>
              <p:nvPr/>
            </p:nvSpPr>
            <p:spPr bwMode="auto">
              <a:xfrm>
                <a:off x="3353" y="5146"/>
                <a:ext cx="570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100" i="1" dirty="0">
                    <a:latin typeface="Calibri" pitchFamily="34" charset="0"/>
                  </a:rPr>
                  <a:t> </a:t>
                </a:r>
                <a:r>
                  <a:rPr lang="pl-PL" altLang="pl-PL" sz="1400" b="1" i="1" dirty="0" err="1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jB</a:t>
                </a:r>
                <a:r>
                  <a:rPr lang="pl-PL" altLang="pl-PL" sz="1400" b="1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/2</a:t>
                </a:r>
                <a:endParaRPr lang="pl-PL" altLang="pl-PL" sz="1400" b="1" dirty="0">
                  <a:solidFill>
                    <a:srgbClr val="0070C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147" name="Text Box 133"/>
              <p:cNvSpPr txBox="1">
                <a:spLocks noChangeArrowheads="1"/>
              </p:cNvSpPr>
              <p:nvPr/>
            </p:nvSpPr>
            <p:spPr bwMode="auto">
              <a:xfrm>
                <a:off x="6032" y="5146"/>
                <a:ext cx="638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400" b="1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pl-PL" altLang="pl-PL" sz="1400" b="1" i="1" dirty="0" err="1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jB</a:t>
                </a:r>
                <a:r>
                  <a:rPr lang="pl-PL" altLang="pl-PL" sz="1400" b="1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/2</a:t>
                </a:r>
                <a:endParaRPr lang="pl-PL" altLang="pl-PL" sz="1400" b="1" dirty="0">
                  <a:solidFill>
                    <a:srgbClr val="0070C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148" name="Text Box 134"/>
              <p:cNvSpPr txBox="1">
                <a:spLocks noChangeArrowheads="1"/>
              </p:cNvSpPr>
              <p:nvPr/>
            </p:nvSpPr>
            <p:spPr bwMode="auto">
              <a:xfrm>
                <a:off x="5006" y="3569"/>
                <a:ext cx="342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100" i="1" dirty="0">
                    <a:latin typeface="Calibri" pitchFamily="34" charset="0"/>
                  </a:rPr>
                  <a:t> </a:t>
                </a:r>
                <a:r>
                  <a:rPr lang="pl-PL" altLang="pl-PL" sz="1400" b="1" i="1" dirty="0" err="1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jX</a:t>
                </a:r>
                <a:endParaRPr lang="pl-PL" altLang="pl-PL" sz="1400" b="1" dirty="0">
                  <a:solidFill>
                    <a:srgbClr val="0070C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149" name="Text Box 135"/>
              <p:cNvSpPr txBox="1">
                <a:spLocks noChangeArrowheads="1"/>
              </p:cNvSpPr>
              <p:nvPr/>
            </p:nvSpPr>
            <p:spPr bwMode="auto">
              <a:xfrm>
                <a:off x="3695" y="3721"/>
                <a:ext cx="342" cy="39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400" b="1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R</a:t>
                </a:r>
                <a:endParaRPr lang="pl-PL" altLang="pl-PL" sz="1400" b="1" dirty="0">
                  <a:solidFill>
                    <a:srgbClr val="0070C0"/>
                  </a:solidFill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123" name="Group 136"/>
            <p:cNvGrpSpPr>
              <a:grpSpLocks/>
            </p:cNvGrpSpPr>
            <p:nvPr/>
          </p:nvGrpSpPr>
          <p:grpSpPr bwMode="auto">
            <a:xfrm>
              <a:off x="2270" y="3989"/>
              <a:ext cx="4788" cy="1898"/>
              <a:chOff x="2270" y="3989"/>
              <a:chExt cx="4788" cy="1898"/>
            </a:xfrm>
          </p:grpSpPr>
          <p:grpSp>
            <p:nvGrpSpPr>
              <p:cNvPr id="2124" name="Group 137"/>
              <p:cNvGrpSpPr>
                <a:grpSpLocks/>
              </p:cNvGrpSpPr>
              <p:nvPr/>
            </p:nvGrpSpPr>
            <p:grpSpPr bwMode="auto">
              <a:xfrm>
                <a:off x="2270" y="3989"/>
                <a:ext cx="4788" cy="1898"/>
                <a:chOff x="2270" y="3989"/>
                <a:chExt cx="4788" cy="1898"/>
              </a:xfrm>
            </p:grpSpPr>
            <p:sp>
              <p:nvSpPr>
                <p:cNvPr id="2125" name="Oval 138"/>
                <p:cNvSpPr>
                  <a:spLocks noChangeArrowheads="1"/>
                </p:cNvSpPr>
                <p:nvPr/>
              </p:nvSpPr>
              <p:spPr bwMode="auto">
                <a:xfrm>
                  <a:off x="6773" y="4103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pl-PL" altLang="pl-PL"/>
                </a:p>
              </p:txBody>
            </p:sp>
            <p:cxnSp>
              <p:nvCxnSpPr>
                <p:cNvPr id="2126" name="AutoShape 139"/>
                <p:cNvCxnSpPr>
                  <a:cxnSpLocks noChangeShapeType="1"/>
                </p:cNvCxnSpPr>
                <p:nvPr/>
              </p:nvCxnSpPr>
              <p:spPr bwMode="auto">
                <a:xfrm>
                  <a:off x="5590" y="4171"/>
                  <a:ext cx="1168" cy="3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27" name="Oval 140"/>
                <p:cNvSpPr>
                  <a:spLocks noChangeArrowheads="1"/>
                </p:cNvSpPr>
                <p:nvPr/>
              </p:nvSpPr>
              <p:spPr bwMode="auto">
                <a:xfrm>
                  <a:off x="2441" y="4103"/>
                  <a:ext cx="114" cy="114"/>
                </a:xfrm>
                <a:prstGeom prst="ellipse">
                  <a:avLst/>
                </a:prstGeom>
                <a:solidFill>
                  <a:srgbClr val="FFFFFF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pl-PL" altLang="pl-PL"/>
                </a:p>
              </p:txBody>
            </p:sp>
            <p:sp>
              <p:nvSpPr>
                <p:cNvPr id="2128" name="Arc 141"/>
                <p:cNvSpPr>
                  <a:spLocks/>
                </p:cNvSpPr>
                <p:nvPr/>
              </p:nvSpPr>
              <p:spPr bwMode="auto">
                <a:xfrm>
                  <a:off x="4664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129" name="Arc 142"/>
                <p:cNvSpPr>
                  <a:spLocks/>
                </p:cNvSpPr>
                <p:nvPr/>
              </p:nvSpPr>
              <p:spPr bwMode="auto">
                <a:xfrm>
                  <a:off x="4904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130" name="Arc 143"/>
                <p:cNvSpPr>
                  <a:spLocks/>
                </p:cNvSpPr>
                <p:nvPr/>
              </p:nvSpPr>
              <p:spPr bwMode="auto">
                <a:xfrm>
                  <a:off x="5120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131" name="Arc 144"/>
                <p:cNvSpPr>
                  <a:spLocks/>
                </p:cNvSpPr>
                <p:nvPr/>
              </p:nvSpPr>
              <p:spPr bwMode="auto">
                <a:xfrm>
                  <a:off x="5348" y="398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2132" name="Rectangle 145"/>
                <p:cNvSpPr>
                  <a:spLocks noChangeArrowheads="1"/>
                </p:cNvSpPr>
                <p:nvPr/>
              </p:nvSpPr>
              <p:spPr bwMode="auto">
                <a:xfrm>
                  <a:off x="3638" y="4103"/>
                  <a:ext cx="456" cy="114"/>
                </a:xfrm>
                <a:prstGeom prst="rect">
                  <a:avLst/>
                </a:prstGeom>
                <a:noFill/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pl-PL" altLang="pl-PL"/>
                </a:p>
              </p:txBody>
            </p:sp>
            <p:cxnSp>
              <p:nvCxnSpPr>
                <p:cNvPr id="2133" name="AutoShape 146"/>
                <p:cNvCxnSpPr>
                  <a:cxnSpLocks noChangeShapeType="1"/>
                  <a:stCxn id="2127" idx="6"/>
                  <a:endCxn id="2132" idx="1"/>
                </p:cNvCxnSpPr>
                <p:nvPr/>
              </p:nvCxnSpPr>
              <p:spPr bwMode="auto">
                <a:xfrm>
                  <a:off x="2570" y="4160"/>
                  <a:ext cx="1053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4" name="AutoShape 147"/>
                <p:cNvCxnSpPr>
                  <a:cxnSpLocks noChangeShapeType="1"/>
                  <a:stCxn id="2132" idx="3"/>
                  <a:endCxn id="2128" idx="0"/>
                </p:cNvCxnSpPr>
                <p:nvPr/>
              </p:nvCxnSpPr>
              <p:spPr bwMode="auto">
                <a:xfrm flipV="1">
                  <a:off x="4109" y="4159"/>
                  <a:ext cx="542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5" name="AutoShape 148"/>
                <p:cNvCxnSpPr>
                  <a:cxnSpLocks noChangeShapeType="1"/>
                </p:cNvCxnSpPr>
                <p:nvPr/>
              </p:nvCxnSpPr>
              <p:spPr bwMode="auto">
                <a:xfrm>
                  <a:off x="2270" y="5869"/>
                  <a:ext cx="478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6" name="AutoShape 149"/>
                <p:cNvCxnSpPr>
                  <a:cxnSpLocks noChangeShapeType="1"/>
                </p:cNvCxnSpPr>
                <p:nvPr/>
              </p:nvCxnSpPr>
              <p:spPr bwMode="auto">
                <a:xfrm>
                  <a:off x="3182" y="4975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7" name="AutoShape 150"/>
                <p:cNvCxnSpPr>
                  <a:cxnSpLocks noChangeShapeType="1"/>
                </p:cNvCxnSpPr>
                <p:nvPr/>
              </p:nvCxnSpPr>
              <p:spPr bwMode="auto">
                <a:xfrm>
                  <a:off x="3182" y="5089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8" name="AutoShape 151"/>
                <p:cNvCxnSpPr>
                  <a:cxnSpLocks noChangeShapeType="1"/>
                </p:cNvCxnSpPr>
                <p:nvPr/>
              </p:nvCxnSpPr>
              <p:spPr bwMode="auto">
                <a:xfrm>
                  <a:off x="3298" y="4161"/>
                  <a:ext cx="1" cy="81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39" name="AutoShape 152"/>
                <p:cNvCxnSpPr>
                  <a:cxnSpLocks noChangeShapeType="1"/>
                </p:cNvCxnSpPr>
                <p:nvPr/>
              </p:nvCxnSpPr>
              <p:spPr bwMode="auto">
                <a:xfrm flipH="1">
                  <a:off x="3295" y="5088"/>
                  <a:ext cx="1" cy="78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40" name="AutoShape 153"/>
                <p:cNvCxnSpPr>
                  <a:cxnSpLocks noChangeShapeType="1"/>
                </p:cNvCxnSpPr>
                <p:nvPr/>
              </p:nvCxnSpPr>
              <p:spPr bwMode="auto">
                <a:xfrm>
                  <a:off x="5861" y="4993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41" name="AutoShape 154"/>
                <p:cNvCxnSpPr>
                  <a:cxnSpLocks noChangeShapeType="1"/>
                </p:cNvCxnSpPr>
                <p:nvPr/>
              </p:nvCxnSpPr>
              <p:spPr bwMode="auto">
                <a:xfrm>
                  <a:off x="5861" y="5107"/>
                  <a:ext cx="228" cy="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42" name="AutoShape 155"/>
                <p:cNvCxnSpPr>
                  <a:cxnSpLocks noChangeShapeType="1"/>
                </p:cNvCxnSpPr>
                <p:nvPr/>
              </p:nvCxnSpPr>
              <p:spPr bwMode="auto">
                <a:xfrm>
                  <a:off x="5977" y="4179"/>
                  <a:ext cx="1" cy="814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43" name="AutoShape 156"/>
                <p:cNvCxnSpPr>
                  <a:cxnSpLocks noChangeShapeType="1"/>
                </p:cNvCxnSpPr>
                <p:nvPr/>
              </p:nvCxnSpPr>
              <p:spPr bwMode="auto">
                <a:xfrm flipH="1">
                  <a:off x="5974" y="5106"/>
                  <a:ext cx="1" cy="781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grpSp>
        <p:nvGrpSpPr>
          <p:cNvPr id="23" name="Strata_U"/>
          <p:cNvGrpSpPr>
            <a:grpSpLocks/>
          </p:cNvGrpSpPr>
          <p:nvPr/>
        </p:nvGrpSpPr>
        <p:grpSpPr bwMode="auto">
          <a:xfrm>
            <a:off x="3588013" y="3246866"/>
            <a:ext cx="651216" cy="477837"/>
            <a:chOff x="5109" y="5305"/>
            <a:chExt cx="1025" cy="753"/>
          </a:xfrm>
        </p:grpSpPr>
        <p:sp>
          <p:nvSpPr>
            <p:cNvPr id="2102" name="Text Box 139"/>
            <p:cNvSpPr txBox="1">
              <a:spLocks noChangeArrowheads="1"/>
            </p:cNvSpPr>
            <p:nvPr/>
          </p:nvSpPr>
          <p:spPr bwMode="auto">
            <a:xfrm>
              <a:off x="5109" y="5579"/>
              <a:ext cx="456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ΔU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03" name="AutoShape 140"/>
            <p:cNvCxnSpPr>
              <a:cxnSpLocks noChangeShapeType="1"/>
            </p:cNvCxnSpPr>
            <p:nvPr/>
          </p:nvCxnSpPr>
          <p:spPr bwMode="auto">
            <a:xfrm flipV="1">
              <a:off x="5234" y="5305"/>
              <a:ext cx="900" cy="75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Spadek_U"/>
          <p:cNvGrpSpPr>
            <a:grpSpLocks/>
          </p:cNvGrpSpPr>
          <p:nvPr/>
        </p:nvGrpSpPr>
        <p:grpSpPr bwMode="auto">
          <a:xfrm>
            <a:off x="3666134" y="3264328"/>
            <a:ext cx="541337" cy="1165225"/>
            <a:chOff x="5291" y="5305"/>
            <a:chExt cx="854" cy="1836"/>
          </a:xfrm>
        </p:grpSpPr>
        <p:sp>
          <p:nvSpPr>
            <p:cNvPr id="2098" name="Text Box 142"/>
            <p:cNvSpPr txBox="1">
              <a:spLocks noChangeArrowheads="1"/>
            </p:cNvSpPr>
            <p:nvPr/>
          </p:nvSpPr>
          <p:spPr bwMode="auto">
            <a:xfrm>
              <a:off x="5519" y="6856"/>
              <a:ext cx="399" cy="28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200" b="1" i="1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dU</a:t>
              </a:r>
              <a:endParaRPr lang="pl-PL" altLang="pl-PL" sz="12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099" name="AutoShape 143"/>
            <p:cNvCxnSpPr>
              <a:cxnSpLocks noChangeShapeType="1"/>
            </p:cNvCxnSpPr>
            <p:nvPr/>
          </p:nvCxnSpPr>
          <p:spPr bwMode="auto">
            <a:xfrm>
              <a:off x="5291" y="6060"/>
              <a:ext cx="0" cy="79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00" name="AutoShape 144"/>
            <p:cNvCxnSpPr>
              <a:cxnSpLocks noChangeShapeType="1"/>
            </p:cNvCxnSpPr>
            <p:nvPr/>
          </p:nvCxnSpPr>
          <p:spPr bwMode="auto">
            <a:xfrm>
              <a:off x="6134" y="5305"/>
              <a:ext cx="11" cy="1551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01" name="AutoShape 145"/>
            <p:cNvCxnSpPr>
              <a:cxnSpLocks noChangeShapeType="1"/>
            </p:cNvCxnSpPr>
            <p:nvPr/>
          </p:nvCxnSpPr>
          <p:spPr bwMode="auto">
            <a:xfrm>
              <a:off x="5291" y="6856"/>
              <a:ext cx="843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" name="Sch_Ik"/>
          <p:cNvGrpSpPr>
            <a:grpSpLocks/>
          </p:cNvGrpSpPr>
          <p:nvPr/>
        </p:nvGrpSpPr>
        <p:grpSpPr bwMode="auto">
          <a:xfrm>
            <a:off x="7670800" y="930275"/>
            <a:ext cx="217488" cy="287338"/>
            <a:chOff x="6260" y="4180"/>
            <a:chExt cx="342" cy="453"/>
          </a:xfrm>
        </p:grpSpPr>
        <p:sp>
          <p:nvSpPr>
            <p:cNvPr id="2096" name="Text Box 150"/>
            <p:cNvSpPr txBox="1">
              <a:spLocks noChangeArrowheads="1"/>
            </p:cNvSpPr>
            <p:nvPr/>
          </p:nvSpPr>
          <p:spPr bwMode="auto">
            <a:xfrm>
              <a:off x="6260" y="4234"/>
              <a:ext cx="342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err="1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 err="1">
                  <a:cs typeface="Times New Roman" panose="02020603050405020304" pitchFamily="18" charset="0"/>
                </a:rPr>
                <a:t>k</a:t>
              </a:r>
              <a:endParaRPr lang="pl-PL" altLang="pl-PL" sz="14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2097" name="AutoShape 151"/>
            <p:cNvCxnSpPr>
              <a:cxnSpLocks noChangeShapeType="1"/>
            </p:cNvCxnSpPr>
            <p:nvPr/>
          </p:nvCxnSpPr>
          <p:spPr bwMode="auto">
            <a:xfrm>
              <a:off x="6317" y="4180"/>
              <a:ext cx="114" cy="1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Sch_I&quot;"/>
          <p:cNvGrpSpPr>
            <a:grpSpLocks/>
          </p:cNvGrpSpPr>
          <p:nvPr/>
        </p:nvGrpSpPr>
        <p:grpSpPr bwMode="auto">
          <a:xfrm>
            <a:off x="7399020" y="1181100"/>
            <a:ext cx="236855" cy="180975"/>
            <a:chOff x="6001" y="4519"/>
            <a:chExt cx="373" cy="285"/>
          </a:xfrm>
        </p:grpSpPr>
        <p:sp>
          <p:nvSpPr>
            <p:cNvPr id="2094" name="Text Box 153"/>
            <p:cNvSpPr txBox="1">
              <a:spLocks noChangeArrowheads="1"/>
            </p:cNvSpPr>
            <p:nvPr/>
          </p:nvSpPr>
          <p:spPr bwMode="auto">
            <a:xfrm>
              <a:off x="6089" y="4519"/>
              <a:ext cx="285" cy="28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I”</a:t>
              </a:r>
              <a:endParaRPr lang="pl-PL" altLang="pl-PL" sz="14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2095" name="AutoShape 154"/>
            <p:cNvCxnSpPr>
              <a:cxnSpLocks noChangeShapeType="1"/>
            </p:cNvCxnSpPr>
            <p:nvPr/>
          </p:nvCxnSpPr>
          <p:spPr bwMode="auto">
            <a:xfrm>
              <a:off x="6001" y="4575"/>
              <a:ext cx="1" cy="115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" name="Sch_IL"/>
          <p:cNvGrpSpPr>
            <a:grpSpLocks/>
          </p:cNvGrpSpPr>
          <p:nvPr/>
        </p:nvGrpSpPr>
        <p:grpSpPr bwMode="auto">
          <a:xfrm>
            <a:off x="6313933" y="623888"/>
            <a:ext cx="219075" cy="296545"/>
            <a:chOff x="4288" y="3696"/>
            <a:chExt cx="342" cy="467"/>
          </a:xfrm>
        </p:grpSpPr>
        <p:sp>
          <p:nvSpPr>
            <p:cNvPr id="2092" name="Text Box 156"/>
            <p:cNvSpPr txBox="1">
              <a:spLocks noChangeArrowheads="1"/>
            </p:cNvSpPr>
            <p:nvPr/>
          </p:nvSpPr>
          <p:spPr bwMode="auto">
            <a:xfrm>
              <a:off x="4288" y="3696"/>
              <a:ext cx="342" cy="28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>
                  <a:cs typeface="Times New Roman" panose="02020603050405020304" pitchFamily="18" charset="0"/>
                </a:rPr>
                <a:t>L</a:t>
              </a:r>
              <a:endParaRPr lang="pl-PL" altLang="pl-PL" sz="1400" b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2093" name="AutoShape 157"/>
            <p:cNvCxnSpPr>
              <a:cxnSpLocks noChangeShapeType="1"/>
            </p:cNvCxnSpPr>
            <p:nvPr/>
          </p:nvCxnSpPr>
          <p:spPr bwMode="auto">
            <a:xfrm>
              <a:off x="4322" y="4162"/>
              <a:ext cx="114" cy="1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Sch_dUr"/>
          <p:cNvGrpSpPr>
            <a:grpSpLocks/>
          </p:cNvGrpSpPr>
          <p:nvPr/>
        </p:nvGrpSpPr>
        <p:grpSpPr bwMode="auto">
          <a:xfrm>
            <a:off x="5929250" y="1038225"/>
            <a:ext cx="444500" cy="254000"/>
            <a:chOff x="3623" y="4348"/>
            <a:chExt cx="699" cy="399"/>
          </a:xfrm>
        </p:grpSpPr>
        <p:sp>
          <p:nvSpPr>
            <p:cNvPr id="2090" name="Text Box 159"/>
            <p:cNvSpPr txBox="1">
              <a:spLocks noChangeArrowheads="1"/>
            </p:cNvSpPr>
            <p:nvPr/>
          </p:nvSpPr>
          <p:spPr bwMode="auto">
            <a:xfrm>
              <a:off x="3752" y="4348"/>
              <a:ext cx="570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cs typeface="Times New Roman" panose="02020603050405020304" pitchFamily="18" charset="0"/>
                </a:rPr>
                <a:t>R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091" name="AutoShape 160"/>
            <p:cNvCxnSpPr>
              <a:cxnSpLocks noChangeShapeType="1"/>
            </p:cNvCxnSpPr>
            <p:nvPr/>
          </p:nvCxnSpPr>
          <p:spPr bwMode="auto">
            <a:xfrm flipH="1">
              <a:off x="3623" y="4348"/>
              <a:ext cx="48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" name="Sch_dUx"/>
          <p:cNvGrpSpPr>
            <a:grpSpLocks/>
          </p:cNvGrpSpPr>
          <p:nvPr/>
        </p:nvGrpSpPr>
        <p:grpSpPr bwMode="auto">
          <a:xfrm>
            <a:off x="6659563" y="966788"/>
            <a:ext cx="434975" cy="254000"/>
            <a:chOff x="4892" y="4348"/>
            <a:chExt cx="684" cy="399"/>
          </a:xfrm>
        </p:grpSpPr>
        <p:sp>
          <p:nvSpPr>
            <p:cNvPr id="2088" name="Text Box 162"/>
            <p:cNvSpPr txBox="1">
              <a:spLocks noChangeArrowheads="1"/>
            </p:cNvSpPr>
            <p:nvPr/>
          </p:nvSpPr>
          <p:spPr bwMode="auto">
            <a:xfrm>
              <a:off x="5006" y="4348"/>
              <a:ext cx="570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cs typeface="Times New Roman" panose="02020603050405020304" pitchFamily="18" charset="0"/>
                </a:rPr>
                <a:t>X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089" name="AutoShape 163"/>
            <p:cNvCxnSpPr>
              <a:cxnSpLocks noChangeShapeType="1"/>
            </p:cNvCxnSpPr>
            <p:nvPr/>
          </p:nvCxnSpPr>
          <p:spPr bwMode="auto">
            <a:xfrm flipH="1">
              <a:off x="4892" y="4348"/>
              <a:ext cx="68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" name="Sch_Up"/>
          <p:cNvGrpSpPr>
            <a:grpSpLocks/>
          </p:cNvGrpSpPr>
          <p:nvPr/>
        </p:nvGrpSpPr>
        <p:grpSpPr bwMode="auto">
          <a:xfrm>
            <a:off x="4725504" y="1038225"/>
            <a:ext cx="465620" cy="868363"/>
            <a:chOff x="1770" y="4405"/>
            <a:chExt cx="735" cy="1368"/>
          </a:xfrm>
        </p:grpSpPr>
        <p:sp>
          <p:nvSpPr>
            <p:cNvPr id="2086" name="Text Box 165"/>
            <p:cNvSpPr txBox="1">
              <a:spLocks noChangeArrowheads="1"/>
            </p:cNvSpPr>
            <p:nvPr/>
          </p:nvSpPr>
          <p:spPr bwMode="auto">
            <a:xfrm>
              <a:off x="1770" y="4747"/>
              <a:ext cx="641" cy="37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=?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087" name="AutoShape 166"/>
            <p:cNvCxnSpPr>
              <a:cxnSpLocks noChangeShapeType="1"/>
            </p:cNvCxnSpPr>
            <p:nvPr/>
          </p:nvCxnSpPr>
          <p:spPr bwMode="auto">
            <a:xfrm flipH="1" flipV="1">
              <a:off x="2498" y="4405"/>
              <a:ext cx="7" cy="136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" name="Sch_Ip"/>
          <p:cNvGrpSpPr>
            <a:grpSpLocks/>
          </p:cNvGrpSpPr>
          <p:nvPr/>
        </p:nvGrpSpPr>
        <p:grpSpPr bwMode="auto">
          <a:xfrm>
            <a:off x="4727239" y="917575"/>
            <a:ext cx="413079" cy="300038"/>
            <a:chOff x="1776" y="4159"/>
            <a:chExt cx="650" cy="474"/>
          </a:xfrm>
        </p:grpSpPr>
        <p:cxnSp>
          <p:nvCxnSpPr>
            <p:cNvPr id="2084" name="AutoShape 174"/>
            <p:cNvCxnSpPr>
              <a:cxnSpLocks noChangeShapeType="1"/>
            </p:cNvCxnSpPr>
            <p:nvPr/>
          </p:nvCxnSpPr>
          <p:spPr bwMode="auto">
            <a:xfrm>
              <a:off x="1958" y="4159"/>
              <a:ext cx="46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85" name="Text Box 175"/>
            <p:cNvSpPr txBox="1">
              <a:spLocks noChangeArrowheads="1"/>
            </p:cNvSpPr>
            <p:nvPr/>
          </p:nvSpPr>
          <p:spPr bwMode="auto">
            <a:xfrm>
              <a:off x="1776" y="4234"/>
              <a:ext cx="627" cy="39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S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=?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135" name="Spadek napięcia"/>
          <p:cNvSpPr txBox="1">
            <a:spLocks noChangeArrowheads="1"/>
          </p:cNvSpPr>
          <p:nvPr/>
        </p:nvSpPr>
        <p:spPr bwMode="auto">
          <a:xfrm>
            <a:off x="1528511" y="4929337"/>
            <a:ext cx="39395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pl-PL" sz="1400" b="1" i="1" u="sng" dirty="0">
                <a:solidFill>
                  <a:srgbClr val="FF0000"/>
                </a:solidFill>
                <a:sym typeface="Symbol" pitchFamily="18" charset="2"/>
              </a:rPr>
              <a:t>Δ</a:t>
            </a:r>
            <a:r>
              <a:rPr lang="pl-PL" altLang="pl-PL" sz="1400" b="1" i="1" u="sng" dirty="0">
                <a:solidFill>
                  <a:srgbClr val="FF0000"/>
                </a:solidFill>
                <a:sym typeface="Symbol" pitchFamily="18" charset="2"/>
              </a:rPr>
              <a:t>U</a:t>
            </a:r>
            <a:r>
              <a:rPr lang="pl-PL" altLang="pl-PL" sz="1400" i="1" dirty="0">
                <a:sym typeface="Symbol" pitchFamily="18" charset="2"/>
              </a:rPr>
              <a:t> – strata napięcia (wektor)</a:t>
            </a:r>
          </a:p>
          <a:p>
            <a:pPr eaLnBrk="1" hangingPunct="1"/>
            <a:r>
              <a:rPr lang="pl-PL" altLang="pl-PL" sz="1400" b="1" i="1" dirty="0" err="1">
                <a:solidFill>
                  <a:srgbClr val="FF0000"/>
                </a:solidFill>
                <a:sym typeface="Symbol" pitchFamily="18" charset="2"/>
              </a:rPr>
              <a:t>dU</a:t>
            </a:r>
            <a:r>
              <a:rPr lang="pl-PL" altLang="pl-PL" sz="1400" i="1" dirty="0">
                <a:sym typeface="Symbol" pitchFamily="18" charset="2"/>
              </a:rPr>
              <a:t> – spadek napięcia (różnica wskazań woltomierzy)</a:t>
            </a:r>
            <a:endParaRPr lang="pl-PL" altLang="pl-PL" sz="1400" i="1" dirty="0"/>
          </a:p>
        </p:txBody>
      </p:sp>
      <p:grpSp>
        <p:nvGrpSpPr>
          <p:cNvPr id="19" name="U,P,Q_pocz"/>
          <p:cNvGrpSpPr/>
          <p:nvPr/>
        </p:nvGrpSpPr>
        <p:grpSpPr>
          <a:xfrm>
            <a:off x="943610" y="829310"/>
            <a:ext cx="1019810" cy="927735"/>
            <a:chOff x="4839335" y="219710"/>
            <a:chExt cx="1019810" cy="927735"/>
          </a:xfrm>
        </p:grpSpPr>
        <p:sp>
          <p:nvSpPr>
            <p:cNvPr id="2107" name="Text Box 21"/>
            <p:cNvSpPr txBox="1">
              <a:spLocks noChangeArrowheads="1"/>
            </p:cNvSpPr>
            <p:nvPr/>
          </p:nvSpPr>
          <p:spPr bwMode="auto">
            <a:xfrm>
              <a:off x="5394325" y="668655"/>
              <a:ext cx="43434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i="1" dirty="0" err="1">
                  <a:solidFill>
                    <a:srgbClr val="FF0000"/>
                  </a:solidFill>
                  <a:cs typeface="Times New Roman" pitchFamily="18" charset="0"/>
                </a:rPr>
                <a:t>Q</a:t>
              </a:r>
              <a:r>
                <a:rPr lang="en-US" altLang="pl-PL" sz="1400" b="1" i="1" baseline="-30000" dirty="0" err="1">
                  <a:solidFill>
                    <a:srgbClr val="FF0000"/>
                  </a:solidFill>
                  <a:cs typeface="Times New Roman" pitchFamily="18" charset="0"/>
                </a:rPr>
                <a:t>p</a:t>
              </a:r>
              <a:r>
                <a:rPr lang="en-US" altLang="pl-PL" sz="1400" i="1" dirty="0">
                  <a:solidFill>
                    <a:srgbClr val="FF0000"/>
                  </a:solidFill>
                  <a:cs typeface="Times New Roman" pitchFamily="18" charset="0"/>
                </a:rPr>
                <a:t>=?</a:t>
              </a:r>
              <a:endParaRPr lang="en-US" altLang="pl-PL" sz="1400" dirty="0"/>
            </a:p>
          </p:txBody>
        </p:sp>
        <p:sp>
          <p:nvSpPr>
            <p:cNvPr id="2116" name="Text Box 22"/>
            <p:cNvSpPr txBox="1">
              <a:spLocks noChangeArrowheads="1"/>
            </p:cNvSpPr>
            <p:nvPr/>
          </p:nvSpPr>
          <p:spPr bwMode="auto">
            <a:xfrm>
              <a:off x="5394325" y="397510"/>
              <a:ext cx="43434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b="1" i="1" dirty="0">
                  <a:solidFill>
                    <a:srgbClr val="FF000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baseline="-30000" dirty="0">
                  <a:solidFill>
                    <a:srgbClr val="FF000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dirty="0">
                  <a:solidFill>
                    <a:srgbClr val="FF0000"/>
                  </a:solidFill>
                  <a:cs typeface="Times New Roman" pitchFamily="18" charset="0"/>
                </a:rPr>
                <a:t>=?</a:t>
              </a:r>
              <a:endParaRPr lang="en-US" altLang="pl-PL" sz="1400" dirty="0"/>
            </a:p>
          </p:txBody>
        </p:sp>
        <p:sp>
          <p:nvSpPr>
            <p:cNvPr id="2108" name="Text Box 20"/>
            <p:cNvSpPr txBox="1">
              <a:spLocks noChangeArrowheads="1"/>
            </p:cNvSpPr>
            <p:nvPr/>
          </p:nvSpPr>
          <p:spPr bwMode="auto">
            <a:xfrm>
              <a:off x="5424805" y="894080"/>
              <a:ext cx="43434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b="1" i="1" dirty="0" err="1">
                  <a:solidFill>
                    <a:srgbClr val="FF0000"/>
                  </a:solidFill>
                  <a:cs typeface="Times New Roman" pitchFamily="18" charset="0"/>
                </a:rPr>
                <a:t>I</a:t>
              </a:r>
              <a:r>
                <a:rPr lang="en-US" altLang="pl-PL" sz="1400" b="1" i="1" baseline="-30000" dirty="0" err="1">
                  <a:solidFill>
                    <a:srgbClr val="FF000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dirty="0">
                  <a:solidFill>
                    <a:srgbClr val="FF0000"/>
                  </a:solidFill>
                  <a:cs typeface="Times New Roman" pitchFamily="18" charset="0"/>
                </a:rPr>
                <a:t>=?</a:t>
              </a:r>
              <a:endParaRPr lang="en-US" altLang="pl-PL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109" name="Text Box 19"/>
            <p:cNvSpPr txBox="1">
              <a:spLocks noChangeArrowheads="1"/>
            </p:cNvSpPr>
            <p:nvPr/>
          </p:nvSpPr>
          <p:spPr bwMode="auto">
            <a:xfrm>
              <a:off x="4839335" y="219710"/>
              <a:ext cx="539115" cy="2076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b="1" i="1" dirty="0">
                  <a:solidFill>
                    <a:srgbClr val="FF0000"/>
                  </a:solidFill>
                  <a:cs typeface="Times New Roman" pitchFamily="18" charset="0"/>
                </a:rPr>
                <a:t>|U</a:t>
              </a:r>
              <a:r>
                <a:rPr lang="en-US" altLang="pl-PL" sz="1400" b="1" i="1" baseline="-30000" dirty="0">
                  <a:solidFill>
                    <a:srgbClr val="FF000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dirty="0">
                  <a:solidFill>
                    <a:srgbClr val="FF0000"/>
                  </a:solidFill>
                  <a:cs typeface="Times New Roman" pitchFamily="18" charset="0"/>
                </a:rPr>
                <a:t>|=?</a:t>
              </a:r>
              <a:endParaRPr lang="en-US" altLang="pl-PL" sz="1400" b="1" dirty="0"/>
            </a:p>
          </p:txBody>
        </p:sp>
      </p:grpSp>
      <p:grpSp>
        <p:nvGrpSpPr>
          <p:cNvPr id="18" name="U,P,Q_koniec"/>
          <p:cNvGrpSpPr/>
          <p:nvPr/>
        </p:nvGrpSpPr>
        <p:grpSpPr>
          <a:xfrm>
            <a:off x="3260090" y="772795"/>
            <a:ext cx="1134110" cy="1056640"/>
            <a:chOff x="7155815" y="163195"/>
            <a:chExt cx="1134110" cy="1056640"/>
          </a:xfrm>
        </p:grpSpPr>
        <p:sp>
          <p:nvSpPr>
            <p:cNvPr id="2110" name="Text Box 18"/>
            <p:cNvSpPr txBox="1">
              <a:spLocks noChangeArrowheads="1"/>
            </p:cNvSpPr>
            <p:nvPr/>
          </p:nvSpPr>
          <p:spPr bwMode="auto">
            <a:xfrm>
              <a:off x="7155815" y="387350"/>
              <a:ext cx="847725" cy="269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b="1" i="1" dirty="0" err="1">
                  <a:solidFill>
                    <a:srgbClr val="00B050"/>
                  </a:solidFill>
                  <a:cs typeface="Times New Roman" pitchFamily="18" charset="0"/>
                </a:rPr>
                <a:t>P</a:t>
              </a:r>
              <a:r>
                <a:rPr lang="en-US" altLang="pl-PL" sz="1400" b="1" i="1" baseline="-30000" dirty="0" err="1">
                  <a:solidFill>
                    <a:srgbClr val="00B050"/>
                  </a:solidFill>
                  <a:cs typeface="Times New Roman" pitchFamily="18" charset="0"/>
                </a:rPr>
                <a:t>k</a:t>
              </a:r>
              <a:r>
                <a:rPr lang="en-US" altLang="pl-PL" sz="1400" b="1" i="1" dirty="0">
                  <a:solidFill>
                    <a:srgbClr val="00B050"/>
                  </a:solidFill>
                  <a:cs typeface="Times New Roman" pitchFamily="18" charset="0"/>
                </a:rPr>
                <a:t>=</a:t>
              </a:r>
              <a:r>
                <a:rPr lang="en-US" altLang="pl-PL" sz="1400" b="1" i="1" dirty="0" err="1">
                  <a:solidFill>
                    <a:srgbClr val="00B050"/>
                  </a:solidFill>
                  <a:cs typeface="Times New Roman" pitchFamily="18" charset="0"/>
                </a:rPr>
                <a:t>dane</a:t>
              </a:r>
              <a:endParaRPr lang="en-US" altLang="pl-PL" sz="1400" dirty="0"/>
            </a:p>
          </p:txBody>
        </p:sp>
        <p:sp>
          <p:nvSpPr>
            <p:cNvPr id="2111" name="Text Box 17"/>
            <p:cNvSpPr txBox="1">
              <a:spLocks noChangeArrowheads="1"/>
            </p:cNvSpPr>
            <p:nvPr/>
          </p:nvSpPr>
          <p:spPr bwMode="auto">
            <a:xfrm>
              <a:off x="7155815" y="640715"/>
              <a:ext cx="74041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b="1" i="1" dirty="0" err="1">
                  <a:solidFill>
                    <a:srgbClr val="00B050"/>
                  </a:solidFill>
                  <a:cs typeface="Times New Roman" pitchFamily="18" charset="0"/>
                </a:rPr>
                <a:t>Q</a:t>
              </a:r>
              <a:r>
                <a:rPr lang="en-US" altLang="pl-PL" sz="1400" b="1" i="1" baseline="-30000" dirty="0" err="1">
                  <a:solidFill>
                    <a:srgbClr val="00B050"/>
                  </a:solidFill>
                  <a:cs typeface="Times New Roman" pitchFamily="18" charset="0"/>
                </a:rPr>
                <a:t>k</a:t>
              </a:r>
              <a:r>
                <a:rPr lang="en-US" altLang="pl-PL" sz="1400" b="1" i="1" dirty="0">
                  <a:solidFill>
                    <a:srgbClr val="00B050"/>
                  </a:solidFill>
                  <a:cs typeface="Times New Roman" pitchFamily="18" charset="0"/>
                </a:rPr>
                <a:t>=</a:t>
              </a:r>
              <a:r>
                <a:rPr lang="en-US" altLang="pl-PL" sz="1400" b="1" i="1" dirty="0" err="1">
                  <a:solidFill>
                    <a:srgbClr val="00B050"/>
                  </a:solidFill>
                  <a:cs typeface="Times New Roman" pitchFamily="18" charset="0"/>
                </a:rPr>
                <a:t>dane</a:t>
              </a:r>
              <a:endParaRPr lang="en-US" altLang="pl-PL" sz="1400" dirty="0"/>
            </a:p>
          </p:txBody>
        </p:sp>
        <p:sp>
          <p:nvSpPr>
            <p:cNvPr id="2112" name="Text Box 16"/>
            <p:cNvSpPr txBox="1">
              <a:spLocks noChangeArrowheads="1"/>
            </p:cNvSpPr>
            <p:nvPr/>
          </p:nvSpPr>
          <p:spPr bwMode="auto">
            <a:xfrm>
              <a:off x="8036560" y="966470"/>
              <a:ext cx="253365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400" i="1" dirty="0" err="1">
                  <a:cs typeface="Times New Roman" pitchFamily="18" charset="0"/>
                </a:rPr>
                <a:t>I</a:t>
              </a:r>
              <a:r>
                <a:rPr lang="en-US" altLang="pl-PL" sz="1400" i="1" baseline="-30000" dirty="0" err="1">
                  <a:cs typeface="Times New Roman" pitchFamily="18" charset="0"/>
                </a:rPr>
                <a:t>k</a:t>
              </a:r>
              <a:endParaRPr lang="en-US" altLang="pl-PL" sz="1400" dirty="0"/>
            </a:p>
          </p:txBody>
        </p:sp>
        <p:sp>
          <p:nvSpPr>
            <p:cNvPr id="2113" name="Text Box 15"/>
            <p:cNvSpPr txBox="1">
              <a:spLocks noChangeArrowheads="1"/>
            </p:cNvSpPr>
            <p:nvPr/>
          </p:nvSpPr>
          <p:spPr bwMode="auto">
            <a:xfrm>
              <a:off x="7192010" y="163195"/>
              <a:ext cx="812800" cy="2749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itchFamily="18" charset="0"/>
                </a:rPr>
                <a:t>U</a:t>
              </a:r>
              <a:r>
                <a:rPr lang="en-US" altLang="pl-PL" sz="1400" b="1" i="1" baseline="-30000" smtClean="0">
                  <a:solidFill>
                    <a:srgbClr val="00B050"/>
                  </a:solidFill>
                  <a:cs typeface="Times New Roman" pitchFamily="18" charset="0"/>
                </a:rPr>
                <a:t>k</a:t>
              </a:r>
              <a:r>
                <a:rPr lang="en-US" altLang="pl-PL" sz="1400" b="1" i="1" smtClean="0">
                  <a:solidFill>
                    <a:srgbClr val="00B050"/>
                  </a:solidFill>
                  <a:cs typeface="Times New Roman" pitchFamily="18" charset="0"/>
                </a:rPr>
                <a:t>=dane</a:t>
              </a:r>
              <a:endParaRPr lang="en-US" altLang="pl-PL" sz="1400" dirty="0"/>
            </a:p>
          </p:txBody>
        </p:sp>
      </p:grpSp>
      <p:grpSp>
        <p:nvGrpSpPr>
          <p:cNvPr id="17" name="Linia"/>
          <p:cNvGrpSpPr/>
          <p:nvPr/>
        </p:nvGrpSpPr>
        <p:grpSpPr>
          <a:xfrm>
            <a:off x="1052195" y="1121410"/>
            <a:ext cx="3510915" cy="394335"/>
            <a:chOff x="4947920" y="511810"/>
            <a:chExt cx="3510915" cy="394335"/>
          </a:xfrm>
        </p:grpSpPr>
        <p:sp>
          <p:nvSpPr>
            <p:cNvPr id="2105" name="Text Box 24"/>
            <p:cNvSpPr txBox="1">
              <a:spLocks noChangeArrowheads="1"/>
            </p:cNvSpPr>
            <p:nvPr/>
          </p:nvSpPr>
          <p:spPr bwMode="auto">
            <a:xfrm>
              <a:off x="4947920" y="544195"/>
              <a:ext cx="217170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200" i="1" dirty="0">
                  <a:cs typeface="Times New Roman" pitchFamily="18" charset="0"/>
                </a:rPr>
                <a:t> </a:t>
              </a:r>
              <a:r>
                <a:rPr lang="en-US" altLang="pl-PL" sz="1200" i="1" dirty="0" smtClean="0">
                  <a:cs typeface="Times New Roman" pitchFamily="18" charset="0"/>
                </a:rPr>
                <a:t>p</a:t>
              </a:r>
              <a:endParaRPr lang="en-US" altLang="pl-PL" dirty="0"/>
            </a:p>
          </p:txBody>
        </p:sp>
        <p:sp>
          <p:nvSpPr>
            <p:cNvPr id="2106" name="Text Box 23"/>
            <p:cNvSpPr txBox="1">
              <a:spLocks noChangeArrowheads="1"/>
            </p:cNvSpPr>
            <p:nvPr/>
          </p:nvSpPr>
          <p:spPr bwMode="auto">
            <a:xfrm>
              <a:off x="8133080" y="580390"/>
              <a:ext cx="325755" cy="253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pl-PL" sz="1200" i="1" dirty="0">
                  <a:cs typeface="Times New Roman" pitchFamily="18" charset="0"/>
                </a:rPr>
                <a:t> </a:t>
              </a:r>
              <a:r>
                <a:rPr lang="en-US" altLang="pl-PL" sz="1400" i="1" dirty="0">
                  <a:cs typeface="Times New Roman" pitchFamily="18" charset="0"/>
                </a:rPr>
                <a:t>k</a:t>
              </a:r>
              <a:endParaRPr lang="en-US" altLang="pl-PL" dirty="0"/>
            </a:p>
          </p:txBody>
        </p:sp>
        <p:cxnSp>
          <p:nvCxnSpPr>
            <p:cNvPr id="2119" name="AutoShape 14"/>
            <p:cNvCxnSpPr>
              <a:cxnSpLocks noChangeShapeType="1"/>
            </p:cNvCxnSpPr>
            <p:nvPr/>
          </p:nvCxnSpPr>
          <p:spPr bwMode="auto">
            <a:xfrm>
              <a:off x="5128895" y="511810"/>
              <a:ext cx="635" cy="28956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0" name="AutoShape 13"/>
            <p:cNvCxnSpPr>
              <a:cxnSpLocks noChangeShapeType="1"/>
            </p:cNvCxnSpPr>
            <p:nvPr/>
          </p:nvCxnSpPr>
          <p:spPr bwMode="auto">
            <a:xfrm>
              <a:off x="7879080" y="511810"/>
              <a:ext cx="635" cy="28956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21" name="AutoShape 12"/>
            <p:cNvCxnSpPr>
              <a:cxnSpLocks noChangeShapeType="1"/>
            </p:cNvCxnSpPr>
            <p:nvPr/>
          </p:nvCxnSpPr>
          <p:spPr bwMode="auto">
            <a:xfrm>
              <a:off x="5129530" y="657225"/>
              <a:ext cx="2750185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7" name="AutoShape 10"/>
            <p:cNvCxnSpPr>
              <a:cxnSpLocks noChangeShapeType="1"/>
            </p:cNvCxnSpPr>
            <p:nvPr/>
          </p:nvCxnSpPr>
          <p:spPr bwMode="auto">
            <a:xfrm>
              <a:off x="7879715" y="662305"/>
              <a:ext cx="2171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18" name="AutoShape 9"/>
            <p:cNvCxnSpPr>
              <a:cxnSpLocks noChangeShapeType="1"/>
            </p:cNvCxnSpPr>
            <p:nvPr/>
          </p:nvCxnSpPr>
          <p:spPr bwMode="auto">
            <a:xfrm>
              <a:off x="8096885" y="652780"/>
              <a:ext cx="0" cy="2533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20" name="S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776215"/>
              </p:ext>
            </p:extLst>
          </p:nvPr>
        </p:nvGraphicFramePr>
        <p:xfrm>
          <a:off x="5694363" y="5221288"/>
          <a:ext cx="10826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Równanie" r:id="rId19" imgW="901440" imgH="279360" progId="Equation.3">
                  <p:embed/>
                </p:oleObj>
              </mc:Choice>
              <mc:Fallback>
                <p:oleObj name="Równanie" r:id="rId19" imgW="901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5221288"/>
                        <a:ext cx="1082675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323261" y="267156"/>
            <a:ext cx="24974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Wykres wektorowy pracy linii</a:t>
            </a:r>
          </a:p>
        </p:txBody>
      </p:sp>
    </p:spTree>
    <p:extLst>
      <p:ext uri="{BB962C8B-B14F-4D97-AF65-F5344CB8AC3E}">
        <p14:creationId xmlns:p14="http://schemas.microsoft.com/office/powerpoint/2010/main" val="109870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5" name="Sh,S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979716"/>
              </p:ext>
            </p:extLst>
          </p:nvPr>
        </p:nvGraphicFramePr>
        <p:xfrm>
          <a:off x="1857001" y="5359139"/>
          <a:ext cx="531653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Równanie" r:id="rId3" imgW="4089240" imgH="304560" progId="Equation.3">
                  <p:embed/>
                </p:oleObj>
              </mc:Choice>
              <mc:Fallback>
                <p:oleObj name="Równanie" r:id="rId3" imgW="40892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001" y="5359139"/>
                        <a:ext cx="5316538" cy="395287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eta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980965"/>
              </p:ext>
            </p:extLst>
          </p:nvPr>
        </p:nvGraphicFramePr>
        <p:xfrm>
          <a:off x="5457825" y="4691313"/>
          <a:ext cx="9350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Równanie" r:id="rId5" imgW="749160" imgH="431640" progId="Equation.3">
                  <p:embed/>
                </p:oleObj>
              </mc:Choice>
              <mc:Fallback>
                <p:oleObj name="Równanie" r:id="rId5" imgW="749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825" y="4691313"/>
                        <a:ext cx="9350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76" name="I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50149"/>
              </p:ext>
            </p:extLst>
          </p:nvPr>
        </p:nvGraphicFramePr>
        <p:xfrm>
          <a:off x="2530475" y="4653213"/>
          <a:ext cx="1555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Równanie" r:id="rId7" imgW="1244520" imgH="457200" progId="Equation.3">
                  <p:embed/>
                </p:oleObj>
              </mc:Choice>
              <mc:Fallback>
                <p:oleObj name="Równanie" r:id="rId7" imgW="1244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4653213"/>
                        <a:ext cx="1555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25" name="UhU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638282"/>
              </p:ext>
            </p:extLst>
          </p:nvPr>
        </p:nvGraphicFramePr>
        <p:xfrm>
          <a:off x="2495550" y="3681663"/>
          <a:ext cx="40322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Równanie" r:id="rId9" imgW="3225600" imgH="583920" progId="Equation.3">
                  <p:embed/>
                </p:oleObj>
              </mc:Choice>
              <mc:Fallback>
                <p:oleObj name="Równanie" r:id="rId9" imgW="32256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3681663"/>
                        <a:ext cx="40322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PQ"/>
          <p:cNvGrpSpPr>
            <a:grpSpLocks/>
          </p:cNvGrpSpPr>
          <p:nvPr/>
        </p:nvGrpSpPr>
        <p:grpSpPr bwMode="auto">
          <a:xfrm>
            <a:off x="2614515" y="2060127"/>
            <a:ext cx="3658870" cy="495300"/>
            <a:chOff x="2397" y="3616"/>
            <a:chExt cx="5762" cy="780"/>
          </a:xfrm>
        </p:grpSpPr>
        <p:sp>
          <p:nvSpPr>
            <p:cNvPr id="4107" name="Text Box 533"/>
            <p:cNvSpPr txBox="1">
              <a:spLocks noChangeArrowheads="1"/>
            </p:cNvSpPr>
            <p:nvPr/>
          </p:nvSpPr>
          <p:spPr bwMode="auto">
            <a:xfrm>
              <a:off x="7818" y="3673"/>
              <a:ext cx="308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4108" name="Text Box 534"/>
            <p:cNvSpPr txBox="1">
              <a:spLocks noChangeArrowheads="1"/>
            </p:cNvSpPr>
            <p:nvPr/>
          </p:nvSpPr>
          <p:spPr bwMode="auto">
            <a:xfrm>
              <a:off x="7818" y="4057"/>
              <a:ext cx="34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Q</a:t>
              </a:r>
              <a:r>
                <a:rPr lang="pl-PL" altLang="pl-PL" sz="1400" b="1" i="1" baseline="-25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4109" name="Text Box 535"/>
            <p:cNvSpPr txBox="1">
              <a:spLocks noChangeArrowheads="1"/>
            </p:cNvSpPr>
            <p:nvPr/>
          </p:nvSpPr>
          <p:spPr bwMode="auto">
            <a:xfrm>
              <a:off x="2397" y="3616"/>
              <a:ext cx="308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baseline="-25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4110" name="Text Box 536"/>
            <p:cNvSpPr txBox="1">
              <a:spLocks noChangeArrowheads="1"/>
            </p:cNvSpPr>
            <p:nvPr/>
          </p:nvSpPr>
          <p:spPr bwMode="auto">
            <a:xfrm>
              <a:off x="2397" y="4033"/>
              <a:ext cx="34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Q</a:t>
              </a:r>
              <a:r>
                <a:rPr lang="pl-PL" altLang="pl-PL" sz="1400" b="1" i="1" baseline="-25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Prądy"/>
          <p:cNvGrpSpPr/>
          <p:nvPr/>
        </p:nvGrpSpPr>
        <p:grpSpPr>
          <a:xfrm>
            <a:off x="2938818" y="2316039"/>
            <a:ext cx="3598928" cy="302202"/>
            <a:chOff x="2098811" y="1369702"/>
            <a:chExt cx="3598928" cy="302202"/>
          </a:xfrm>
        </p:grpSpPr>
        <p:cxnSp>
          <p:nvCxnSpPr>
            <p:cNvPr id="52" name="AutoShape 115"/>
            <p:cNvCxnSpPr>
              <a:cxnSpLocks noChangeShapeType="1"/>
            </p:cNvCxnSpPr>
            <p:nvPr/>
          </p:nvCxnSpPr>
          <p:spPr bwMode="auto">
            <a:xfrm>
              <a:off x="2098811" y="1383873"/>
              <a:ext cx="118156" cy="5080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115"/>
            <p:cNvCxnSpPr>
              <a:cxnSpLocks noChangeShapeType="1"/>
            </p:cNvCxnSpPr>
            <p:nvPr/>
          </p:nvCxnSpPr>
          <p:spPr bwMode="auto">
            <a:xfrm>
              <a:off x="5487214" y="1390968"/>
              <a:ext cx="118156" cy="5080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115"/>
            <p:cNvCxnSpPr>
              <a:cxnSpLocks noChangeShapeType="1"/>
            </p:cNvCxnSpPr>
            <p:nvPr/>
          </p:nvCxnSpPr>
          <p:spPr bwMode="auto">
            <a:xfrm>
              <a:off x="4194541" y="1369702"/>
              <a:ext cx="118156" cy="5080"/>
            </a:xfrm>
            <a:prstGeom prst="straightConnector1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11" name="Text Box 526"/>
            <p:cNvSpPr txBox="1">
              <a:spLocks noChangeArrowheads="1"/>
            </p:cNvSpPr>
            <p:nvPr/>
          </p:nvSpPr>
          <p:spPr bwMode="auto">
            <a:xfrm>
              <a:off x="4144179" y="1456460"/>
              <a:ext cx="21640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cs typeface="Times New Roman" panose="02020603050405020304" pitchFamily="18" charset="0"/>
                </a:rPr>
                <a:t>’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4112" name="Text Box 527"/>
            <p:cNvSpPr txBox="1">
              <a:spLocks noChangeArrowheads="1"/>
            </p:cNvSpPr>
            <p:nvPr/>
          </p:nvSpPr>
          <p:spPr bwMode="auto">
            <a:xfrm>
              <a:off x="2140506" y="1437178"/>
              <a:ext cx="1570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 err="1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4114" name="Text Box 529"/>
            <p:cNvSpPr txBox="1">
              <a:spLocks noChangeArrowheads="1"/>
            </p:cNvSpPr>
            <p:nvPr/>
          </p:nvSpPr>
          <p:spPr bwMode="auto">
            <a:xfrm>
              <a:off x="5540645" y="1432316"/>
              <a:ext cx="1570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Napięcia"/>
          <p:cNvGrpSpPr>
            <a:grpSpLocks/>
          </p:cNvGrpSpPr>
          <p:nvPr/>
        </p:nvGrpSpPr>
        <p:grpSpPr bwMode="auto">
          <a:xfrm>
            <a:off x="2187154" y="2410651"/>
            <a:ext cx="4757162" cy="876938"/>
            <a:chOff x="1742" y="4207"/>
            <a:chExt cx="7490" cy="1380"/>
          </a:xfrm>
        </p:grpSpPr>
        <p:sp>
          <p:nvSpPr>
            <p:cNvPr id="4117" name="Text Box 507"/>
            <p:cNvSpPr txBox="1">
              <a:spLocks noChangeArrowheads="1"/>
            </p:cNvSpPr>
            <p:nvPr/>
          </p:nvSpPr>
          <p:spPr bwMode="auto">
            <a:xfrm>
              <a:off x="1742" y="4657"/>
              <a:ext cx="342" cy="39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4118" name="AutoShape 508"/>
            <p:cNvCxnSpPr>
              <a:cxnSpLocks noChangeShapeType="1"/>
            </p:cNvCxnSpPr>
            <p:nvPr/>
          </p:nvCxnSpPr>
          <p:spPr bwMode="auto">
            <a:xfrm flipH="1" flipV="1">
              <a:off x="2135" y="4219"/>
              <a:ext cx="7" cy="1368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19" name="Text Box 509"/>
            <p:cNvSpPr txBox="1">
              <a:spLocks noChangeArrowheads="1"/>
            </p:cNvSpPr>
            <p:nvPr/>
          </p:nvSpPr>
          <p:spPr bwMode="auto">
            <a:xfrm>
              <a:off x="8890" y="4663"/>
              <a:ext cx="342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4120" name="AutoShape 510"/>
            <p:cNvCxnSpPr>
              <a:cxnSpLocks noChangeShapeType="1"/>
            </p:cNvCxnSpPr>
            <p:nvPr/>
          </p:nvCxnSpPr>
          <p:spPr bwMode="auto">
            <a:xfrm flipH="1" flipV="1">
              <a:off x="8776" y="4207"/>
              <a:ext cx="7" cy="1368"/>
            </a:xfrm>
            <a:prstGeom prst="straightConnector1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103" name="Schemat"/>
          <p:cNvGrpSpPr>
            <a:grpSpLocks/>
          </p:cNvGrpSpPr>
          <p:nvPr/>
        </p:nvGrpSpPr>
        <p:grpSpPr bwMode="auto">
          <a:xfrm>
            <a:off x="2292570" y="1921354"/>
            <a:ext cx="4597673" cy="1494817"/>
            <a:chOff x="1907" y="3382"/>
            <a:chExt cx="7242" cy="2353"/>
          </a:xfrm>
        </p:grpSpPr>
        <p:cxnSp>
          <p:nvCxnSpPr>
            <p:cNvPr id="4121" name="AutoShape 483"/>
            <p:cNvCxnSpPr>
              <a:cxnSpLocks noChangeShapeType="1"/>
            </p:cNvCxnSpPr>
            <p:nvPr/>
          </p:nvCxnSpPr>
          <p:spPr bwMode="auto">
            <a:xfrm>
              <a:off x="1907" y="5728"/>
              <a:ext cx="7242" cy="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122" name="Group 484"/>
            <p:cNvGrpSpPr>
              <a:grpSpLocks/>
            </p:cNvGrpSpPr>
            <p:nvPr/>
          </p:nvGrpSpPr>
          <p:grpSpPr bwMode="auto">
            <a:xfrm>
              <a:off x="2034" y="3382"/>
              <a:ext cx="6864" cy="879"/>
              <a:chOff x="2034" y="3382"/>
              <a:chExt cx="6864" cy="879"/>
            </a:xfrm>
          </p:grpSpPr>
          <p:sp>
            <p:nvSpPr>
              <p:cNvPr id="4123" name="Text Box 485"/>
              <p:cNvSpPr txBox="1">
                <a:spLocks noChangeArrowheads="1"/>
              </p:cNvSpPr>
              <p:nvPr/>
            </p:nvSpPr>
            <p:spPr bwMode="auto">
              <a:xfrm>
                <a:off x="6963" y="3382"/>
                <a:ext cx="295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r>
                  <a:rPr lang="pl-PL" altLang="pl-PL" sz="1400" b="1" i="1" dirty="0">
                    <a:cs typeface="Times New Roman" panose="02020603050405020304" pitchFamily="18" charset="0"/>
                    <a:sym typeface="Symbol" pitchFamily="18" charset="2"/>
                  </a:rPr>
                  <a:t></a:t>
                </a:r>
                <a:r>
                  <a:rPr lang="pl-PL" altLang="pl-PL" sz="1400" b="1" i="1" baseline="-25000" dirty="0">
                    <a:cs typeface="Times New Roman" panose="02020603050405020304" pitchFamily="18" charset="0"/>
                  </a:rPr>
                  <a:t>T</a:t>
                </a:r>
                <a:endParaRPr lang="pl-PL" altLang="pl-PL" sz="14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24" name="Text Box 486"/>
              <p:cNvSpPr txBox="1">
                <a:spLocks noChangeArrowheads="1"/>
              </p:cNvSpPr>
              <p:nvPr/>
            </p:nvSpPr>
            <p:spPr bwMode="auto">
              <a:xfrm>
                <a:off x="5711" y="3589"/>
                <a:ext cx="298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r>
                  <a:rPr lang="pl-PL" altLang="pl-PL" sz="1400" b="1" i="1" dirty="0">
                    <a:cs typeface="Times New Roman" panose="02020603050405020304" pitchFamily="18" charset="0"/>
                  </a:rPr>
                  <a:t>D</a:t>
                </a:r>
                <a:r>
                  <a:rPr lang="pl-PL" altLang="pl-PL" sz="1400" b="1" i="1" smtClean="0">
                    <a:cs typeface="Times New Roman" panose="02020603050405020304" pitchFamily="18" charset="0"/>
                  </a:rPr>
                  <a:t>’</a:t>
                </a:r>
                <a:endParaRPr lang="pl-PL" altLang="pl-PL" sz="1400" b="1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25" name="Text Box 487"/>
              <p:cNvSpPr txBox="1">
                <a:spLocks noChangeArrowheads="1"/>
              </p:cNvSpPr>
              <p:nvPr/>
            </p:nvSpPr>
            <p:spPr bwMode="auto">
              <a:xfrm>
                <a:off x="2034" y="3567"/>
                <a:ext cx="205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r>
                  <a:rPr lang="pl-PL" altLang="pl-PL" sz="1400" b="1" i="1" dirty="0">
                    <a:cs typeface="Times New Roman" panose="02020603050405020304" pitchFamily="18" charset="0"/>
                  </a:rPr>
                  <a:t>G</a:t>
                </a:r>
                <a:endParaRPr lang="pl-PL" altLang="pl-PL" sz="1400" b="1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26" name="Text Box 488"/>
              <p:cNvSpPr txBox="1">
                <a:spLocks noChangeArrowheads="1"/>
              </p:cNvSpPr>
              <p:nvPr/>
            </p:nvSpPr>
            <p:spPr bwMode="auto">
              <a:xfrm>
                <a:off x="3568" y="3407"/>
                <a:ext cx="1300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r>
                  <a:rPr lang="pl-PL" altLang="pl-PL" sz="1400" b="1" i="1" u="sng" dirty="0">
                    <a:cs typeface="Times New Roman" panose="02020603050405020304" pitchFamily="18" charset="0"/>
                  </a:rPr>
                  <a:t>Z</a:t>
                </a:r>
                <a:r>
                  <a:rPr lang="pl-PL" altLang="pl-PL" sz="1400" b="1" i="1" baseline="-25000" dirty="0">
                    <a:cs typeface="Times New Roman" panose="02020603050405020304" pitchFamily="18" charset="0"/>
                  </a:rPr>
                  <a:t>T</a:t>
                </a:r>
                <a:r>
                  <a:rPr lang="pl-PL" altLang="pl-PL" sz="1400" b="1" i="1" dirty="0">
                    <a:cs typeface="Times New Roman" panose="02020603050405020304" pitchFamily="18" charset="0"/>
                  </a:rPr>
                  <a:t>=</a:t>
                </a:r>
                <a:r>
                  <a:rPr lang="pl-PL" altLang="pl-PL" sz="1400" b="1" i="1" dirty="0" err="1">
                    <a:cs typeface="Times New Roman" panose="02020603050405020304" pitchFamily="18" charset="0"/>
                  </a:rPr>
                  <a:t>R</a:t>
                </a:r>
                <a:r>
                  <a:rPr lang="pl-PL" altLang="pl-PL" sz="1400" b="1" i="1" baseline="-25000" dirty="0" err="1">
                    <a:cs typeface="Times New Roman" panose="02020603050405020304" pitchFamily="18" charset="0"/>
                  </a:rPr>
                  <a:t>T</a:t>
                </a:r>
                <a:r>
                  <a:rPr lang="pl-PL" altLang="pl-PL" sz="1400" b="1" i="1" dirty="0" err="1">
                    <a:cs typeface="Times New Roman" panose="02020603050405020304" pitchFamily="18" charset="0"/>
                  </a:rPr>
                  <a:t>+jX</a:t>
                </a:r>
                <a:r>
                  <a:rPr lang="pl-PL" altLang="pl-PL" sz="1400" b="1" i="1" baseline="-25000" dirty="0" err="1">
                    <a:cs typeface="Times New Roman" panose="02020603050405020304" pitchFamily="18" charset="0"/>
                  </a:rPr>
                  <a:t>T</a:t>
                </a:r>
                <a:endParaRPr lang="pl-PL" altLang="pl-PL" sz="1400" b="1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27" name="Oval 489"/>
              <p:cNvSpPr>
                <a:spLocks noChangeArrowheads="1"/>
              </p:cNvSpPr>
              <p:nvPr/>
            </p:nvSpPr>
            <p:spPr bwMode="auto">
              <a:xfrm>
                <a:off x="2078" y="3962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128" name="Group 490"/>
              <p:cNvGrpSpPr>
                <a:grpSpLocks/>
              </p:cNvGrpSpPr>
              <p:nvPr/>
            </p:nvGrpSpPr>
            <p:grpSpPr bwMode="auto">
              <a:xfrm>
                <a:off x="4301" y="3848"/>
                <a:ext cx="912" cy="170"/>
                <a:chOff x="4301" y="3929"/>
                <a:chExt cx="912" cy="170"/>
              </a:xfrm>
            </p:grpSpPr>
            <p:sp>
              <p:nvSpPr>
                <p:cNvPr id="4140" name="Arc 491"/>
                <p:cNvSpPr>
                  <a:spLocks/>
                </p:cNvSpPr>
                <p:nvPr/>
              </p:nvSpPr>
              <p:spPr bwMode="auto">
                <a:xfrm>
                  <a:off x="4301" y="392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spcAft>
                      <a:spcPts val="0"/>
                    </a:spcAft>
                  </a:pPr>
                  <a:endParaRPr lang="pl-PL" sz="14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41" name="Arc 492"/>
                <p:cNvSpPr>
                  <a:spLocks/>
                </p:cNvSpPr>
                <p:nvPr/>
              </p:nvSpPr>
              <p:spPr bwMode="auto">
                <a:xfrm>
                  <a:off x="4541" y="392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spcAft>
                      <a:spcPts val="0"/>
                    </a:spcAft>
                  </a:pPr>
                  <a:endParaRPr lang="pl-PL" sz="14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42" name="Arc 493"/>
                <p:cNvSpPr>
                  <a:spLocks/>
                </p:cNvSpPr>
                <p:nvPr/>
              </p:nvSpPr>
              <p:spPr bwMode="auto">
                <a:xfrm>
                  <a:off x="4757" y="392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spcAft>
                      <a:spcPts val="0"/>
                    </a:spcAft>
                  </a:pPr>
                  <a:endParaRPr lang="pl-PL" sz="140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43" name="Arc 494"/>
                <p:cNvSpPr>
                  <a:spLocks/>
                </p:cNvSpPr>
                <p:nvPr/>
              </p:nvSpPr>
              <p:spPr bwMode="auto">
                <a:xfrm>
                  <a:off x="4985" y="3929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>
                    <a:spcAft>
                      <a:spcPts val="0"/>
                    </a:spcAft>
                  </a:pPr>
                  <a:endParaRPr lang="pl-PL" sz="1400"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129" name="Rectangle 495"/>
              <p:cNvSpPr>
                <a:spLocks noChangeArrowheads="1"/>
              </p:cNvSpPr>
              <p:nvPr/>
            </p:nvSpPr>
            <p:spPr bwMode="auto">
              <a:xfrm>
                <a:off x="3275" y="3962"/>
                <a:ext cx="456" cy="114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130" name="AutoShape 496"/>
              <p:cNvCxnSpPr>
                <a:cxnSpLocks noChangeShapeType="1"/>
                <a:stCxn id="4127" idx="6"/>
                <a:endCxn id="4129" idx="1"/>
              </p:cNvCxnSpPr>
              <p:nvPr/>
            </p:nvCxnSpPr>
            <p:spPr bwMode="auto">
              <a:xfrm>
                <a:off x="2207" y="4019"/>
                <a:ext cx="1053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31" name="AutoShape 497"/>
              <p:cNvCxnSpPr>
                <a:cxnSpLocks noChangeShapeType="1"/>
                <a:stCxn id="4129" idx="3"/>
                <a:endCxn id="4140" idx="0"/>
              </p:cNvCxnSpPr>
              <p:nvPr/>
            </p:nvCxnSpPr>
            <p:spPr bwMode="auto">
              <a:xfrm flipV="1">
                <a:off x="3746" y="4018"/>
                <a:ext cx="542" cy="1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32" name="AutoShape 498"/>
              <p:cNvCxnSpPr>
                <a:cxnSpLocks noChangeShapeType="1"/>
                <a:stCxn id="4143" idx="1"/>
                <a:endCxn id="4133" idx="2"/>
              </p:cNvCxnSpPr>
              <p:nvPr/>
            </p:nvCxnSpPr>
            <p:spPr bwMode="auto">
              <a:xfrm>
                <a:off x="5227" y="4016"/>
                <a:ext cx="493" cy="2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33" name="Oval 499"/>
              <p:cNvSpPr>
                <a:spLocks noChangeArrowheads="1"/>
              </p:cNvSpPr>
              <p:nvPr/>
            </p:nvSpPr>
            <p:spPr bwMode="auto">
              <a:xfrm>
                <a:off x="5735" y="3961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34" name="Text Box 500"/>
              <p:cNvSpPr txBox="1">
                <a:spLocks noChangeArrowheads="1"/>
              </p:cNvSpPr>
              <p:nvPr/>
            </p:nvSpPr>
            <p:spPr bwMode="auto">
              <a:xfrm>
                <a:off x="8693" y="3555"/>
                <a:ext cx="205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r>
                  <a:rPr lang="pl-PL" altLang="pl-PL" sz="1400" b="1" i="1" smtClean="0">
                    <a:cs typeface="Times New Roman" panose="02020603050405020304" pitchFamily="18" charset="0"/>
                  </a:rPr>
                  <a:t>D</a:t>
                </a:r>
                <a:endParaRPr lang="pl-PL" altLang="pl-PL" sz="1400" b="1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35" name="Oval 501"/>
              <p:cNvSpPr>
                <a:spLocks noChangeArrowheads="1"/>
              </p:cNvSpPr>
              <p:nvPr/>
            </p:nvSpPr>
            <p:spPr bwMode="auto">
              <a:xfrm>
                <a:off x="8702" y="3976"/>
                <a:ext cx="114" cy="114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36" name="Oval 502"/>
              <p:cNvSpPr>
                <a:spLocks noChangeArrowheads="1"/>
              </p:cNvSpPr>
              <p:nvPr/>
            </p:nvSpPr>
            <p:spPr bwMode="auto">
              <a:xfrm>
                <a:off x="7079" y="3805"/>
                <a:ext cx="483" cy="456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4137" name="Oval 503"/>
              <p:cNvSpPr>
                <a:spLocks noChangeArrowheads="1"/>
              </p:cNvSpPr>
              <p:nvPr/>
            </p:nvSpPr>
            <p:spPr bwMode="auto">
              <a:xfrm>
                <a:off x="6746" y="3799"/>
                <a:ext cx="474" cy="453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0"/>
                  </a:spcAft>
                </a:pP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138" name="AutoShape 504"/>
              <p:cNvCxnSpPr>
                <a:cxnSpLocks noChangeShapeType="1"/>
                <a:stCxn id="4136" idx="6"/>
                <a:endCxn id="4135" idx="2"/>
              </p:cNvCxnSpPr>
              <p:nvPr/>
            </p:nvCxnSpPr>
            <p:spPr bwMode="auto">
              <a:xfrm>
                <a:off x="7562" y="4033"/>
                <a:ext cx="114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39" name="AutoShape 505"/>
              <p:cNvCxnSpPr>
                <a:cxnSpLocks noChangeShapeType="1"/>
              </p:cNvCxnSpPr>
              <p:nvPr/>
            </p:nvCxnSpPr>
            <p:spPr bwMode="auto">
              <a:xfrm>
                <a:off x="5858" y="4012"/>
                <a:ext cx="873" cy="8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2" name="Transformator"/>
          <p:cNvGrpSpPr/>
          <p:nvPr/>
        </p:nvGrpSpPr>
        <p:grpSpPr>
          <a:xfrm>
            <a:off x="2578988" y="869902"/>
            <a:ext cx="3025562" cy="680876"/>
            <a:chOff x="2653781" y="793702"/>
            <a:chExt cx="3025562" cy="680876"/>
          </a:xfrm>
        </p:grpSpPr>
        <p:sp>
          <p:nvSpPr>
            <p:cNvPr id="60" name="Text Box 533"/>
            <p:cNvSpPr txBox="1">
              <a:spLocks noChangeArrowheads="1"/>
            </p:cNvSpPr>
            <p:nvPr/>
          </p:nvSpPr>
          <p:spPr bwMode="auto">
            <a:xfrm>
              <a:off x="5241647" y="1015294"/>
              <a:ext cx="19556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baseline="-25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1" name="Text Box 534"/>
            <p:cNvSpPr txBox="1">
              <a:spLocks noChangeArrowheads="1"/>
            </p:cNvSpPr>
            <p:nvPr/>
          </p:nvSpPr>
          <p:spPr bwMode="auto">
            <a:xfrm>
              <a:off x="5241647" y="1259134"/>
              <a:ext cx="21640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Q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2" name="Text Box 535"/>
            <p:cNvSpPr txBox="1">
              <a:spLocks noChangeArrowheads="1"/>
            </p:cNvSpPr>
            <p:nvPr/>
          </p:nvSpPr>
          <p:spPr bwMode="auto">
            <a:xfrm>
              <a:off x="2851979" y="1000365"/>
              <a:ext cx="19556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pl-PL" altLang="pl-PL" sz="1400" b="1" i="1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3" name="Text Box 536"/>
            <p:cNvSpPr txBox="1">
              <a:spLocks noChangeArrowheads="1"/>
            </p:cNvSpPr>
            <p:nvPr/>
          </p:nvSpPr>
          <p:spPr bwMode="auto">
            <a:xfrm>
              <a:off x="2851979" y="1254527"/>
              <a:ext cx="21640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Q</a:t>
              </a:r>
              <a:r>
                <a:rPr lang="pl-PL" altLang="pl-PL" sz="1400" b="1" i="1" baseline="-25000" dirty="0" err="1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2653781" y="793702"/>
              <a:ext cx="14747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l-PL" sz="1600" b="1" i="1">
                  <a:latin typeface="Times New Roman"/>
                  <a:ea typeface="Times New Roman"/>
                </a:rPr>
                <a:t>G</a:t>
              </a:r>
              <a:endParaRPr lang="pl-PL" sz="1600" b="1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3" name="AutoShape 28"/>
            <p:cNvCxnSpPr>
              <a:cxnSpLocks noChangeShapeType="1"/>
            </p:cNvCxnSpPr>
            <p:nvPr/>
          </p:nvCxnSpPr>
          <p:spPr bwMode="auto">
            <a:xfrm>
              <a:off x="2746646" y="1065958"/>
              <a:ext cx="794" cy="36195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4" name="AutoShape 30"/>
            <p:cNvCxnSpPr>
              <a:cxnSpLocks noChangeShapeType="1"/>
            </p:cNvCxnSpPr>
            <p:nvPr/>
          </p:nvCxnSpPr>
          <p:spPr bwMode="auto">
            <a:xfrm>
              <a:off x="2746646" y="1247728"/>
              <a:ext cx="1080276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5" name="Oval 76"/>
            <p:cNvSpPr>
              <a:spLocks noChangeArrowheads="1"/>
            </p:cNvSpPr>
            <p:nvPr/>
          </p:nvSpPr>
          <p:spPr bwMode="auto">
            <a:xfrm>
              <a:off x="4098381" y="1044527"/>
              <a:ext cx="428618" cy="42862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pl-PL"/>
            </a:p>
          </p:txBody>
        </p:sp>
        <p:sp>
          <p:nvSpPr>
            <p:cNvPr id="56" name="Oval 77"/>
            <p:cNvSpPr>
              <a:spLocks noChangeArrowheads="1"/>
            </p:cNvSpPr>
            <p:nvPr/>
          </p:nvSpPr>
          <p:spPr bwMode="auto">
            <a:xfrm>
              <a:off x="3817398" y="1044527"/>
              <a:ext cx="428618" cy="42862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endParaRPr lang="pl-PL"/>
            </a:p>
          </p:txBody>
        </p:sp>
        <p:cxnSp>
          <p:nvCxnSpPr>
            <p:cNvPr id="57" name="AutoShape 78"/>
            <p:cNvCxnSpPr>
              <a:cxnSpLocks noChangeShapeType="1"/>
              <a:stCxn id="55" idx="6"/>
            </p:cNvCxnSpPr>
            <p:nvPr/>
          </p:nvCxnSpPr>
          <p:spPr bwMode="auto">
            <a:xfrm>
              <a:off x="4538905" y="1258840"/>
              <a:ext cx="1080276" cy="79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152"/>
            <p:cNvCxnSpPr>
              <a:cxnSpLocks noChangeShapeType="1"/>
            </p:cNvCxnSpPr>
            <p:nvPr/>
          </p:nvCxnSpPr>
          <p:spPr bwMode="auto">
            <a:xfrm>
              <a:off x="5608069" y="1065958"/>
              <a:ext cx="794" cy="361951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59" name="Text Box 154"/>
            <p:cNvSpPr txBox="1">
              <a:spLocks noChangeArrowheads="1"/>
            </p:cNvSpPr>
            <p:nvPr/>
          </p:nvSpPr>
          <p:spPr bwMode="auto">
            <a:xfrm>
              <a:off x="5531867" y="812752"/>
              <a:ext cx="147476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l-PL" sz="1600" b="1" i="1">
                  <a:latin typeface="Times New Roman"/>
                  <a:ea typeface="Times New Roman"/>
                </a:rPr>
                <a:t>D</a:t>
              </a:r>
              <a:endParaRPr lang="pl-PL" sz="1600" b="1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9" name="Tytuł"/>
          <p:cNvSpPr txBox="1">
            <a:spLocks noChangeArrowheads="1"/>
          </p:cNvSpPr>
          <p:nvPr/>
        </p:nvSpPr>
        <p:spPr bwMode="auto">
          <a:xfrm>
            <a:off x="2482486" y="381582"/>
            <a:ext cx="417902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Obliczanie przepływów mocy w transformatorze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Par_R,X,Teta"/>
              <p:cNvSpPr txBox="1">
                <a:spLocks noChangeArrowheads="1"/>
              </p:cNvSpPr>
              <p:nvPr/>
            </p:nvSpPr>
            <p:spPr bwMode="auto">
              <a:xfrm>
                <a:off x="6253544" y="789072"/>
                <a:ext cx="1367801" cy="1132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36000" tIns="0" rIns="36000" bIns="0" anchor="b">
                <a:spAutoFit/>
              </a:bodyPr>
              <a:lstStyle/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1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100" b="1" i="1">
                              <a:latin typeface="Cambria Math"/>
                            </a:rPr>
                            <m:t>𝑹</m:t>
                          </m:r>
                        </m:e>
                        <m:sub>
                          <m:r>
                            <a:rPr lang="pl-PL" sz="1100" b="1" i="1">
                              <a:latin typeface="Cambria Math"/>
                            </a:rPr>
                            <m:t>𝑻</m:t>
                          </m:r>
                        </m:sub>
                      </m:sSub>
                      <m:r>
                        <a:rPr lang="pl-PL" sz="11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100" b="1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𝜟</m:t>
                              </m:r>
                              <m:r>
                                <a:rPr lang="pl-PL" sz="1100" b="1" i="1">
                                  <a:latin typeface="Cambria Math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𝑪𝒖</m:t>
                              </m:r>
                            </m:sub>
                          </m:sSub>
                          <m:r>
                            <a:rPr lang="pl-PL" sz="1100" b="1" i="1">
                              <a:latin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pl-PL" sz="11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pl-PL" sz="1100" b="1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pl-PL" sz="1100" b="1" i="1">
                              <a:latin typeface="Cambria Math"/>
                            </a:rPr>
                            <m:t>𝟏𝟎𝟎𝟎</m:t>
                          </m:r>
                          <m:r>
                            <a:rPr lang="pl-PL" sz="1100" b="1" i="1">
                              <a:latin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pl-PL" sz="11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pl-PL" sz="11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pl-PL" sz="1100" b="1" i="1" smtClean="0"/>
              </a:p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1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100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pl-PL" sz="1100" b="1" i="1">
                              <a:latin typeface="Cambria Math"/>
                            </a:rPr>
                            <m:t>𝑻</m:t>
                          </m:r>
                        </m:sub>
                      </m:sSub>
                      <m:r>
                        <a:rPr lang="pl-PL" sz="11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100" b="1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𝜟</m:t>
                              </m:r>
                              <m:r>
                                <a:rPr lang="pl-PL" sz="1100" b="1" i="1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𝒛</m:t>
                              </m:r>
                            </m:sub>
                          </m:sSub>
                          <m:r>
                            <a:rPr lang="pl-PL" sz="1100" b="1" i="1">
                              <a:latin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pl-PL" sz="11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pl-PL" sz="1100" b="1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pl-PL" sz="1100" b="1" i="1">
                              <a:latin typeface="Cambria Math"/>
                            </a:rPr>
                            <m:t>𝟏𝟎𝟎</m:t>
                          </m:r>
                          <m:r>
                            <a:rPr lang="pl-PL" sz="1100" b="1" i="1">
                              <a:latin typeface="Cambria Math"/>
                            </a:rPr>
                            <m:t>∙ </m:t>
                          </m:r>
                          <m:sSub>
                            <m:sSub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pl-PL" sz="1100" b="1" i="1" kern="0" dirty="0" smtClean="0">
                  <a:cs typeface="Times New Roman" panose="02020603050405020304" pitchFamily="18" charset="0"/>
                </a:endParaRPr>
              </a:p>
              <a:p>
                <a:pPr marL="273050" defTabSz="912813" eaLnBrk="0" hangingPunc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1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100" b="1" i="1">
                              <a:latin typeface="Cambria Math"/>
                            </a:rPr>
                            <m:t>𝝑</m:t>
                          </m:r>
                        </m:e>
                        <m:sub>
                          <m:r>
                            <a:rPr lang="pl-PL" sz="1100" b="1" i="1">
                              <a:latin typeface="Cambria Math"/>
                            </a:rPr>
                            <m:t>𝑻</m:t>
                          </m:r>
                        </m:sub>
                      </m:sSub>
                      <m:r>
                        <a:rPr lang="pl-PL" sz="11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100" b="1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𝒏𝑮</m:t>
                              </m:r>
                            </m:sub>
                          </m:sSub>
                          <m:r>
                            <a:rPr lang="pl-PL" sz="1100" b="1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pl-PL" sz="1100" b="1" i="1"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pl-PL" sz="11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100" b="1" i="1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pl-PL" sz="1100" b="1" i="1">
                                  <a:latin typeface="Cambria Math"/>
                                </a:rPr>
                                <m:t>𝒏𝑫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pl-PL" sz="1100" b="1" i="1" kern="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Par_R,X,Teta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53544" y="789072"/>
                <a:ext cx="1367801" cy="1132490"/>
              </a:xfrm>
              <a:prstGeom prst="rect">
                <a:avLst/>
              </a:prstGeom>
              <a:blipFill rotWithShape="1">
                <a:blip r:embed="rId11"/>
                <a:stretch>
                  <a:fillRect b="-322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9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MocCzynna"/>
          <p:cNvSpPr txBox="1">
            <a:spLocks noChangeArrowheads="1"/>
          </p:cNvSpPr>
          <p:nvPr/>
        </p:nvSpPr>
        <p:spPr bwMode="auto">
          <a:xfrm>
            <a:off x="1532448" y="5076266"/>
            <a:ext cx="73241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lnSpc>
                <a:spcPct val="150000"/>
              </a:lnSpc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Zmiana przepływu mocy </a:t>
            </a: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czynnej</a:t>
            </a: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powoduje </a:t>
            </a: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rozchylenie</a:t>
            </a: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wektorów napięć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MocBierna"/>
          <p:cNvSpPr txBox="1">
            <a:spLocks noChangeArrowheads="1"/>
          </p:cNvSpPr>
          <p:nvPr/>
        </p:nvSpPr>
        <p:spPr bwMode="auto">
          <a:xfrm>
            <a:off x="1532448" y="5439578"/>
            <a:ext cx="67662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lnSpc>
                <a:spcPct val="150000"/>
              </a:lnSpc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Zmiana przepływu mocy </a:t>
            </a: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biernej</a:t>
            </a: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powoduje zmiany </a:t>
            </a: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modułów</a:t>
            </a:r>
            <a:r>
              <a:rPr kumimoji="1" lang="pl-PL" sz="1600" b="1" i="1" kern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napięć</a:t>
            </a:r>
            <a:endParaRPr kumimoji="1" lang="pl-PL" sz="1600" b="1" i="1" kern="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Wnioski"/>
          <p:cNvSpPr txBox="1">
            <a:spLocks noChangeArrowheads="1"/>
          </p:cNvSpPr>
          <p:nvPr/>
        </p:nvSpPr>
        <p:spPr bwMode="auto">
          <a:xfrm>
            <a:off x="1126098" y="4863212"/>
            <a:ext cx="642805" cy="24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lnSpc>
                <a:spcPct val="150000"/>
              </a:lnSpc>
              <a:defRPr/>
            </a:pPr>
            <a:r>
              <a:rPr kumimoji="1" lang="pl-PL" sz="1200" b="1" i="1" kern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Wnioski:</a:t>
            </a:r>
            <a:endParaRPr kumimoji="1" lang="pl-PL" sz="1200" b="1" i="1" kern="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590" name="U=f(Q)"/>
          <p:cNvGrpSpPr/>
          <p:nvPr/>
        </p:nvGrpSpPr>
        <p:grpSpPr>
          <a:xfrm>
            <a:off x="5426465" y="3370981"/>
            <a:ext cx="894438" cy="215444"/>
            <a:chOff x="4352532" y="3555494"/>
            <a:chExt cx="894438" cy="215444"/>
          </a:xfrm>
        </p:grpSpPr>
        <p:cxnSp>
          <p:nvCxnSpPr>
            <p:cNvPr id="21505" name="Łącznik prosty ze strzałką 21504"/>
            <p:cNvCxnSpPr/>
            <p:nvPr/>
          </p:nvCxnSpPr>
          <p:spPr bwMode="auto">
            <a:xfrm>
              <a:off x="4352532" y="3650311"/>
              <a:ext cx="329196" cy="3631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rgbClr val="7030A0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119" name="Text Box 117"/>
            <p:cNvSpPr txBox="1">
              <a:spLocks noChangeArrowheads="1"/>
            </p:cNvSpPr>
            <p:nvPr/>
          </p:nvSpPr>
          <p:spPr bwMode="auto">
            <a:xfrm>
              <a:off x="4697139" y="3555494"/>
              <a:ext cx="549831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dirty="0" smtClean="0">
                  <a:solidFill>
                    <a:srgbClr val="0070C0"/>
                  </a:solidFill>
                  <a:cs typeface="Times New Roman" panose="02020603050405020304" pitchFamily="18" charset="0"/>
                </a:rPr>
                <a:t>U=f(Q)</a:t>
              </a:r>
              <a:endParaRPr lang="pl-PL" altLang="pl-PL" sz="1400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21591" name="U=f(P)"/>
          <p:cNvGrpSpPr/>
          <p:nvPr/>
        </p:nvGrpSpPr>
        <p:grpSpPr>
          <a:xfrm>
            <a:off x="5198087" y="3040131"/>
            <a:ext cx="598152" cy="303581"/>
            <a:chOff x="4187952" y="3182112"/>
            <a:chExt cx="598152" cy="303581"/>
          </a:xfrm>
        </p:grpSpPr>
        <p:cxnSp>
          <p:nvCxnSpPr>
            <p:cNvPr id="114" name="Łącznik prosty ze strzałką 113"/>
            <p:cNvCxnSpPr/>
            <p:nvPr/>
          </p:nvCxnSpPr>
          <p:spPr bwMode="auto">
            <a:xfrm flipH="1" flipV="1">
              <a:off x="4187952" y="3182112"/>
              <a:ext cx="3658" cy="303581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118" name="Text Box 117"/>
            <p:cNvSpPr txBox="1">
              <a:spLocks noChangeArrowheads="1"/>
            </p:cNvSpPr>
            <p:nvPr/>
          </p:nvSpPr>
          <p:spPr bwMode="auto">
            <a:xfrm>
              <a:off x="4266731" y="3216536"/>
              <a:ext cx="519373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dirty="0" smtClean="0">
                  <a:solidFill>
                    <a:srgbClr val="0070C0"/>
                  </a:solidFill>
                  <a:cs typeface="Times New Roman" panose="02020603050405020304" pitchFamily="18" charset="0"/>
                </a:rPr>
                <a:t>U=f(P)</a:t>
              </a:r>
              <a:endParaRPr lang="pl-PL" altLang="pl-PL" sz="1400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Wykr_2P"/>
          <p:cNvGrpSpPr>
            <a:grpSpLocks/>
          </p:cNvGrpSpPr>
          <p:nvPr/>
        </p:nvGrpSpPr>
        <p:grpSpPr bwMode="auto">
          <a:xfrm>
            <a:off x="2648435" y="3244474"/>
            <a:ext cx="2521582" cy="918845"/>
            <a:chOff x="2027" y="5061"/>
            <a:chExt cx="3970" cy="1447"/>
          </a:xfrm>
        </p:grpSpPr>
        <p:cxnSp>
          <p:nvCxnSpPr>
            <p:cNvPr id="21525" name="AutoShape 119"/>
            <p:cNvCxnSpPr>
              <a:cxnSpLocks noChangeShapeType="1"/>
            </p:cNvCxnSpPr>
            <p:nvPr/>
          </p:nvCxnSpPr>
          <p:spPr bwMode="auto">
            <a:xfrm flipV="1">
              <a:off x="3382" y="6074"/>
              <a:ext cx="0" cy="427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1526" name="Group 120"/>
            <p:cNvGrpSpPr>
              <a:grpSpLocks/>
            </p:cNvGrpSpPr>
            <p:nvPr/>
          </p:nvGrpSpPr>
          <p:grpSpPr bwMode="auto">
            <a:xfrm>
              <a:off x="2027" y="5061"/>
              <a:ext cx="3970" cy="1447"/>
              <a:chOff x="2027" y="5061"/>
              <a:chExt cx="3970" cy="1447"/>
            </a:xfrm>
          </p:grpSpPr>
          <p:grpSp>
            <p:nvGrpSpPr>
              <p:cNvPr id="21528" name="Group 122"/>
              <p:cNvGrpSpPr>
                <a:grpSpLocks/>
              </p:cNvGrpSpPr>
              <p:nvPr/>
            </p:nvGrpSpPr>
            <p:grpSpPr bwMode="auto">
              <a:xfrm>
                <a:off x="2027" y="5061"/>
                <a:ext cx="3970" cy="1009"/>
                <a:chOff x="2039" y="5065"/>
                <a:chExt cx="3970" cy="1009"/>
              </a:xfrm>
            </p:grpSpPr>
            <p:cxnSp>
              <p:nvCxnSpPr>
                <p:cNvPr id="21530" name="AutoShape 123"/>
                <p:cNvCxnSpPr>
                  <a:cxnSpLocks noChangeShapeType="1"/>
                </p:cNvCxnSpPr>
                <p:nvPr/>
              </p:nvCxnSpPr>
              <p:spPr bwMode="auto">
                <a:xfrm>
                  <a:off x="5641" y="6055"/>
                  <a:ext cx="165" cy="19"/>
                </a:xfrm>
                <a:prstGeom prst="straightConnector1">
                  <a:avLst/>
                </a:prstGeom>
                <a:noFill/>
                <a:ln w="12700">
                  <a:solidFill>
                    <a:srgbClr val="0070C0"/>
                  </a:solidFill>
                  <a:round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31" name="AutoShape 124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00" y="5073"/>
                  <a:ext cx="185" cy="1001"/>
                </a:xfrm>
                <a:prstGeom prst="straightConnector1">
                  <a:avLst/>
                </a:prstGeom>
                <a:noFill/>
                <a:ln w="12700">
                  <a:solidFill>
                    <a:srgbClr val="0070C0"/>
                  </a:solidFill>
                  <a:round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32" name="AutoShape 125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39" y="5065"/>
                  <a:ext cx="3970" cy="986"/>
                </a:xfrm>
                <a:prstGeom prst="straightConnector1">
                  <a:avLst/>
                </a:prstGeom>
                <a:noFill/>
                <a:ln w="12700">
                  <a:solidFill>
                    <a:srgbClr val="0070C0"/>
                  </a:solidFill>
                  <a:round/>
                  <a:headEnd/>
                  <a:tailEnd type="arrow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21529" name="Text Box 126"/>
              <p:cNvSpPr txBox="1">
                <a:spLocks noChangeArrowheads="1"/>
              </p:cNvSpPr>
              <p:nvPr/>
            </p:nvSpPr>
            <p:spPr bwMode="auto">
              <a:xfrm>
                <a:off x="3412" y="6064"/>
                <a:ext cx="313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400" b="1" i="1" dirty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2P</a:t>
                </a:r>
                <a:endParaRPr lang="pl-PL" altLang="pl-PL" sz="1400" dirty="0"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1527" name="AutoShape 121"/>
              <p:cNvCxnSpPr>
                <a:cxnSpLocks noChangeShapeType="1"/>
              </p:cNvCxnSpPr>
              <p:nvPr/>
            </p:nvCxnSpPr>
            <p:spPr bwMode="auto">
              <a:xfrm>
                <a:off x="2040" y="6063"/>
                <a:ext cx="1359" cy="445"/>
              </a:xfrm>
              <a:prstGeom prst="straightConnector1">
                <a:avLst/>
              </a:prstGeom>
              <a:noFill/>
              <a:ln w="12700">
                <a:solidFill>
                  <a:srgbClr val="0070C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4" name="Wykr_2Q"/>
          <p:cNvGrpSpPr>
            <a:grpSpLocks/>
          </p:cNvGrpSpPr>
          <p:nvPr/>
        </p:nvGrpSpPr>
        <p:grpSpPr bwMode="auto">
          <a:xfrm>
            <a:off x="2381097" y="3566712"/>
            <a:ext cx="3106118" cy="1046573"/>
            <a:chOff x="1633" y="5586"/>
            <a:chExt cx="4891" cy="1646"/>
          </a:xfrm>
        </p:grpSpPr>
        <p:grpSp>
          <p:nvGrpSpPr>
            <p:cNvPr id="21517" name="Group 85"/>
            <p:cNvGrpSpPr>
              <a:grpSpLocks/>
            </p:cNvGrpSpPr>
            <p:nvPr/>
          </p:nvGrpSpPr>
          <p:grpSpPr bwMode="auto">
            <a:xfrm>
              <a:off x="1633" y="5586"/>
              <a:ext cx="4891" cy="1646"/>
              <a:chOff x="1633" y="5582"/>
              <a:chExt cx="4891" cy="1646"/>
            </a:xfrm>
          </p:grpSpPr>
          <p:sp>
            <p:nvSpPr>
              <p:cNvPr id="21519" name="Text Box 86"/>
              <p:cNvSpPr txBox="1">
                <a:spLocks noChangeArrowheads="1"/>
              </p:cNvSpPr>
              <p:nvPr/>
            </p:nvSpPr>
            <p:spPr bwMode="auto">
              <a:xfrm>
                <a:off x="1633" y="6889"/>
                <a:ext cx="346" cy="3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pl-PL" altLang="pl-PL" sz="1400" b="1" i="1">
                    <a:solidFill>
                      <a:srgbClr val="7030A0"/>
                    </a:solidFill>
                    <a:cs typeface="Times New Roman" panose="02020603050405020304" pitchFamily="18" charset="0"/>
                  </a:rPr>
                  <a:t>2Q</a:t>
                </a:r>
                <a:endParaRPr lang="pl-PL" altLang="pl-PL" sz="1400"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1520" name="AutoShape 87"/>
              <p:cNvCxnSpPr>
                <a:cxnSpLocks noChangeShapeType="1"/>
              </p:cNvCxnSpPr>
              <p:nvPr/>
            </p:nvCxnSpPr>
            <p:spPr bwMode="auto">
              <a:xfrm>
                <a:off x="2042" y="6054"/>
                <a:ext cx="694" cy="979"/>
              </a:xfrm>
              <a:prstGeom prst="straightConnector1">
                <a:avLst/>
              </a:prstGeom>
              <a:noFill/>
              <a:ln w="12700">
                <a:solidFill>
                  <a:srgbClr val="7030A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21521" name="Group 88"/>
              <p:cNvGrpSpPr>
                <a:grpSpLocks/>
              </p:cNvGrpSpPr>
              <p:nvPr/>
            </p:nvGrpSpPr>
            <p:grpSpPr bwMode="auto">
              <a:xfrm>
                <a:off x="2032" y="5582"/>
                <a:ext cx="4492" cy="604"/>
                <a:chOff x="2032" y="5582"/>
                <a:chExt cx="4492" cy="604"/>
              </a:xfrm>
            </p:grpSpPr>
            <p:cxnSp>
              <p:nvCxnSpPr>
                <p:cNvPr id="21522" name="AutoShape 89"/>
                <p:cNvCxnSpPr>
                  <a:cxnSpLocks noChangeShapeType="1"/>
                </p:cNvCxnSpPr>
                <p:nvPr/>
              </p:nvCxnSpPr>
              <p:spPr bwMode="auto">
                <a:xfrm>
                  <a:off x="5626" y="6066"/>
                  <a:ext cx="126" cy="120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4" name="AutoShape 91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32" y="5582"/>
                  <a:ext cx="4492" cy="489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 type="arrow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3" name="AutoShape 90"/>
                <p:cNvCxnSpPr>
                  <a:cxnSpLocks noChangeShapeType="1"/>
                </p:cNvCxnSpPr>
                <p:nvPr/>
              </p:nvCxnSpPr>
              <p:spPr bwMode="auto">
                <a:xfrm flipV="1">
                  <a:off x="5752" y="5594"/>
                  <a:ext cx="737" cy="586"/>
                </a:xfrm>
                <a:prstGeom prst="straightConnector1">
                  <a:avLst/>
                </a:prstGeom>
                <a:noFill/>
                <a:ln w="12700">
                  <a:solidFill>
                    <a:srgbClr val="7030A0"/>
                  </a:solidFill>
                  <a:round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21518" name="AutoShape 92"/>
            <p:cNvCxnSpPr>
              <a:cxnSpLocks noChangeShapeType="1"/>
            </p:cNvCxnSpPr>
            <p:nvPr/>
          </p:nvCxnSpPr>
          <p:spPr bwMode="auto">
            <a:xfrm flipV="1">
              <a:off x="2048" y="7021"/>
              <a:ext cx="669" cy="9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Up"/>
          <p:cNvGrpSpPr>
            <a:grpSpLocks/>
          </p:cNvGrpSpPr>
          <p:nvPr/>
        </p:nvGrpSpPr>
        <p:grpSpPr bwMode="auto">
          <a:xfrm>
            <a:off x="2634148" y="3355017"/>
            <a:ext cx="2742289" cy="511343"/>
            <a:chOff x="2043" y="5245"/>
            <a:chExt cx="4318" cy="806"/>
          </a:xfrm>
        </p:grpSpPr>
        <p:sp>
          <p:nvSpPr>
            <p:cNvPr id="21545" name="Text Box 96"/>
            <p:cNvSpPr txBox="1">
              <a:spLocks noChangeArrowheads="1"/>
            </p:cNvSpPr>
            <p:nvPr/>
          </p:nvSpPr>
          <p:spPr bwMode="auto">
            <a:xfrm>
              <a:off x="6020" y="5245"/>
              <a:ext cx="34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546" name="AutoShape 97"/>
            <p:cNvCxnSpPr>
              <a:cxnSpLocks noChangeShapeType="1"/>
            </p:cNvCxnSpPr>
            <p:nvPr/>
          </p:nvCxnSpPr>
          <p:spPr bwMode="auto">
            <a:xfrm flipV="1">
              <a:off x="2043" y="5692"/>
              <a:ext cx="3997" cy="359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Ur_Ux"/>
          <p:cNvGrpSpPr>
            <a:grpSpLocks/>
          </p:cNvGrpSpPr>
          <p:nvPr/>
        </p:nvGrpSpPr>
        <p:grpSpPr bwMode="auto">
          <a:xfrm>
            <a:off x="4864790" y="3632487"/>
            <a:ext cx="682214" cy="539508"/>
            <a:chOff x="5556" y="5682"/>
            <a:chExt cx="1073" cy="849"/>
          </a:xfrm>
        </p:grpSpPr>
        <p:sp>
          <p:nvSpPr>
            <p:cNvPr id="21547" name="Text Box 91"/>
            <p:cNvSpPr txBox="1">
              <a:spLocks noChangeArrowheads="1"/>
            </p:cNvSpPr>
            <p:nvPr/>
          </p:nvSpPr>
          <p:spPr bwMode="auto">
            <a:xfrm>
              <a:off x="6122" y="5911"/>
              <a:ext cx="507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X</a:t>
              </a:r>
              <a:endParaRPr lang="pl-PL" altLang="pl-PL" sz="1400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548" name="Text Box 92"/>
            <p:cNvSpPr txBox="1">
              <a:spLocks noChangeArrowheads="1"/>
            </p:cNvSpPr>
            <p:nvPr/>
          </p:nvSpPr>
          <p:spPr bwMode="auto">
            <a:xfrm>
              <a:off x="5556" y="6192"/>
              <a:ext cx="507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dirty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ΔU</a:t>
              </a:r>
              <a:r>
                <a:rPr lang="pl-PL" altLang="pl-PL" sz="1400" b="1" i="1" baseline="-25000" dirty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R</a:t>
              </a:r>
              <a:endParaRPr lang="pl-PL" altLang="pl-PL" sz="1400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549" name="AutoShape 93"/>
            <p:cNvCxnSpPr>
              <a:cxnSpLocks noChangeShapeType="1"/>
            </p:cNvCxnSpPr>
            <p:nvPr/>
          </p:nvCxnSpPr>
          <p:spPr bwMode="auto">
            <a:xfrm flipV="1">
              <a:off x="5726" y="5682"/>
              <a:ext cx="356" cy="473"/>
            </a:xfrm>
            <a:prstGeom prst="straightConnector1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50" name="AutoShape 94"/>
            <p:cNvCxnSpPr>
              <a:cxnSpLocks noChangeShapeType="1"/>
            </p:cNvCxnSpPr>
            <p:nvPr/>
          </p:nvCxnSpPr>
          <p:spPr bwMode="auto">
            <a:xfrm>
              <a:off x="5633" y="6051"/>
              <a:ext cx="103" cy="109"/>
            </a:xfrm>
            <a:prstGeom prst="straightConnector1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" name="UL',IL'"/>
          <p:cNvGrpSpPr/>
          <p:nvPr/>
        </p:nvGrpSpPr>
        <p:grpSpPr>
          <a:xfrm>
            <a:off x="2640498" y="3874395"/>
            <a:ext cx="2298700" cy="884126"/>
            <a:chOff x="1630363" y="4016376"/>
            <a:chExt cx="2298700" cy="884126"/>
          </a:xfrm>
        </p:grpSpPr>
        <p:cxnSp>
          <p:nvCxnSpPr>
            <p:cNvPr id="12" name="Łącznik prosty ze strzałką 11"/>
            <p:cNvCxnSpPr>
              <a:stCxn id="21538" idx="0"/>
            </p:cNvCxnSpPr>
            <p:nvPr/>
          </p:nvCxnSpPr>
          <p:spPr bwMode="auto">
            <a:xfrm flipH="1" flipV="1">
              <a:off x="2049866" y="4300696"/>
              <a:ext cx="273501" cy="384362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sp>
          <p:nvSpPr>
            <p:cNvPr id="21538" name="Text Box 110"/>
            <p:cNvSpPr txBox="1">
              <a:spLocks noChangeArrowheads="1"/>
            </p:cNvSpPr>
            <p:nvPr/>
          </p:nvSpPr>
          <p:spPr bwMode="auto">
            <a:xfrm>
              <a:off x="2085321" y="4685058"/>
              <a:ext cx="47609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’=</a:t>
              </a:r>
              <a:r>
                <a:rPr lang="pl-PL" altLang="pl-PL" sz="1400" b="1" i="1" u="sng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 err="1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537" name="Text Box 109"/>
            <p:cNvSpPr txBox="1">
              <a:spLocks noChangeArrowheads="1"/>
            </p:cNvSpPr>
            <p:nvPr/>
          </p:nvSpPr>
          <p:spPr bwMode="auto">
            <a:xfrm>
              <a:off x="3601944" y="4032918"/>
              <a:ext cx="275717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solidFill>
                    <a:schemeClr val="accent5">
                      <a:lumMod val="75000"/>
                    </a:schemeClr>
                  </a:solidFill>
                  <a:cs typeface="Times New Roman" panose="02020603050405020304" pitchFamily="18" charset="0"/>
                </a:rPr>
                <a:t>’</a:t>
              </a:r>
              <a:endParaRPr lang="pl-PL" altLang="pl-PL" sz="1400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539" name="AutoShape 111"/>
            <p:cNvCxnSpPr>
              <a:cxnSpLocks noChangeShapeType="1"/>
            </p:cNvCxnSpPr>
            <p:nvPr/>
          </p:nvCxnSpPr>
          <p:spPr bwMode="auto">
            <a:xfrm flipV="1">
              <a:off x="1630998" y="4016376"/>
              <a:ext cx="2298065" cy="4454"/>
            </a:xfrm>
            <a:prstGeom prst="straightConnector1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40" name="AutoShape 112"/>
            <p:cNvCxnSpPr>
              <a:cxnSpLocks noChangeShapeType="1"/>
            </p:cNvCxnSpPr>
            <p:nvPr/>
          </p:nvCxnSpPr>
          <p:spPr bwMode="auto">
            <a:xfrm>
              <a:off x="1630363" y="4019557"/>
              <a:ext cx="433190" cy="285039"/>
            </a:xfrm>
            <a:prstGeom prst="straightConnector1">
              <a:avLst/>
            </a:prstGeom>
            <a:noFill/>
            <a:ln w="12700">
              <a:solidFill>
                <a:schemeClr val="accent5">
                  <a:lumMod val="75000"/>
                </a:schemeClr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" name="PQ"/>
          <p:cNvGrpSpPr>
            <a:grpSpLocks/>
          </p:cNvGrpSpPr>
          <p:nvPr/>
        </p:nvGrpSpPr>
        <p:grpSpPr bwMode="auto">
          <a:xfrm>
            <a:off x="2469050" y="3540828"/>
            <a:ext cx="606702" cy="762874"/>
            <a:chOff x="1786" y="5528"/>
            <a:chExt cx="955" cy="1200"/>
          </a:xfrm>
        </p:grpSpPr>
        <p:sp>
          <p:nvSpPr>
            <p:cNvPr id="21533" name="Text Box 114"/>
            <p:cNvSpPr txBox="1">
              <a:spLocks noChangeArrowheads="1"/>
            </p:cNvSpPr>
            <p:nvPr/>
          </p:nvSpPr>
          <p:spPr bwMode="auto">
            <a:xfrm>
              <a:off x="1786" y="6389"/>
              <a:ext cx="204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>
                  <a:solidFill>
                    <a:srgbClr val="00B050"/>
                  </a:solidFill>
                  <a:cs typeface="Times New Roman" panose="02020603050405020304" pitchFamily="18" charset="0"/>
                </a:rPr>
                <a:t>Q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34" name="AutoShape 115"/>
            <p:cNvCxnSpPr>
              <a:cxnSpLocks noChangeShapeType="1"/>
            </p:cNvCxnSpPr>
            <p:nvPr/>
          </p:nvCxnSpPr>
          <p:spPr bwMode="auto">
            <a:xfrm flipV="1">
              <a:off x="2049" y="6501"/>
              <a:ext cx="656" cy="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35" name="AutoShape 116"/>
            <p:cNvCxnSpPr>
              <a:cxnSpLocks noChangeShapeType="1"/>
            </p:cNvCxnSpPr>
            <p:nvPr/>
          </p:nvCxnSpPr>
          <p:spPr bwMode="auto">
            <a:xfrm flipH="1" flipV="1">
              <a:off x="2712" y="6071"/>
              <a:ext cx="11" cy="44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36" name="Text Box 117"/>
            <p:cNvSpPr txBox="1">
              <a:spLocks noChangeArrowheads="1"/>
            </p:cNvSpPr>
            <p:nvPr/>
          </p:nvSpPr>
          <p:spPr bwMode="auto">
            <a:xfrm>
              <a:off x="2569" y="5528"/>
              <a:ext cx="17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P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UL,IL"/>
          <p:cNvGrpSpPr>
            <a:grpSpLocks/>
          </p:cNvGrpSpPr>
          <p:nvPr/>
        </p:nvGrpSpPr>
        <p:grpSpPr bwMode="auto">
          <a:xfrm>
            <a:off x="2629385" y="3877567"/>
            <a:ext cx="1504950" cy="661370"/>
            <a:chOff x="2036" y="6069"/>
            <a:chExt cx="2370" cy="1041"/>
          </a:xfrm>
        </p:grpSpPr>
        <p:sp>
          <p:nvSpPr>
            <p:cNvPr id="21541" name="Text Box 104"/>
            <p:cNvSpPr txBox="1">
              <a:spLocks noChangeArrowheads="1"/>
            </p:cNvSpPr>
            <p:nvPr/>
          </p:nvSpPr>
          <p:spPr bwMode="auto">
            <a:xfrm>
              <a:off x="4012" y="6100"/>
              <a:ext cx="34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>
                  <a:solidFill>
                    <a:srgbClr val="00B05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42" name="Text Box 105"/>
            <p:cNvSpPr txBox="1">
              <a:spLocks noChangeArrowheads="1"/>
            </p:cNvSpPr>
            <p:nvPr/>
          </p:nvSpPr>
          <p:spPr bwMode="auto">
            <a:xfrm>
              <a:off x="3229" y="6771"/>
              <a:ext cx="247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>
                  <a:solidFill>
                    <a:srgbClr val="00B05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43" name="AutoShape 106"/>
            <p:cNvCxnSpPr>
              <a:cxnSpLocks noChangeShapeType="1"/>
            </p:cNvCxnSpPr>
            <p:nvPr/>
          </p:nvCxnSpPr>
          <p:spPr bwMode="auto">
            <a:xfrm>
              <a:off x="2036" y="6073"/>
              <a:ext cx="1204" cy="810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44" name="AutoShape 107"/>
            <p:cNvCxnSpPr>
              <a:cxnSpLocks noChangeShapeType="1"/>
            </p:cNvCxnSpPr>
            <p:nvPr/>
          </p:nvCxnSpPr>
          <p:spPr bwMode="auto">
            <a:xfrm flipV="1">
              <a:off x="2045" y="6069"/>
              <a:ext cx="2361" cy="7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Osie"/>
          <p:cNvGrpSpPr>
            <a:grpSpLocks/>
          </p:cNvGrpSpPr>
          <p:nvPr/>
        </p:nvGrpSpPr>
        <p:grpSpPr bwMode="auto">
          <a:xfrm>
            <a:off x="2577647" y="2686328"/>
            <a:ext cx="3381713" cy="2138963"/>
            <a:chOff x="1953" y="4192"/>
            <a:chExt cx="5327" cy="3369"/>
          </a:xfrm>
        </p:grpSpPr>
        <p:sp>
          <p:nvSpPr>
            <p:cNvPr id="21551" name="Text Box 86"/>
            <p:cNvSpPr txBox="1">
              <a:spLocks noChangeArrowheads="1"/>
            </p:cNvSpPr>
            <p:nvPr/>
          </p:nvSpPr>
          <p:spPr bwMode="auto">
            <a:xfrm>
              <a:off x="1953" y="4192"/>
              <a:ext cx="230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+</a:t>
              </a:r>
              <a:r>
                <a:rPr lang="pl-PL" altLang="pl-PL" sz="1200" b="1" i="1" dirty="0">
                  <a:cs typeface="Times New Roman" panose="02020603050405020304" pitchFamily="18" charset="0"/>
                </a:rPr>
                <a:t>j</a:t>
              </a:r>
              <a:endParaRPr lang="pl-PL" altLang="pl-PL" sz="1200" b="1" dirty="0">
                <a:cs typeface="Times New Roman" panose="02020603050405020304" pitchFamily="18" charset="0"/>
              </a:endParaRPr>
            </a:p>
          </p:txBody>
        </p:sp>
        <p:sp>
          <p:nvSpPr>
            <p:cNvPr id="21552" name="Text Box 87"/>
            <p:cNvSpPr txBox="1">
              <a:spLocks noChangeArrowheads="1"/>
            </p:cNvSpPr>
            <p:nvPr/>
          </p:nvSpPr>
          <p:spPr bwMode="auto">
            <a:xfrm>
              <a:off x="7118" y="5897"/>
              <a:ext cx="1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>
                  <a:cs typeface="Times New Roman" panose="02020603050405020304" pitchFamily="18" charset="0"/>
                </a:rPr>
                <a:t>+</a:t>
              </a:r>
              <a:endParaRPr lang="pl-PL" altLang="pl-PL" sz="1400" b="1">
                <a:cs typeface="Times New Roman" panose="02020603050405020304" pitchFamily="18" charset="0"/>
              </a:endParaRPr>
            </a:p>
          </p:txBody>
        </p:sp>
        <p:cxnSp>
          <p:nvCxnSpPr>
            <p:cNvPr id="21553" name="AutoShape 88"/>
            <p:cNvCxnSpPr>
              <a:cxnSpLocks noChangeShapeType="1"/>
            </p:cNvCxnSpPr>
            <p:nvPr/>
          </p:nvCxnSpPr>
          <p:spPr bwMode="auto">
            <a:xfrm flipH="1" flipV="1">
              <a:off x="2032" y="4493"/>
              <a:ext cx="18" cy="3068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54" name="AutoShape 89"/>
            <p:cNvCxnSpPr>
              <a:cxnSpLocks noChangeShapeType="1"/>
            </p:cNvCxnSpPr>
            <p:nvPr/>
          </p:nvCxnSpPr>
          <p:spPr bwMode="auto">
            <a:xfrm flipV="1">
              <a:off x="2070" y="6053"/>
              <a:ext cx="5001" cy="6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Schemat"/>
          <p:cNvGrpSpPr/>
          <p:nvPr/>
        </p:nvGrpSpPr>
        <p:grpSpPr>
          <a:xfrm>
            <a:off x="2236560" y="997124"/>
            <a:ext cx="4525963" cy="1482849"/>
            <a:chOff x="1492250" y="1019051"/>
            <a:chExt cx="4525963" cy="1482849"/>
          </a:xfrm>
        </p:grpSpPr>
        <p:sp>
          <p:nvSpPr>
            <p:cNvPr id="85" name="Text Box 533"/>
            <p:cNvSpPr txBox="1">
              <a:spLocks noChangeArrowheads="1"/>
            </p:cNvSpPr>
            <p:nvPr/>
          </p:nvSpPr>
          <p:spPr bwMode="auto">
            <a:xfrm>
              <a:off x="5267083" y="1190177"/>
              <a:ext cx="10900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P</a:t>
              </a:r>
              <a:endParaRPr lang="pl-PL" altLang="pl-PL" sz="14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6" name="Text Box 533"/>
            <p:cNvSpPr txBox="1">
              <a:spLocks noChangeArrowheads="1"/>
            </p:cNvSpPr>
            <p:nvPr/>
          </p:nvSpPr>
          <p:spPr bwMode="auto">
            <a:xfrm>
              <a:off x="5253691" y="1427985"/>
              <a:ext cx="12984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Q</a:t>
              </a:r>
              <a:endParaRPr lang="pl-PL" altLang="pl-PL" sz="1400" dirty="0">
                <a:solidFill>
                  <a:srgbClr val="00B05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1555" name="Text Box 6"/>
            <p:cNvSpPr txBox="1">
              <a:spLocks noChangeArrowheads="1"/>
            </p:cNvSpPr>
            <p:nvPr/>
          </p:nvSpPr>
          <p:spPr bwMode="auto">
            <a:xfrm>
              <a:off x="4273356" y="1449875"/>
              <a:ext cx="21640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smtClean="0"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cs typeface="Times New Roman" panose="02020603050405020304" pitchFamily="18" charset="0"/>
                </a:rPr>
                <a:t>’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56" name="Text Box 7"/>
            <p:cNvSpPr txBox="1">
              <a:spLocks noChangeArrowheads="1"/>
            </p:cNvSpPr>
            <p:nvPr/>
          </p:nvSpPr>
          <p:spPr bwMode="auto">
            <a:xfrm>
              <a:off x="2858676" y="1413663"/>
              <a:ext cx="1570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>
                  <a:cs typeface="Times New Roman" panose="02020603050405020304" pitchFamily="18" charset="0"/>
                </a:rPr>
                <a:t>G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57" name="AutoShape 8"/>
            <p:cNvCxnSpPr>
              <a:cxnSpLocks noChangeShapeType="1"/>
            </p:cNvCxnSpPr>
            <p:nvPr/>
          </p:nvCxnSpPr>
          <p:spPr bwMode="auto">
            <a:xfrm flipV="1">
              <a:off x="2866931" y="1402864"/>
              <a:ext cx="208900" cy="635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58" name="Text Box 9"/>
            <p:cNvSpPr txBox="1">
              <a:spLocks noChangeArrowheads="1"/>
            </p:cNvSpPr>
            <p:nvPr/>
          </p:nvSpPr>
          <p:spPr bwMode="auto">
            <a:xfrm>
              <a:off x="5458183" y="1413663"/>
              <a:ext cx="15709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I</a:t>
              </a:r>
              <a:r>
                <a:rPr lang="pl-PL" altLang="pl-PL" sz="1400" b="1" i="1" baseline="-25000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1559" name="AutoShape 10"/>
            <p:cNvCxnSpPr>
              <a:cxnSpLocks noChangeShapeType="1"/>
            </p:cNvCxnSpPr>
            <p:nvPr/>
          </p:nvCxnSpPr>
          <p:spPr bwMode="auto">
            <a:xfrm flipV="1">
              <a:off x="4260389" y="1401593"/>
              <a:ext cx="208900" cy="635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60" name="AutoShape 11"/>
            <p:cNvCxnSpPr>
              <a:cxnSpLocks noChangeShapeType="1"/>
            </p:cNvCxnSpPr>
            <p:nvPr/>
          </p:nvCxnSpPr>
          <p:spPr bwMode="auto">
            <a:xfrm flipV="1">
              <a:off x="5364209" y="1413028"/>
              <a:ext cx="208900" cy="635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61" name="Text Box 12"/>
            <p:cNvSpPr txBox="1">
              <a:spLocks noChangeArrowheads="1"/>
            </p:cNvSpPr>
            <p:nvPr/>
          </p:nvSpPr>
          <p:spPr bwMode="auto">
            <a:xfrm>
              <a:off x="4117157" y="1811985"/>
              <a:ext cx="29976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cs typeface="Times New Roman" panose="02020603050405020304" pitchFamily="18" charset="0"/>
                </a:rPr>
                <a:t>U</a:t>
              </a:r>
              <a:r>
                <a:rPr lang="pl-PL" altLang="pl-PL" sz="1800" b="1" i="1" baseline="-25000" smtClean="0"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cs typeface="Times New Roman" panose="02020603050405020304" pitchFamily="18" charset="0"/>
                </a:rPr>
                <a:t>’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62" name="AutoShape 13"/>
            <p:cNvCxnSpPr>
              <a:cxnSpLocks noChangeShapeType="1"/>
            </p:cNvCxnSpPr>
            <p:nvPr/>
          </p:nvCxnSpPr>
          <p:spPr bwMode="auto">
            <a:xfrm flipH="1" flipV="1">
              <a:off x="4080965" y="1522297"/>
              <a:ext cx="4445" cy="86906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63" name="Text Box 14"/>
            <p:cNvSpPr txBox="1">
              <a:spLocks noChangeArrowheads="1"/>
            </p:cNvSpPr>
            <p:nvPr/>
          </p:nvSpPr>
          <p:spPr bwMode="auto">
            <a:xfrm>
              <a:off x="1492250" y="1811985"/>
              <a:ext cx="216406" cy="215444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G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64" name="AutoShape 15"/>
            <p:cNvCxnSpPr>
              <a:cxnSpLocks noChangeShapeType="1"/>
            </p:cNvCxnSpPr>
            <p:nvPr/>
          </p:nvCxnSpPr>
          <p:spPr bwMode="auto">
            <a:xfrm flipH="1" flipV="1">
              <a:off x="1747505" y="1522297"/>
              <a:ext cx="4445" cy="869065"/>
            </a:xfrm>
            <a:prstGeom prst="straightConnector1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65" name="Text Box 16"/>
            <p:cNvSpPr txBox="1">
              <a:spLocks noChangeArrowheads="1"/>
            </p:cNvSpPr>
            <p:nvPr/>
          </p:nvSpPr>
          <p:spPr bwMode="auto">
            <a:xfrm>
              <a:off x="5764866" y="1815796"/>
              <a:ext cx="216406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u="sng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U</a:t>
              </a:r>
              <a:r>
                <a:rPr lang="pl-PL" altLang="pl-PL" sz="1400" b="1" i="1" baseline="-25000" smtClean="0">
                  <a:solidFill>
                    <a:srgbClr val="00B050"/>
                  </a:solidFill>
                  <a:cs typeface="Times New Roman" panose="02020603050405020304" pitchFamily="18" charset="0"/>
                </a:rPr>
                <a:t>D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66" name="AutoShape 17"/>
            <p:cNvCxnSpPr>
              <a:cxnSpLocks noChangeShapeType="1"/>
            </p:cNvCxnSpPr>
            <p:nvPr/>
          </p:nvCxnSpPr>
          <p:spPr bwMode="auto">
            <a:xfrm flipH="1" flipV="1">
              <a:off x="5724864" y="1526108"/>
              <a:ext cx="4445" cy="869065"/>
            </a:xfrm>
            <a:prstGeom prst="straightConnector1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67" name="AutoShape 18"/>
            <p:cNvCxnSpPr>
              <a:cxnSpLocks noChangeShapeType="1"/>
            </p:cNvCxnSpPr>
            <p:nvPr/>
          </p:nvCxnSpPr>
          <p:spPr bwMode="auto">
            <a:xfrm>
              <a:off x="1602735" y="2492371"/>
              <a:ext cx="4415478" cy="952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68" name="Text Box 19"/>
            <p:cNvSpPr txBox="1">
              <a:spLocks noChangeArrowheads="1"/>
            </p:cNvSpPr>
            <p:nvPr/>
          </p:nvSpPr>
          <p:spPr bwMode="auto">
            <a:xfrm>
              <a:off x="4813068" y="1066800"/>
              <a:ext cx="217155" cy="1810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>
                  <a:cs typeface="Times New Roman" panose="02020603050405020304" pitchFamily="18" charset="0"/>
                  <a:sym typeface="Symbol" pitchFamily="18" charset="2"/>
                </a:rPr>
                <a:t></a:t>
              </a:r>
              <a:r>
                <a:rPr lang="pl-PL" altLang="pl-PL" sz="1400" b="1" i="1" baseline="-25000">
                  <a:cs typeface="Times New Roman" panose="02020603050405020304" pitchFamily="18" charset="0"/>
                </a:rPr>
                <a:t>T</a:t>
              </a:r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69" name="Text Box 20"/>
            <p:cNvSpPr txBox="1">
              <a:spLocks noChangeArrowheads="1"/>
            </p:cNvSpPr>
            <p:nvPr/>
          </p:nvSpPr>
          <p:spPr bwMode="auto">
            <a:xfrm>
              <a:off x="4018104" y="1102106"/>
              <a:ext cx="18915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>
                  <a:cs typeface="Times New Roman" panose="02020603050405020304" pitchFamily="18" charset="0"/>
                </a:rPr>
                <a:t>D</a:t>
              </a:r>
              <a:r>
                <a:rPr lang="pl-PL" altLang="pl-PL" sz="1400" b="1" i="1" smtClean="0">
                  <a:cs typeface="Times New Roman" panose="02020603050405020304" pitchFamily="18" charset="0"/>
                </a:rPr>
                <a:t>’</a:t>
              </a:r>
              <a:endParaRPr lang="pl-PL" altLang="pl-PL" sz="1400" b="1">
                <a:cs typeface="Times New Roman" panose="02020603050405020304" pitchFamily="18" charset="0"/>
              </a:endParaRPr>
            </a:p>
          </p:txBody>
        </p:sp>
        <p:sp>
          <p:nvSpPr>
            <p:cNvPr id="21570" name="Text Box 21"/>
            <p:cNvSpPr txBox="1">
              <a:spLocks noChangeArrowheads="1"/>
            </p:cNvSpPr>
            <p:nvPr/>
          </p:nvSpPr>
          <p:spPr bwMode="auto">
            <a:xfrm>
              <a:off x="1726239" y="1138619"/>
              <a:ext cx="129844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b="1">
                <a:cs typeface="Times New Roman" panose="02020603050405020304" pitchFamily="18" charset="0"/>
              </a:endParaRPr>
            </a:p>
          </p:txBody>
        </p:sp>
        <p:sp>
          <p:nvSpPr>
            <p:cNvPr id="21571" name="Text Box 22"/>
            <p:cNvSpPr txBox="1">
              <a:spLocks noChangeArrowheads="1"/>
            </p:cNvSpPr>
            <p:nvPr/>
          </p:nvSpPr>
          <p:spPr bwMode="auto">
            <a:xfrm>
              <a:off x="2519489" y="1019051"/>
              <a:ext cx="890207" cy="2534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i="1" u="sng" dirty="0">
                  <a:cs typeface="Times New Roman" panose="02020603050405020304" pitchFamily="18" charset="0"/>
                </a:rPr>
                <a:t>Z</a:t>
              </a:r>
              <a:r>
                <a:rPr lang="pl-PL" altLang="pl-PL" sz="1400" i="1" baseline="-25000" dirty="0">
                  <a:cs typeface="Times New Roman" panose="02020603050405020304" pitchFamily="18" charset="0"/>
                </a:rPr>
                <a:t>T</a:t>
              </a:r>
              <a:r>
                <a:rPr lang="pl-PL" altLang="pl-PL" sz="1400" i="1" dirty="0">
                  <a:cs typeface="Times New Roman" panose="02020603050405020304" pitchFamily="18" charset="0"/>
                </a:rPr>
                <a:t>=</a:t>
              </a:r>
              <a:r>
                <a:rPr lang="pl-PL" altLang="pl-PL" sz="1400" i="1" dirty="0" err="1">
                  <a:cs typeface="Times New Roman" panose="02020603050405020304" pitchFamily="18" charset="0"/>
                </a:rPr>
                <a:t>R</a:t>
              </a:r>
              <a:r>
                <a:rPr lang="pl-PL" altLang="pl-PL" sz="1400" i="1" baseline="-25000" dirty="0" err="1">
                  <a:cs typeface="Times New Roman" panose="02020603050405020304" pitchFamily="18" charset="0"/>
                </a:rPr>
                <a:t>T</a:t>
              </a:r>
              <a:r>
                <a:rPr lang="pl-PL" altLang="pl-PL" sz="1400" i="1" dirty="0" err="1">
                  <a:cs typeface="Times New Roman" panose="02020603050405020304" pitchFamily="18" charset="0"/>
                </a:rPr>
                <a:t>+jX</a:t>
              </a:r>
              <a:r>
                <a:rPr lang="pl-PL" altLang="pl-PL" sz="1400" i="1" baseline="-25000" dirty="0" err="1">
                  <a:cs typeface="Times New Roman" panose="02020603050405020304" pitchFamily="18" charset="0"/>
                </a:rPr>
                <a:t>T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572" name="Oval 23"/>
            <p:cNvSpPr>
              <a:spLocks noChangeArrowheads="1"/>
            </p:cNvSpPr>
            <p:nvPr/>
          </p:nvSpPr>
          <p:spPr bwMode="auto">
            <a:xfrm>
              <a:off x="1711312" y="1370464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grpSp>
          <p:nvGrpSpPr>
            <p:cNvPr id="21573" name="Group 24"/>
            <p:cNvGrpSpPr>
              <a:grpSpLocks/>
            </p:cNvGrpSpPr>
            <p:nvPr/>
          </p:nvGrpSpPr>
          <p:grpSpPr bwMode="auto">
            <a:xfrm>
              <a:off x="3122818" y="1298042"/>
              <a:ext cx="579079" cy="107998"/>
              <a:chOff x="4301" y="3929"/>
              <a:chExt cx="912" cy="170"/>
            </a:xfrm>
          </p:grpSpPr>
          <p:sp>
            <p:nvSpPr>
              <p:cNvPr id="21585" name="Arc 25"/>
              <p:cNvSpPr>
                <a:spLocks/>
              </p:cNvSpPr>
              <p:nvPr/>
            </p:nvSpPr>
            <p:spPr bwMode="auto">
              <a:xfrm>
                <a:off x="4301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6" name="Arc 26"/>
              <p:cNvSpPr>
                <a:spLocks/>
              </p:cNvSpPr>
              <p:nvPr/>
            </p:nvSpPr>
            <p:spPr bwMode="auto">
              <a:xfrm>
                <a:off x="4541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7" name="Arc 27"/>
              <p:cNvSpPr>
                <a:spLocks/>
              </p:cNvSpPr>
              <p:nvPr/>
            </p:nvSpPr>
            <p:spPr bwMode="auto">
              <a:xfrm>
                <a:off x="4757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21588" name="Arc 28"/>
              <p:cNvSpPr>
                <a:spLocks/>
              </p:cNvSpPr>
              <p:nvPr/>
            </p:nvSpPr>
            <p:spPr bwMode="auto">
              <a:xfrm>
                <a:off x="4985" y="3929"/>
                <a:ext cx="228" cy="17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1574" name="Rectangle 29"/>
            <p:cNvSpPr>
              <a:spLocks noChangeArrowheads="1"/>
            </p:cNvSpPr>
            <p:nvPr/>
          </p:nvSpPr>
          <p:spPr bwMode="auto">
            <a:xfrm>
              <a:off x="2471354" y="1370464"/>
              <a:ext cx="289540" cy="72422"/>
            </a:xfrm>
            <a:prstGeom prst="rect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75" name="AutoShape 30"/>
            <p:cNvCxnSpPr>
              <a:cxnSpLocks noChangeShapeType="1"/>
              <a:stCxn id="21572" idx="6"/>
              <a:endCxn id="21574" idx="1"/>
            </p:cNvCxnSpPr>
            <p:nvPr/>
          </p:nvCxnSpPr>
          <p:spPr bwMode="auto">
            <a:xfrm>
              <a:off x="1793221" y="1406675"/>
              <a:ext cx="668608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76" name="AutoShape 31"/>
            <p:cNvCxnSpPr>
              <a:cxnSpLocks noChangeShapeType="1"/>
              <a:stCxn id="21574" idx="3"/>
              <a:endCxn id="21585" idx="0"/>
            </p:cNvCxnSpPr>
            <p:nvPr/>
          </p:nvCxnSpPr>
          <p:spPr bwMode="auto">
            <a:xfrm flipV="1">
              <a:off x="2770417" y="1406040"/>
              <a:ext cx="344146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77" name="AutoShape 32"/>
            <p:cNvCxnSpPr>
              <a:cxnSpLocks noChangeShapeType="1"/>
              <a:stCxn id="21588" idx="1"/>
              <a:endCxn id="21578" idx="2"/>
            </p:cNvCxnSpPr>
            <p:nvPr/>
          </p:nvCxnSpPr>
          <p:spPr bwMode="auto">
            <a:xfrm>
              <a:off x="3710786" y="1404770"/>
              <a:ext cx="313033" cy="127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78" name="Oval 33"/>
            <p:cNvSpPr>
              <a:spLocks noChangeArrowheads="1"/>
            </p:cNvSpPr>
            <p:nvPr/>
          </p:nvSpPr>
          <p:spPr bwMode="auto">
            <a:xfrm>
              <a:off x="4033343" y="1369829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79" name="Text Box 34"/>
            <p:cNvSpPr txBox="1">
              <a:spLocks noChangeArrowheads="1"/>
            </p:cNvSpPr>
            <p:nvPr/>
          </p:nvSpPr>
          <p:spPr bwMode="auto">
            <a:xfrm>
              <a:off x="5671527" y="1150657"/>
              <a:ext cx="217155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>
                  <a:cs typeface="Times New Roman" panose="02020603050405020304" pitchFamily="18" charset="0"/>
                </a:rPr>
                <a:t>D</a:t>
              </a:r>
              <a:endParaRPr lang="pl-PL" altLang="pl-PL" sz="1400" b="1">
                <a:cs typeface="Times New Roman" panose="02020603050405020304" pitchFamily="18" charset="0"/>
              </a:endParaRPr>
            </a:p>
          </p:txBody>
        </p:sp>
        <p:sp>
          <p:nvSpPr>
            <p:cNvPr id="21580" name="Oval 35"/>
            <p:cNvSpPr>
              <a:spLocks noChangeArrowheads="1"/>
            </p:cNvSpPr>
            <p:nvPr/>
          </p:nvSpPr>
          <p:spPr bwMode="auto">
            <a:xfrm>
              <a:off x="5688671" y="1379358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81" name="Oval 36"/>
            <p:cNvSpPr>
              <a:spLocks noChangeArrowheads="1"/>
            </p:cNvSpPr>
            <p:nvPr/>
          </p:nvSpPr>
          <p:spPr bwMode="auto">
            <a:xfrm>
              <a:off x="4886723" y="1270725"/>
              <a:ext cx="306683" cy="28968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21582" name="Oval 37"/>
            <p:cNvSpPr>
              <a:spLocks noChangeArrowheads="1"/>
            </p:cNvSpPr>
            <p:nvPr/>
          </p:nvSpPr>
          <p:spPr bwMode="auto">
            <a:xfrm>
              <a:off x="4675283" y="1266914"/>
              <a:ext cx="300969" cy="287782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21583" name="AutoShape 38"/>
            <p:cNvCxnSpPr>
              <a:cxnSpLocks noChangeShapeType="1"/>
              <a:stCxn id="21581" idx="6"/>
              <a:endCxn id="21580" idx="2"/>
            </p:cNvCxnSpPr>
            <p:nvPr/>
          </p:nvCxnSpPr>
          <p:spPr bwMode="auto">
            <a:xfrm>
              <a:off x="5202931" y="1415569"/>
              <a:ext cx="476216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84" name="AutoShape 39"/>
            <p:cNvCxnSpPr>
              <a:cxnSpLocks noChangeShapeType="1"/>
            </p:cNvCxnSpPr>
            <p:nvPr/>
          </p:nvCxnSpPr>
          <p:spPr bwMode="auto">
            <a:xfrm>
              <a:off x="4111443" y="1402228"/>
              <a:ext cx="554316" cy="508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" name="Tytuł"/>
          <p:cNvSpPr txBox="1">
            <a:spLocks noChangeArrowheads="1"/>
          </p:cNvSpPr>
          <p:nvPr/>
        </p:nvSpPr>
        <p:spPr bwMode="auto">
          <a:xfrm>
            <a:off x="3103650" y="476706"/>
            <a:ext cx="2986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Wykres wektorowy transformatora</a:t>
            </a:r>
            <a:endParaRPr kumimoji="1" lang="pl-PL" sz="1400" b="1" i="1" ker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1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chZast"/>
          <p:cNvGrpSpPr/>
          <p:nvPr/>
        </p:nvGrpSpPr>
        <p:grpSpPr>
          <a:xfrm>
            <a:off x="2452030" y="4293120"/>
            <a:ext cx="5072380" cy="1311966"/>
            <a:chOff x="2035810" y="3645024"/>
            <a:chExt cx="5072380" cy="1311966"/>
          </a:xfrm>
        </p:grpSpPr>
        <p:cxnSp>
          <p:nvCxnSpPr>
            <p:cNvPr id="36" name="Ziemia"/>
            <p:cNvCxnSpPr>
              <a:cxnSpLocks noChangeShapeType="1"/>
            </p:cNvCxnSpPr>
            <p:nvPr/>
          </p:nvCxnSpPr>
          <p:spPr bwMode="auto">
            <a:xfrm flipV="1">
              <a:off x="2290227" y="4956990"/>
              <a:ext cx="395946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7" name="Impedancje"/>
            <p:cNvGrpSpPr/>
            <p:nvPr/>
          </p:nvGrpSpPr>
          <p:grpSpPr>
            <a:xfrm>
              <a:off x="2608248" y="3645024"/>
              <a:ext cx="3171529" cy="359651"/>
              <a:chOff x="0" y="0"/>
              <a:chExt cx="3171840" cy="359651"/>
            </a:xfrm>
          </p:grpSpPr>
          <p:sp>
            <p:nvSpPr>
              <p:cNvPr id="76" name="Text Box 488"/>
              <p:cNvSpPr txBox="1">
                <a:spLocks noChangeArrowheads="1"/>
              </p:cNvSpPr>
              <p:nvPr/>
            </p:nvSpPr>
            <p:spPr bwMode="auto">
              <a:xfrm>
                <a:off x="0" y="72434"/>
                <a:ext cx="760467" cy="15388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R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T(220)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</a:t>
                </a:r>
                <a:r>
                  <a:rPr lang="pl-PL" sz="1000" b="1" i="1" kern="120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0,854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7" name="Text Box 488"/>
              <p:cNvSpPr txBox="1">
                <a:spLocks noChangeArrowheads="1"/>
              </p:cNvSpPr>
              <p:nvPr/>
            </p:nvSpPr>
            <p:spPr bwMode="auto">
              <a:xfrm>
                <a:off x="914360" y="0"/>
                <a:ext cx="824593" cy="15388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X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T(220)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</a:t>
                </a:r>
                <a:r>
                  <a:rPr lang="pl-PL" sz="1000" b="1" i="1" kern="1200" smtClean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25,613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8" name="Text Box 488"/>
              <p:cNvSpPr txBox="1">
                <a:spLocks noChangeArrowheads="1"/>
              </p:cNvSpPr>
              <p:nvPr/>
            </p:nvSpPr>
            <p:spPr bwMode="auto">
              <a:xfrm>
                <a:off x="2136038" y="36004"/>
                <a:ext cx="438304" cy="323647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/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R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L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=5,0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9" name="Text Box 488"/>
              <p:cNvSpPr txBox="1">
                <a:spLocks noChangeArrowheads="1"/>
              </p:cNvSpPr>
              <p:nvPr/>
            </p:nvSpPr>
            <p:spPr bwMode="auto">
              <a:xfrm>
                <a:off x="2670048" y="0"/>
                <a:ext cx="501792" cy="323647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/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X</a:t>
                </a:r>
                <a:r>
                  <a:rPr lang="pl-PL" sz="1000" b="1" i="1" kern="1200" baseline="-250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L</a:t>
                </a: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=40,0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38" name="Odbiór"/>
            <p:cNvGrpSpPr/>
            <p:nvPr/>
          </p:nvGrpSpPr>
          <p:grpSpPr>
            <a:xfrm>
              <a:off x="5796408" y="3939224"/>
              <a:ext cx="1311782" cy="933414"/>
              <a:chOff x="-1" y="0"/>
              <a:chExt cx="1311961" cy="933850"/>
            </a:xfrm>
          </p:grpSpPr>
          <p:sp>
            <p:nvSpPr>
              <p:cNvPr id="70" name="Text Box 533"/>
              <p:cNvSpPr txBox="1">
                <a:spLocks noChangeArrowheads="1"/>
              </p:cNvSpPr>
              <p:nvPr/>
            </p:nvSpPr>
            <p:spPr bwMode="auto">
              <a:xfrm>
                <a:off x="418236" y="206768"/>
                <a:ext cx="893724" cy="32146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=100 MW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=80 Mvar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71" name="AutoShape 510"/>
              <p:cNvCxnSpPr>
                <a:cxnSpLocks noChangeShapeType="1"/>
              </p:cNvCxnSpPr>
              <p:nvPr/>
            </p:nvCxnSpPr>
            <p:spPr bwMode="auto">
              <a:xfrm flipH="1" flipV="1">
                <a:off x="279400" y="69850"/>
                <a:ext cx="0" cy="86400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72" name="Grupa 71"/>
              <p:cNvGrpSpPr/>
              <p:nvPr/>
            </p:nvGrpSpPr>
            <p:grpSpPr>
              <a:xfrm>
                <a:off x="311150" y="0"/>
                <a:ext cx="216000" cy="180000"/>
                <a:chOff x="0" y="0"/>
                <a:chExt cx="216000" cy="180000"/>
              </a:xfrm>
            </p:grpSpPr>
            <p:cxnSp>
              <p:nvCxnSpPr>
                <p:cNvPr id="74" name="AutoShape 504"/>
                <p:cNvCxnSpPr>
                  <a:cxnSpLocks noChangeShapeType="1"/>
                </p:cNvCxnSpPr>
                <p:nvPr/>
              </p:nvCxnSpPr>
              <p:spPr bwMode="auto">
                <a:xfrm>
                  <a:off x="0" y="0"/>
                  <a:ext cx="21600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5" name="AutoShape 50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09550" y="0"/>
                  <a:ext cx="0" cy="180000"/>
                </a:xfrm>
                <a:prstGeom prst="straightConnector1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arrow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73" name="Text Box 507"/>
              <p:cNvSpPr txBox="1">
                <a:spLocks noChangeArrowheads="1"/>
              </p:cNvSpPr>
              <p:nvPr/>
            </p:nvSpPr>
            <p:spPr bwMode="auto">
              <a:xfrm>
                <a:off x="-1" y="360865"/>
                <a:ext cx="242188" cy="170258"/>
              </a:xfrm>
              <a:prstGeom prst="rect">
                <a:avLst/>
              </a:prstGeom>
              <a:noFill/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u="sng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C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39" name="Węzły"/>
            <p:cNvGrpSpPr/>
            <p:nvPr/>
          </p:nvGrpSpPr>
          <p:grpSpPr>
            <a:xfrm>
              <a:off x="2353831" y="3717032"/>
              <a:ext cx="3813439" cy="257751"/>
              <a:chOff x="0" y="-39357"/>
              <a:chExt cx="3814444" cy="258051"/>
            </a:xfrm>
          </p:grpSpPr>
          <p:sp>
            <p:nvSpPr>
              <p:cNvPr id="64" name="Text Box 486"/>
              <p:cNvSpPr txBox="1">
                <a:spLocks noChangeArrowheads="1"/>
              </p:cNvSpPr>
              <p:nvPr/>
            </p:nvSpPr>
            <p:spPr bwMode="auto">
              <a:xfrm>
                <a:off x="2092141" y="-39357"/>
                <a:ext cx="157090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B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5" name="Text Box 500"/>
              <p:cNvSpPr txBox="1">
                <a:spLocks noChangeArrowheads="1"/>
              </p:cNvSpPr>
              <p:nvPr/>
            </p:nvSpPr>
            <p:spPr bwMode="auto">
              <a:xfrm>
                <a:off x="3657328" y="-39357"/>
                <a:ext cx="157116" cy="14622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C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6" name="Oval 499"/>
              <p:cNvSpPr>
                <a:spLocks noChangeArrowheads="1"/>
              </p:cNvSpPr>
              <p:nvPr/>
            </p:nvSpPr>
            <p:spPr bwMode="auto">
              <a:xfrm>
                <a:off x="2097481" y="146304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7" name="Oval 489"/>
              <p:cNvSpPr>
                <a:spLocks noChangeArrowheads="1"/>
              </p:cNvSpPr>
              <p:nvPr/>
            </p:nvSpPr>
            <p:spPr bwMode="auto">
              <a:xfrm>
                <a:off x="29261" y="138988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8" name="Oval 501"/>
              <p:cNvSpPr>
                <a:spLocks noChangeArrowheads="1"/>
              </p:cNvSpPr>
              <p:nvPr/>
            </p:nvSpPr>
            <p:spPr bwMode="auto">
              <a:xfrm>
                <a:off x="3694176" y="146304"/>
                <a:ext cx="71120" cy="72390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69" name="Text Box 487"/>
              <p:cNvSpPr txBox="1">
                <a:spLocks noChangeArrowheads="1"/>
              </p:cNvSpPr>
              <p:nvPr/>
            </p:nvSpPr>
            <p:spPr bwMode="auto">
              <a:xfrm>
                <a:off x="0" y="-39357"/>
                <a:ext cx="157090" cy="14605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000" b="1" i="1" kern="120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</a:rPr>
                  <a:t>A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40" name="Gen"/>
            <p:cNvGrpSpPr/>
            <p:nvPr/>
          </p:nvGrpSpPr>
          <p:grpSpPr>
            <a:xfrm>
              <a:off x="2035810" y="3684781"/>
              <a:ext cx="1517523" cy="1231851"/>
              <a:chOff x="215900" y="0"/>
              <a:chExt cx="1518267" cy="1232300"/>
            </a:xfrm>
          </p:grpSpPr>
          <p:sp>
            <p:nvSpPr>
              <p:cNvPr id="59" name="Text Box 535"/>
              <p:cNvSpPr txBox="1">
                <a:spLocks noChangeArrowheads="1"/>
              </p:cNvSpPr>
              <p:nvPr/>
            </p:nvSpPr>
            <p:spPr bwMode="auto">
              <a:xfrm>
                <a:off x="241276" y="0"/>
                <a:ext cx="221939" cy="20517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0" name="Text Box 536"/>
              <p:cNvSpPr txBox="1">
                <a:spLocks noChangeArrowheads="1"/>
              </p:cNvSpPr>
              <p:nvPr/>
            </p:nvSpPr>
            <p:spPr bwMode="auto">
              <a:xfrm>
                <a:off x="241276" y="266700"/>
                <a:ext cx="237184" cy="205172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kern="12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100" b="1" i="1" kern="1200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1" name="AutoShape 115"/>
              <p:cNvCxnSpPr>
                <a:cxnSpLocks noChangeShapeType="1"/>
              </p:cNvCxnSpPr>
              <p:nvPr/>
            </p:nvCxnSpPr>
            <p:spPr bwMode="auto">
              <a:xfrm>
                <a:off x="215900" y="254000"/>
                <a:ext cx="360000" cy="0"/>
              </a:xfrm>
              <a:prstGeom prst="straightConnector1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Text Box 507"/>
              <p:cNvSpPr txBox="1">
                <a:spLocks noChangeArrowheads="1"/>
              </p:cNvSpPr>
              <p:nvPr/>
            </p:nvSpPr>
            <p:spPr bwMode="auto">
              <a:xfrm>
                <a:off x="659060" y="636175"/>
                <a:ext cx="1075107" cy="169339"/>
              </a:xfrm>
              <a:prstGeom prst="rect">
                <a:avLst/>
              </a:prstGeom>
              <a:noFill/>
              <a:ln w="9525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lIns="0" tIns="0" rIns="72000" bIns="0">
                <a:spAutoFit/>
              </a:bodyPr>
              <a:lstStyle/>
              <a:p>
                <a:pPr fontAlgn="base">
                  <a:spcAft>
                    <a:spcPts val="0"/>
                  </a:spcAft>
                </a:pPr>
                <a:r>
                  <a:rPr lang="pl-PL" sz="1100" b="1" i="1" u="sng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100" b="1" i="1" kern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A(220)</a:t>
                </a:r>
                <a:r>
                  <a:rPr lang="pl-PL" sz="1100" b="1" i="1" kern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</a:t>
                </a:r>
                <a:r>
                  <a:rPr lang="pl-PL" sz="1100" b="1" i="1" kern="1200" smtClean="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242,55kV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63" name="AutoShape 508"/>
              <p:cNvCxnSpPr>
                <a:cxnSpLocks noChangeShapeType="1"/>
              </p:cNvCxnSpPr>
              <p:nvPr/>
            </p:nvCxnSpPr>
            <p:spPr bwMode="auto">
              <a:xfrm flipH="1" flipV="1">
                <a:off x="609600" y="368300"/>
                <a:ext cx="0" cy="864000"/>
              </a:xfrm>
              <a:prstGeom prst="straightConnector1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1" name="Linia"/>
            <p:cNvGrpSpPr/>
            <p:nvPr/>
          </p:nvGrpSpPr>
          <p:grpSpPr>
            <a:xfrm>
              <a:off x="4532275" y="3819953"/>
              <a:ext cx="1516406" cy="144902"/>
              <a:chOff x="0" y="0"/>
              <a:chExt cx="1516608" cy="144907"/>
            </a:xfrm>
          </p:grpSpPr>
          <p:grpSp>
            <p:nvGrpSpPr>
              <p:cNvPr id="51" name="Group 490"/>
              <p:cNvGrpSpPr>
                <a:grpSpLocks/>
              </p:cNvGrpSpPr>
              <p:nvPr/>
            </p:nvGrpSpPr>
            <p:grpSpPr bwMode="auto">
              <a:xfrm>
                <a:off x="797518" y="0"/>
                <a:ext cx="426086" cy="107950"/>
                <a:chOff x="108050" y="466"/>
                <a:chExt cx="672" cy="170"/>
              </a:xfrm>
            </p:grpSpPr>
            <p:sp>
              <p:nvSpPr>
                <p:cNvPr id="56" name="Arc 492"/>
                <p:cNvSpPr>
                  <a:spLocks/>
                </p:cNvSpPr>
                <p:nvPr/>
              </p:nvSpPr>
              <p:spPr bwMode="auto">
                <a:xfrm>
                  <a:off x="108050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7" name="Arc 493"/>
                <p:cNvSpPr>
                  <a:spLocks/>
                </p:cNvSpPr>
                <p:nvPr/>
              </p:nvSpPr>
              <p:spPr bwMode="auto">
                <a:xfrm>
                  <a:off x="108266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8" name="Arc 494"/>
                <p:cNvSpPr>
                  <a:spLocks/>
                </p:cNvSpPr>
                <p:nvPr/>
              </p:nvSpPr>
              <p:spPr bwMode="auto">
                <a:xfrm>
                  <a:off x="108494" y="466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sp>
            <p:nvSpPr>
              <p:cNvPr id="52" name="Rectangle 495"/>
              <p:cNvSpPr>
                <a:spLocks noChangeArrowheads="1"/>
              </p:cNvSpPr>
              <p:nvPr/>
            </p:nvSpPr>
            <p:spPr bwMode="auto">
              <a:xfrm>
                <a:off x="292608" y="73152"/>
                <a:ext cx="215900" cy="71755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cxnSp>
            <p:nvCxnSpPr>
              <p:cNvPr id="53" name="AutoShape 496"/>
              <p:cNvCxnSpPr>
                <a:cxnSpLocks noChangeShapeType="1"/>
              </p:cNvCxnSpPr>
              <p:nvPr/>
            </p:nvCxnSpPr>
            <p:spPr bwMode="auto">
              <a:xfrm>
                <a:off x="0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512064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1228953" y="117044"/>
                <a:ext cx="28765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2" name="Trfa"/>
            <p:cNvGrpSpPr/>
            <p:nvPr/>
          </p:nvGrpSpPr>
          <p:grpSpPr>
            <a:xfrm>
              <a:off x="2473089" y="3843807"/>
              <a:ext cx="1982047" cy="135434"/>
              <a:chOff x="0" y="8838"/>
              <a:chExt cx="1982242" cy="135434"/>
            </a:xfrm>
          </p:grpSpPr>
          <p:grpSp>
            <p:nvGrpSpPr>
              <p:cNvPr id="43" name="Group 490"/>
              <p:cNvGrpSpPr>
                <a:grpSpLocks/>
              </p:cNvGrpSpPr>
              <p:nvPr/>
            </p:nvGrpSpPr>
            <p:grpSpPr bwMode="auto">
              <a:xfrm>
                <a:off x="1075443" y="8838"/>
                <a:ext cx="433666" cy="107315"/>
                <a:chOff x="108050" y="480"/>
                <a:chExt cx="686" cy="170"/>
              </a:xfrm>
            </p:grpSpPr>
            <p:sp>
              <p:nvSpPr>
                <p:cNvPr id="48" name="Arc 492"/>
                <p:cNvSpPr>
                  <a:spLocks/>
                </p:cNvSpPr>
                <p:nvPr/>
              </p:nvSpPr>
              <p:spPr bwMode="auto">
                <a:xfrm>
                  <a:off x="108050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49" name="Arc 493"/>
                <p:cNvSpPr>
                  <a:spLocks/>
                </p:cNvSpPr>
                <p:nvPr/>
              </p:nvSpPr>
              <p:spPr bwMode="auto">
                <a:xfrm>
                  <a:off x="108266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50" name="Arc 494"/>
                <p:cNvSpPr>
                  <a:spLocks/>
                </p:cNvSpPr>
                <p:nvPr/>
              </p:nvSpPr>
              <p:spPr bwMode="auto">
                <a:xfrm>
                  <a:off x="108508" y="480"/>
                  <a:ext cx="228" cy="170"/>
                </a:xfrm>
                <a:custGeom>
                  <a:avLst/>
                  <a:gdLst>
                    <a:gd name="T0" fmla="*/ 0 w 43200"/>
                    <a:gd name="T1" fmla="*/ 0 h 25137"/>
                    <a:gd name="T2" fmla="*/ 0 w 43200"/>
                    <a:gd name="T3" fmla="*/ 0 h 25137"/>
                    <a:gd name="T4" fmla="*/ 0 w 43200"/>
                    <a:gd name="T5" fmla="*/ 0 h 25137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25137"/>
                    <a:gd name="T11" fmla="*/ 43200 w 43200"/>
                    <a:gd name="T12" fmla="*/ 25137 h 25137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25137" fill="none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</a:path>
                    <a:path w="43200" h="25137" stroke="0" extrusionOk="0">
                      <a:moveTo>
                        <a:pt x="291" y="25136"/>
                      </a:moveTo>
                      <a:cubicBezTo>
                        <a:pt x="97" y="23967"/>
                        <a:pt x="0" y="22784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0"/>
                        <a:pt x="43200" y="9670"/>
                        <a:pt x="43200" y="21600"/>
                      </a:cubicBezTo>
                      <a:cubicBezTo>
                        <a:pt x="43200" y="22676"/>
                        <a:pt x="43119" y="23750"/>
                        <a:pt x="42959" y="24815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sp>
            <p:nvSpPr>
              <p:cNvPr id="44" name="Rectangle 495"/>
              <p:cNvSpPr>
                <a:spLocks noChangeArrowheads="1"/>
              </p:cNvSpPr>
              <p:nvPr/>
            </p:nvSpPr>
            <p:spPr bwMode="auto">
              <a:xfrm>
                <a:off x="497434" y="73152"/>
                <a:ext cx="215265" cy="71120"/>
              </a:xfrm>
              <a:prstGeom prst="rect">
                <a:avLst/>
              </a:prstGeom>
              <a:noFill/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/>
              </a:p>
            </p:txBody>
          </p:sp>
          <p:cxnSp>
            <p:nvCxnSpPr>
              <p:cNvPr id="45" name="AutoShape 496"/>
              <p:cNvCxnSpPr>
                <a:cxnSpLocks noChangeShapeType="1"/>
              </p:cNvCxnSpPr>
              <p:nvPr/>
            </p:nvCxnSpPr>
            <p:spPr bwMode="auto">
              <a:xfrm>
                <a:off x="0" y="109728"/>
                <a:ext cx="50400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716890" y="109728"/>
                <a:ext cx="3594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AutoShape 497"/>
              <p:cNvCxnSpPr>
                <a:cxnSpLocks noChangeShapeType="1"/>
              </p:cNvCxnSpPr>
              <p:nvPr/>
            </p:nvCxnSpPr>
            <p:spPr bwMode="auto">
              <a:xfrm flipV="1">
                <a:off x="1514247" y="109728"/>
                <a:ext cx="467995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84" name="Txt_Sch"/>
          <p:cNvSpPr txBox="1">
            <a:spLocks noChangeArrowheads="1"/>
          </p:cNvSpPr>
          <p:nvPr/>
        </p:nvSpPr>
        <p:spPr bwMode="auto">
          <a:xfrm>
            <a:off x="2017462" y="4077090"/>
            <a:ext cx="12583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Schemat zastępczy: </a:t>
            </a:r>
            <a:endParaRPr kumimoji="0" lang="pl-PL" altLang="pl-PL" sz="1200" b="1" i="1">
              <a:solidFill>
                <a:srgbClr val="000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XL"/>
              <p:cNvSpPr/>
              <p:nvPr/>
            </p:nvSpPr>
            <p:spPr>
              <a:xfrm>
                <a:off x="4600245" y="3701984"/>
                <a:ext cx="2204065" cy="291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b="0" i="1" smtClean="0">
                              <a:latin typeface="Cambria Math"/>
                            </a:rPr>
                            <m:t>𝑋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l-PL" sz="1200" i="1">
                          <a:latin typeface="Cambria Math"/>
                        </a:rPr>
                        <m:t>∙</m:t>
                      </m:r>
                      <m:r>
                        <a:rPr lang="pl-PL" sz="1200" i="1">
                          <a:latin typeface="Cambria Math"/>
                        </a:rPr>
                        <m:t>𝑙</m:t>
                      </m:r>
                      <m:r>
                        <a:rPr lang="pl-PL" sz="1200" i="1">
                          <a:latin typeface="Cambria Math"/>
                        </a:rPr>
                        <m:t>=0,40∙100=40</m:t>
                      </m:r>
                      <m:r>
                        <a:rPr lang="pl-PL" sz="1200" i="1">
                          <a:latin typeface="Cambria Math"/>
                        </a:rPr>
                        <m:t>𝛺</m:t>
                      </m:r>
                    </m:oMath>
                  </m:oMathPara>
                </a14:m>
                <a:endParaRPr lang="pl-PL" sz="1200"/>
              </a:p>
            </p:txBody>
          </p:sp>
        </mc:Choice>
        <mc:Fallback xmlns="">
          <p:sp>
            <p:nvSpPr>
              <p:cNvPr id="86" name="X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245" y="3701984"/>
                <a:ext cx="2204065" cy="2914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L"/>
              <p:cNvSpPr/>
              <p:nvPr/>
            </p:nvSpPr>
            <p:spPr>
              <a:xfrm>
                <a:off x="1862221" y="3701984"/>
                <a:ext cx="2115259" cy="303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pl-PL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l-PL" sz="1200" i="1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pl-PL" sz="12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pl-PL" sz="1200" i="1">
                          <a:latin typeface="Cambria Math"/>
                        </a:rPr>
                        <m:t>∙</m:t>
                      </m:r>
                      <m:r>
                        <a:rPr lang="pl-PL" sz="1200" i="1">
                          <a:latin typeface="Cambria Math"/>
                        </a:rPr>
                        <m:t>𝑙</m:t>
                      </m:r>
                      <m:r>
                        <a:rPr lang="pl-PL" sz="1200" i="1">
                          <a:latin typeface="Cambria Math"/>
                        </a:rPr>
                        <m:t>=0,05∙100=5</m:t>
                      </m:r>
                      <m:r>
                        <a:rPr lang="pl-PL" sz="1200" i="1">
                          <a:latin typeface="Cambria Math"/>
                        </a:rPr>
                        <m:t>𝛺</m:t>
                      </m:r>
                    </m:oMath>
                  </m:oMathPara>
                </a14:m>
                <a:endParaRPr lang="pl-PL" sz="1200"/>
              </a:p>
            </p:txBody>
          </p:sp>
        </mc:Choice>
        <mc:Fallback xmlns="">
          <p:sp>
            <p:nvSpPr>
              <p:cNvPr id="35" name="R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221" y="3701984"/>
                <a:ext cx="2115259" cy="3030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xt_L1"/>
          <p:cNvSpPr txBox="1">
            <a:spLocks noChangeArrowheads="1"/>
          </p:cNvSpPr>
          <p:nvPr/>
        </p:nvSpPr>
        <p:spPr bwMode="auto">
          <a:xfrm>
            <a:off x="1891663" y="3356990"/>
            <a:ext cx="29683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L1:   R’</a:t>
            </a:r>
            <a:r>
              <a:rPr kumimoji="0" lang="pl-PL" altLang="pl-PL" sz="1200" b="1" i="1" baseline="30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=0,05</a:t>
            </a:r>
            <a:r>
              <a:rPr kumimoji="0" lang="el-GR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Ω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/km   X’</a:t>
            </a:r>
            <a:r>
              <a:rPr kumimoji="0" lang="pl-PL" altLang="pl-PL" sz="1200" b="1" i="1" baseline="30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 =0,40</a:t>
            </a:r>
            <a:r>
              <a:rPr kumimoji="0" lang="el-GR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Ω</a:t>
            </a:r>
            <a:r>
              <a:rPr kumimoji="0" lang="pl-PL" altLang="pl-PL" sz="1200" b="1" i="1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/km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   l=100 km</a:t>
            </a:r>
            <a:endParaRPr kumimoji="0" lang="pl-PL" altLang="pl-PL" sz="1200" b="1" i="1">
              <a:solidFill>
                <a:srgbClr val="000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UB"/>
              <p:cNvSpPr/>
              <p:nvPr/>
            </p:nvSpPr>
            <p:spPr>
              <a:xfrm>
                <a:off x="4475265" y="2948170"/>
                <a:ext cx="2905125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pl-PL" sz="1200" b="0" i="1" smtClean="0">
                              <a:latin typeface="Cambria Math"/>
                              <a:sym typeface="Symbol" pitchFamily="18" charset="2"/>
                            </a:rPr>
                            <m:t>𝑈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  <a:sym typeface="Symbol" pitchFamily="18" charset="2"/>
                            </a:rPr>
                            <m:t>𝐵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l-PL" sz="1200" i="1">
                              <a:latin typeface="Cambria Math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  <a:sym typeface="Symbol" pitchFamily="18" charset="2"/>
                            </a:rPr>
                            <m:t>𝑈</m:t>
                          </m:r>
                        </m:e>
                        <m:sub>
                          <m:r>
                            <a:rPr lang="pl-PL" sz="1200" b="0" i="1" smtClean="0">
                              <a:latin typeface="Cambria Math"/>
                              <a:sym typeface="Symbol" pitchFamily="18" charset="2"/>
                            </a:rPr>
                            <m:t>𝐴</m:t>
                          </m:r>
                        </m:sub>
                      </m:sSub>
                      <m:r>
                        <a:rPr lang="pl-PL" sz="1200" b="0" i="1" smtClean="0">
                          <a:latin typeface="Cambria Math"/>
                          <a:ea typeface="Cambria Math"/>
                          <a:sym typeface="Symbol" pitchFamily="18" charset="2"/>
                        </a:rPr>
                        <m:t>∙</m:t>
                      </m:r>
                      <m:r>
                        <m:rPr>
                          <m:nor/>
                        </m:rPr>
                        <a:rPr lang="el-GR" altLang="pl-PL" sz="1200" i="1">
                          <a:cs typeface="Times New Roman" panose="02020603050405020304" pitchFamily="18" charset="0"/>
                          <a:sym typeface="Symbol" pitchFamily="18" charset="2"/>
                        </a:rPr>
                        <m:t>ϑ</m:t>
                      </m:r>
                      <m:r>
                        <m:rPr>
                          <m:nor/>
                        </m:rPr>
                        <a:rPr lang="pl-PL" altLang="pl-PL" sz="1200" i="1" baseline="-25000">
                          <a:cs typeface="Times New Roman" panose="02020603050405020304" pitchFamily="18" charset="0"/>
                          <a:sym typeface="Symbol" pitchFamily="18" charset="2"/>
                        </a:rPr>
                        <m:t>T</m:t>
                      </m:r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i="1" smtClean="0">
                          <a:latin typeface="Cambria Math"/>
                        </a:rPr>
                        <m:t>1</m:t>
                      </m:r>
                      <m:r>
                        <a:rPr lang="pl-PL" sz="1200" b="0" i="1" smtClean="0">
                          <a:latin typeface="Cambria Math"/>
                        </a:rPr>
                        <m:t>5,75</m:t>
                      </m:r>
                      <m:r>
                        <a:rPr lang="pl-PL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200" i="1">
                          <a:latin typeface="Cambria Math"/>
                        </a:rPr>
                        <m:t>15,</m:t>
                      </m:r>
                      <m:r>
                        <a:rPr lang="pl-PL" sz="1200" b="0" i="1" smtClean="0">
                          <a:latin typeface="Cambria Math"/>
                        </a:rPr>
                        <m:t>4</m:t>
                      </m:r>
                      <m:r>
                        <a:rPr lang="pl-PL" sz="1200" i="1">
                          <a:latin typeface="Cambria Math"/>
                        </a:rPr>
                        <m:t>=24</m:t>
                      </m:r>
                      <m:r>
                        <a:rPr lang="pl-PL" sz="1200" b="0" i="1" smtClean="0">
                          <a:latin typeface="Cambria Math"/>
                        </a:rPr>
                        <m:t>2</m:t>
                      </m:r>
                      <m:r>
                        <a:rPr lang="pl-PL" sz="1200" i="1">
                          <a:latin typeface="Cambria Math"/>
                        </a:rPr>
                        <m:t>,</m:t>
                      </m:r>
                      <m:r>
                        <a:rPr lang="pl-PL" sz="1200" b="0" i="1" smtClean="0">
                          <a:latin typeface="Cambria Math"/>
                        </a:rPr>
                        <m:t>55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88" name="UB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65" y="2948170"/>
                <a:ext cx="2905125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ta"/>
              <p:cNvSpPr/>
              <p:nvPr/>
            </p:nvSpPr>
            <p:spPr>
              <a:xfrm>
                <a:off x="1532749" y="2852920"/>
                <a:ext cx="2628192" cy="484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l-GR" altLang="pl-PL" sz="1200" i="1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  <a:sym typeface="Symbol" pitchFamily="18" charset="2"/>
                        </a:rPr>
                        <m:t>ϑ</m:t>
                      </m:r>
                      <m:r>
                        <m:rPr>
                          <m:nor/>
                        </m:rPr>
                        <a:rPr lang="pl-PL" altLang="pl-PL" sz="1200" i="1" baseline="-25000" smtClean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  <a:sym typeface="Symbol" pitchFamily="18" charset="2"/>
                        </a:rPr>
                        <m:t>T</m:t>
                      </m:r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pl-PL" sz="1200" b="0" i="1" smtClean="0">
                                  <a:latin typeface="Cambria Math"/>
                                </a:rPr>
                                <m:t>𝑛𝐺</m:t>
                              </m:r>
                              <m:r>
                                <a:rPr lang="pl-PL" sz="12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pl-PL" sz="1200" b="0" i="1" smtClean="0">
                                  <a:latin typeface="Cambria Math"/>
                                </a:rPr>
                                <m:t>𝑘𝑉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pl-PL" sz="1200" b="0" i="1" smtClean="0">
                                  <a:latin typeface="Cambria Math"/>
                                </a:rPr>
                                <m:t>𝐷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𝑘𝑉</m:t>
                              </m:r>
                            </m:sub>
                          </m:sSub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1200" i="1">
                              <a:latin typeface="Cambria Math"/>
                            </a:rPr>
                            <m:t>2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31</m:t>
                          </m:r>
                        </m:num>
                        <m:den>
                          <m:r>
                            <a:rPr lang="pl-PL" sz="1200" b="0" i="1" smtClean="0">
                              <a:latin typeface="Cambria Math"/>
                            </a:rPr>
                            <m:t>15</m:t>
                          </m:r>
                          <m:r>
                            <a:rPr lang="pl-PL" sz="1200" i="1">
                              <a:latin typeface="Cambria Math"/>
                            </a:rPr>
                            <m:t>  </m:t>
                          </m:r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b="0" i="1" smtClean="0">
                          <a:latin typeface="Cambria Math"/>
                        </a:rPr>
                        <m:t>15,4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87" name="Teta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749" y="2852920"/>
                <a:ext cx="2628192" cy="4846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T"/>
              <p:cNvSpPr txBox="1">
                <a:spLocks noChangeArrowheads="1"/>
              </p:cNvSpPr>
              <p:nvPr/>
            </p:nvSpPr>
            <p:spPr bwMode="auto">
              <a:xfrm>
                <a:off x="1475570" y="2350760"/>
                <a:ext cx="2919325" cy="4091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𝛥</m:t>
                              </m:r>
                              <m:r>
                                <a:rPr lang="pl-PL" sz="12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pl-PL" sz="1200" b="0" i="1" smtClean="0">
                                  <a:latin typeface="Cambria Math"/>
                                </a:rPr>
                                <m:t>𝐶𝑢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,%</m:t>
                              </m:r>
                            </m:sub>
                          </m:sSub>
                          <m:r>
                            <a:rPr lang="pl-PL" sz="1200" i="1">
                              <a:latin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𝑘𝑉</m:t>
                              </m:r>
                            </m:sub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100∙</m:t>
                          </m:r>
                          <m:sSub>
                            <m:sSubPr>
                              <m:ctrlPr>
                                <a:rPr lang="pl-PL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pl-PL" sz="12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1200" b="0" i="1" smtClean="0">
                              <a:latin typeface="Cambria Math"/>
                            </a:rPr>
                            <m:t>0,40</m:t>
                          </m:r>
                          <m:r>
                            <a:rPr lang="pl-PL" sz="1200" i="1">
                              <a:latin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b="0" i="1" smtClean="0">
                                  <a:latin typeface="Cambria Math"/>
                                </a:rPr>
                                <m:t>231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100∙250  </m:t>
                          </m:r>
                        </m:den>
                      </m:f>
                      <m:r>
                        <a:rPr lang="pl-PL" sz="1200" i="1">
                          <a:latin typeface="Cambria Math"/>
                        </a:rPr>
                        <m:t>=0,8</m:t>
                      </m:r>
                      <m:r>
                        <a:rPr lang="pl-PL" sz="1200" b="0" i="1" smtClean="0">
                          <a:latin typeface="Cambria Math"/>
                        </a:rPr>
                        <m:t>54</m:t>
                      </m:r>
                      <m:r>
                        <a:rPr lang="pl-PL" sz="1200" i="1">
                          <a:latin typeface="Cambria Math"/>
                        </a:rPr>
                        <m:t>𝛺</m:t>
                      </m:r>
                    </m:oMath>
                  </m:oMathPara>
                </a14:m>
                <a:endParaRPr kumimoji="0" lang="pl-PL" altLang="pl-PL" sz="1200" b="1" i="1">
                  <a:solidFill>
                    <a:srgbClr val="000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3" name="RT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5570" y="2350760"/>
                <a:ext cx="2919325" cy="409151"/>
              </a:xfrm>
              <a:prstGeom prst="rect">
                <a:avLst/>
              </a:prstGeom>
              <a:blipFill rotWithShape="1">
                <a:blip r:embed="rId6"/>
                <a:stretch>
                  <a:fillRect l="-626" r="-835" b="-59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XT"/>
              <p:cNvSpPr/>
              <p:nvPr/>
            </p:nvSpPr>
            <p:spPr>
              <a:xfrm>
                <a:off x="4427028" y="2303135"/>
                <a:ext cx="3418767" cy="502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2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pl-PL" sz="1200" i="1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𝛥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pl-PL" sz="1200" b="0" i="1" smtClean="0">
                                  <a:latin typeface="Cambria Math"/>
                                </a:rPr>
                                <m:t>𝑧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,%</m:t>
                              </m:r>
                            </m:sub>
                          </m:sSub>
                          <m:r>
                            <a:rPr lang="pl-PL" sz="1200" i="1">
                              <a:latin typeface="Cambria Math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pl-PL" sz="1200" i="1">
                                  <a:latin typeface="Cambria Math"/>
                                </a:rPr>
                                <m:t>𝑘𝑉</m:t>
                              </m:r>
                            </m:sub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100∙</m:t>
                          </m:r>
                          <m:sSub>
                            <m:sSub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pl-PL" sz="12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pl-PL" sz="12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1200" i="1">
                              <a:latin typeface="Cambria Math"/>
                            </a:rPr>
                            <m:t>12∙</m:t>
                          </m:r>
                          <m:r>
                            <a:rPr lang="pl-PL" sz="1200" b="0" i="1" smtClean="0">
                              <a:latin typeface="Cambria Math"/>
                            </a:rPr>
                            <m:t>23</m:t>
                          </m:r>
                          <m:sSup>
                            <m:sSupPr>
                              <m:ctrlPr>
                                <a:rPr lang="pl-PL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pl-PL" sz="12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pl-PL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pl-PL" sz="1200" i="1">
                              <a:latin typeface="Cambria Math"/>
                            </a:rPr>
                            <m:t>100∙250  </m:t>
                          </m:r>
                        </m:den>
                      </m:f>
                      <m:r>
                        <a:rPr lang="pl-PL" sz="1200" i="1">
                          <a:latin typeface="Cambria Math"/>
                        </a:rPr>
                        <m:t>=</m:t>
                      </m:r>
                      <m:r>
                        <a:rPr lang="pl-PL" sz="1200" b="0" i="1" smtClean="0">
                          <a:latin typeface="Cambria Math"/>
                        </a:rPr>
                        <m:t>25,613</m:t>
                      </m:r>
                      <m:r>
                        <a:rPr lang="pl-PL" sz="1200" i="1">
                          <a:latin typeface="Cambria Math"/>
                        </a:rPr>
                        <m:t>𝛺</m:t>
                      </m:r>
                    </m:oMath>
                  </m:oMathPara>
                </a14:m>
                <a:endParaRPr lang="pl-PL" sz="1200">
                  <a:latin typeface="+mn-lt"/>
                </a:endParaRPr>
              </a:p>
            </p:txBody>
          </p:sp>
        </mc:Choice>
        <mc:Fallback xmlns="">
          <p:sp>
            <p:nvSpPr>
              <p:cNvPr id="2" name="XT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028" y="2303135"/>
                <a:ext cx="3418767" cy="502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xt_T1"/>
          <p:cNvSpPr txBox="1">
            <a:spLocks noChangeArrowheads="1"/>
          </p:cNvSpPr>
          <p:nvPr/>
        </p:nvSpPr>
        <p:spPr bwMode="auto">
          <a:xfrm>
            <a:off x="1831379" y="2064764"/>
            <a:ext cx="42528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T1:   S</a:t>
            </a:r>
            <a:r>
              <a:rPr kumimoji="0" lang="pl-PL" altLang="pl-PL" sz="1200" b="1" i="1" baseline="-25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=250MVA,    </a:t>
            </a:r>
            <a:r>
              <a:rPr kumimoji="0" lang="el-GR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ϑ</a:t>
            </a:r>
            <a:r>
              <a:rPr kumimoji="0" lang="pl-PL" altLang="pl-PL" sz="1200" b="1" i="1" baseline="-25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=15/231 kV/kV    </a:t>
            </a:r>
            <a:r>
              <a:rPr kumimoji="0" lang="el-GR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Δ</a:t>
            </a:r>
            <a:r>
              <a:rPr kumimoji="0" lang="pl-PL" altLang="pl-PL" sz="1200" b="1" i="1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kumimoji="0" lang="pl-PL" altLang="pl-PL" sz="1200" b="1" i="1" baseline="-25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z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=12%,     </a:t>
            </a:r>
            <a:r>
              <a:rPr kumimoji="0" lang="el-GR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Δ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P</a:t>
            </a:r>
            <a:r>
              <a:rPr kumimoji="0" lang="pl-PL" altLang="pl-PL" sz="1200" b="1" i="1" baseline="-25000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Cu</a:t>
            </a:r>
            <a:r>
              <a:rPr kumimoji="0" lang="pl-PL" altLang="pl-PL" sz="1200" b="1" i="1" smtClean="0">
                <a:solidFill>
                  <a:srgbClr val="0000F0"/>
                </a:solidFill>
                <a:latin typeface="Times New Roman" pitchFamily="18" charset="0"/>
                <a:sym typeface="Symbol" pitchFamily="18" charset="2"/>
              </a:rPr>
              <a:t>=0,40% </a:t>
            </a:r>
            <a:endParaRPr kumimoji="0" lang="pl-PL" altLang="pl-PL" sz="1200" b="1" i="1">
              <a:solidFill>
                <a:srgbClr val="0000F0"/>
              </a:solidFill>
              <a:latin typeface="Times New Roman" pitchFamily="18" charset="0"/>
            </a:endParaRPr>
          </a:p>
        </p:txBody>
      </p:sp>
      <p:grpSp>
        <p:nvGrpSpPr>
          <p:cNvPr id="5" name="UkłPrzes_220kV"/>
          <p:cNvGrpSpPr/>
          <p:nvPr/>
        </p:nvGrpSpPr>
        <p:grpSpPr>
          <a:xfrm>
            <a:off x="1973262" y="692620"/>
            <a:ext cx="5197475" cy="1116124"/>
            <a:chOff x="0" y="-139498"/>
            <a:chExt cx="5197475" cy="1116156"/>
          </a:xfrm>
        </p:grpSpPr>
        <p:grpSp>
          <p:nvGrpSpPr>
            <p:cNvPr id="6" name="OpisUkłPrzesył"/>
            <p:cNvGrpSpPr/>
            <p:nvPr/>
          </p:nvGrpSpPr>
          <p:grpSpPr>
            <a:xfrm>
              <a:off x="0" y="-108015"/>
              <a:ext cx="5197475" cy="1084673"/>
              <a:chOff x="198761" y="-123918"/>
              <a:chExt cx="5197475" cy="1084673"/>
            </a:xfrm>
          </p:grpSpPr>
          <p:sp>
            <p:nvSpPr>
              <p:cNvPr id="25" name="Pole tekstowe 2"/>
              <p:cNvSpPr txBox="1">
                <a:spLocks noChangeArrowheads="1"/>
              </p:cNvSpPr>
              <p:nvPr/>
            </p:nvSpPr>
            <p:spPr bwMode="auto">
              <a:xfrm>
                <a:off x="2711106" y="-123918"/>
                <a:ext cx="46291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effectLst/>
                    <a:latin typeface="Times New Roman"/>
                    <a:ea typeface="Times New Roman"/>
                  </a:rPr>
                  <a:t>220 kV</a:t>
                </a:r>
              </a:p>
            </p:txBody>
          </p:sp>
          <p:sp>
            <p:nvSpPr>
              <p:cNvPr id="26" name="Pole tekstowe 2"/>
              <p:cNvSpPr txBox="1">
                <a:spLocks noChangeArrowheads="1"/>
              </p:cNvSpPr>
              <p:nvPr/>
            </p:nvSpPr>
            <p:spPr bwMode="auto">
              <a:xfrm>
                <a:off x="365691" y="596068"/>
                <a:ext cx="84645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A</a:t>
                </a: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=15,75 kV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7" name="Pole tekstowe 2"/>
              <p:cNvSpPr txBox="1">
                <a:spLocks noChangeArrowheads="1"/>
              </p:cNvSpPr>
              <p:nvPr/>
            </p:nvSpPr>
            <p:spPr bwMode="auto">
              <a:xfrm>
                <a:off x="3927164" y="564278"/>
                <a:ext cx="39433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U</a:t>
                </a:r>
                <a:r>
                  <a:rPr lang="pl-PL" sz="1200" b="1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C</a:t>
                </a: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 =?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8" name="Pole tekstowe 2"/>
              <p:cNvSpPr txBox="1">
                <a:spLocks noChangeArrowheads="1"/>
              </p:cNvSpPr>
              <p:nvPr/>
            </p:nvSpPr>
            <p:spPr bwMode="auto">
              <a:xfrm>
                <a:off x="198761" y="56107"/>
                <a:ext cx="31686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200" b="1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=?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9" name="Pole tekstowe 2"/>
              <p:cNvSpPr txBox="1">
                <a:spLocks noChangeArrowheads="1"/>
              </p:cNvSpPr>
              <p:nvPr/>
            </p:nvSpPr>
            <p:spPr bwMode="auto">
              <a:xfrm>
                <a:off x="508829" y="-47386"/>
                <a:ext cx="12001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effectLst/>
                    <a:latin typeface="Times New Roman"/>
                    <a:ea typeface="Times New Roman"/>
                  </a:rPr>
                  <a:t>A</a:t>
                </a:r>
              </a:p>
            </p:txBody>
          </p:sp>
          <p:sp>
            <p:nvSpPr>
              <p:cNvPr id="30" name="Pole tekstowe 2"/>
              <p:cNvSpPr txBox="1">
                <a:spLocks noChangeArrowheads="1"/>
              </p:cNvSpPr>
              <p:nvPr/>
            </p:nvSpPr>
            <p:spPr bwMode="auto">
              <a:xfrm>
                <a:off x="1681375" y="-47386"/>
                <a:ext cx="111759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effectLst/>
                    <a:latin typeface="Times New Roman"/>
                    <a:ea typeface="Times New Roman"/>
                  </a:rPr>
                  <a:t>B</a:t>
                </a:r>
              </a:p>
            </p:txBody>
          </p:sp>
          <p:sp>
            <p:nvSpPr>
              <p:cNvPr id="31" name="Pole tekstowe 2"/>
              <p:cNvSpPr txBox="1">
                <a:spLocks noChangeArrowheads="1"/>
              </p:cNvSpPr>
              <p:nvPr/>
            </p:nvSpPr>
            <p:spPr bwMode="auto">
              <a:xfrm>
                <a:off x="4237659" y="-83391"/>
                <a:ext cx="111759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effectLst/>
                    <a:latin typeface="Times New Roman"/>
                    <a:ea typeface="Times New Roman"/>
                  </a:rPr>
                  <a:t>C</a:t>
                </a:r>
              </a:p>
            </p:txBody>
          </p:sp>
          <p:sp>
            <p:nvSpPr>
              <p:cNvPr id="32" name="Pole tekstowe 2"/>
              <p:cNvSpPr txBox="1">
                <a:spLocks noChangeArrowheads="1"/>
              </p:cNvSpPr>
              <p:nvPr/>
            </p:nvSpPr>
            <p:spPr bwMode="auto">
              <a:xfrm>
                <a:off x="198761" y="397347"/>
                <a:ext cx="342264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200" b="1" baseline="-2500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g</a:t>
                </a:r>
                <a:r>
                  <a:rPr lang="pl-PL" sz="1200" b="1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=?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3" name="Pole tekstowe 2"/>
              <p:cNvSpPr txBox="1">
                <a:spLocks noChangeArrowheads="1"/>
              </p:cNvSpPr>
              <p:nvPr/>
            </p:nvSpPr>
            <p:spPr bwMode="auto">
              <a:xfrm>
                <a:off x="4490317" y="524380"/>
                <a:ext cx="904239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P</a:t>
                </a:r>
                <a:r>
                  <a:rPr lang="pl-PL" sz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=100 MW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4" name="Pole tekstowe 2"/>
              <p:cNvSpPr txBox="1">
                <a:spLocks noChangeArrowheads="1"/>
              </p:cNvSpPr>
              <p:nvPr/>
            </p:nvSpPr>
            <p:spPr bwMode="auto">
              <a:xfrm>
                <a:off x="4491997" y="723266"/>
                <a:ext cx="904239" cy="2374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0"/>
                  </a:spcAft>
                </a:pP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Q</a:t>
                </a:r>
                <a:r>
                  <a:rPr lang="pl-PL" sz="1200" baseline="-250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odb.</a:t>
                </a:r>
                <a:r>
                  <a:rPr lang="pl-PL" sz="1200">
                    <a:solidFill>
                      <a:srgbClr val="0000FF"/>
                    </a:solidFill>
                    <a:effectLst/>
                    <a:latin typeface="Times New Roman"/>
                    <a:ea typeface="Times New Roman"/>
                  </a:rPr>
                  <a:t>=80 Mvar</a:t>
                </a:r>
                <a:endParaRPr lang="pl-PL" sz="120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7" name="UkłPrzesył"/>
            <p:cNvGrpSpPr/>
            <p:nvPr/>
          </p:nvGrpSpPr>
          <p:grpSpPr>
            <a:xfrm>
              <a:off x="39757" y="-139498"/>
              <a:ext cx="4381551" cy="697009"/>
              <a:chOff x="0" y="-139498"/>
              <a:chExt cx="4381551" cy="697009"/>
            </a:xfrm>
          </p:grpSpPr>
          <p:grpSp>
            <p:nvGrpSpPr>
              <p:cNvPr id="8" name="Odbiór"/>
              <p:cNvGrpSpPr/>
              <p:nvPr/>
            </p:nvGrpSpPr>
            <p:grpSpPr>
              <a:xfrm>
                <a:off x="4052621" y="365760"/>
                <a:ext cx="328930" cy="181633"/>
                <a:chOff x="0" y="0"/>
                <a:chExt cx="329387" cy="181991"/>
              </a:xfrm>
            </p:grpSpPr>
            <p:cxnSp>
              <p:nvCxnSpPr>
                <p:cNvPr id="23" name="Łącznik prostoliniowy 22"/>
                <p:cNvCxnSpPr/>
                <p:nvPr/>
              </p:nvCxnSpPr>
              <p:spPr>
                <a:xfrm>
                  <a:off x="0" y="0"/>
                  <a:ext cx="328600" cy="101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Łącznik prosty ze strzałką 23"/>
                <p:cNvCxnSpPr/>
                <p:nvPr/>
              </p:nvCxnSpPr>
              <p:spPr>
                <a:xfrm flipH="1">
                  <a:off x="329184" y="0"/>
                  <a:ext cx="203" cy="181991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Linia"/>
              <p:cNvGrpSpPr/>
              <p:nvPr/>
            </p:nvGrpSpPr>
            <p:grpSpPr>
              <a:xfrm>
                <a:off x="1484986" y="72010"/>
                <a:ext cx="2582265" cy="485501"/>
                <a:chOff x="0" y="-110870"/>
                <a:chExt cx="2582265" cy="485501"/>
              </a:xfrm>
            </p:grpSpPr>
            <p:cxnSp>
              <p:nvCxnSpPr>
                <p:cNvPr id="19" name="Linia"/>
                <p:cNvCxnSpPr>
                  <a:cxnSpLocks noChangeShapeType="1"/>
                </p:cNvCxnSpPr>
                <p:nvPr/>
              </p:nvCxnSpPr>
              <p:spPr bwMode="auto">
                <a:xfrm>
                  <a:off x="0" y="182880"/>
                  <a:ext cx="2569210" cy="635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" name="Pole tekstowe 2"/>
                <p:cNvSpPr txBox="1">
                  <a:spLocks noChangeArrowheads="1"/>
                </p:cNvSpPr>
                <p:nvPr/>
              </p:nvSpPr>
              <p:spPr bwMode="auto">
                <a:xfrm>
                  <a:off x="1163085" y="-110870"/>
                  <a:ext cx="179069" cy="237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none" lIns="0" tIns="0" rIns="0" bIns="0" anchor="t" anchorCtr="0">
                  <a:spAutoFit/>
                </a:bodyPr>
                <a:lstStyle/>
                <a:p>
                  <a:pPr>
                    <a:lnSpc>
                      <a:spcPct val="130000"/>
                    </a:lnSpc>
                    <a:spcAft>
                      <a:spcPts val="0"/>
                    </a:spcAft>
                  </a:pPr>
                  <a:r>
                    <a:rPr lang="pl-PL" sz="1200">
                      <a:effectLst/>
                      <a:latin typeface="Times New Roman"/>
                      <a:ea typeface="Times New Roman"/>
                    </a:rPr>
                    <a:t>L1</a:t>
                  </a:r>
                </a:p>
              </p:txBody>
            </p:sp>
            <p:cxnSp>
              <p:nvCxnSpPr>
                <p:cNvPr id="21" name="AutoShape 5"/>
                <p:cNvCxnSpPr>
                  <a:cxnSpLocks noChangeShapeType="1"/>
                </p:cNvCxnSpPr>
                <p:nvPr/>
              </p:nvCxnSpPr>
              <p:spPr bwMode="auto">
                <a:xfrm>
                  <a:off x="7315" y="14631"/>
                  <a:ext cx="0" cy="360000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AutoShape 6"/>
                <p:cNvCxnSpPr>
                  <a:cxnSpLocks noChangeShapeType="1"/>
                </p:cNvCxnSpPr>
                <p:nvPr/>
              </p:nvCxnSpPr>
              <p:spPr bwMode="auto">
                <a:xfrm>
                  <a:off x="2582265" y="14631"/>
                  <a:ext cx="0" cy="359410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1" name="Traf"/>
              <p:cNvGrpSpPr/>
              <p:nvPr/>
            </p:nvGrpSpPr>
            <p:grpSpPr>
              <a:xfrm>
                <a:off x="321869" y="-139498"/>
                <a:ext cx="1166749" cy="696419"/>
                <a:chOff x="0" y="-139498"/>
                <a:chExt cx="1166749" cy="696419"/>
              </a:xfrm>
            </p:grpSpPr>
            <p:sp>
              <p:nvSpPr>
                <p:cNvPr id="13" name="Pole tekstowe 2"/>
                <p:cNvSpPr txBox="1">
                  <a:spLocks noChangeArrowheads="1"/>
                </p:cNvSpPr>
                <p:nvPr/>
              </p:nvSpPr>
              <p:spPr bwMode="auto">
                <a:xfrm>
                  <a:off x="512054" y="-139498"/>
                  <a:ext cx="179069" cy="23748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none" lIns="0" tIns="0" rIns="0" bIns="0" anchor="t" anchorCtr="0">
                  <a:spAutoFit/>
                </a:bodyPr>
                <a:lstStyle/>
                <a:p>
                  <a:pPr>
                    <a:lnSpc>
                      <a:spcPct val="130000"/>
                    </a:lnSpc>
                    <a:spcAft>
                      <a:spcPts val="0"/>
                    </a:spcAft>
                  </a:pPr>
                  <a:r>
                    <a:rPr lang="pl-PL" sz="1200">
                      <a:effectLst/>
                      <a:latin typeface="Times New Roman"/>
                      <a:ea typeface="Times New Roman"/>
                    </a:rPr>
                    <a:t>T1</a:t>
                  </a:r>
                </a:p>
              </p:txBody>
            </p:sp>
            <p:sp>
              <p:nvSpPr>
                <p:cNvPr id="14" name="Oval 2"/>
                <p:cNvSpPr>
                  <a:spLocks noChangeAspect="1" noChangeArrowheads="1"/>
                </p:cNvSpPr>
                <p:nvPr/>
              </p:nvSpPr>
              <p:spPr bwMode="auto">
                <a:xfrm>
                  <a:off x="292608" y="182880"/>
                  <a:ext cx="360039" cy="359959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sp>
              <p:nvSpPr>
                <p:cNvPr id="15" name="Oval 4"/>
                <p:cNvSpPr>
                  <a:spLocks noChangeAspect="1" noChangeArrowheads="1"/>
                </p:cNvSpPr>
                <p:nvPr/>
              </p:nvSpPr>
              <p:spPr bwMode="auto">
                <a:xfrm>
                  <a:off x="512064" y="182880"/>
                  <a:ext cx="359410" cy="359410"/>
                </a:xfrm>
                <a:prstGeom prst="ellips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pl-PL"/>
                </a:p>
              </p:txBody>
            </p:sp>
            <p:cxnSp>
              <p:nvCxnSpPr>
                <p:cNvPr id="16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0" y="365760"/>
                  <a:ext cx="289555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877824" y="365760"/>
                  <a:ext cx="288925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AutoShape 7"/>
                <p:cNvCxnSpPr>
                  <a:cxnSpLocks noChangeShapeType="1"/>
                </p:cNvCxnSpPr>
                <p:nvPr/>
              </p:nvCxnSpPr>
              <p:spPr bwMode="auto">
                <a:xfrm>
                  <a:off x="14630" y="197511"/>
                  <a:ext cx="0" cy="359410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2" name="Gen"/>
              <p:cNvCxnSpPr/>
              <p:nvPr/>
            </p:nvCxnSpPr>
            <p:spPr>
              <a:xfrm flipV="1">
                <a:off x="0" y="373076"/>
                <a:ext cx="32512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ytuł"/>
          <p:cNvSpPr txBox="1">
            <a:spLocks noChangeArrowheads="1"/>
          </p:cNvSpPr>
          <p:nvPr/>
        </p:nvSpPr>
        <p:spPr bwMode="auto">
          <a:xfrm>
            <a:off x="3527644" y="260560"/>
            <a:ext cx="20887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Prosty układ przesyłowy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6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6" grpId="0"/>
      <p:bldP spid="35" grpId="0"/>
      <p:bldP spid="85" grpId="0"/>
      <p:bldP spid="88" grpId="0"/>
      <p:bldP spid="87" grpId="0"/>
      <p:bldP spid="83" grpId="0"/>
      <p:bldP spid="2" grpId="0"/>
      <p:bldP spid="82" grpId="0"/>
    </p:bld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</TotalTime>
  <Words>1550</Words>
  <Application>Microsoft Office PowerPoint</Application>
  <PresentationFormat>Pokaz na ekranie (4:3)</PresentationFormat>
  <Paragraphs>322</Paragraphs>
  <Slides>13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Karwia2006</vt:lpstr>
      <vt:lpstr>2_Projekt domyślny</vt:lpstr>
      <vt:lpstr>Równanie</vt:lpstr>
      <vt:lpstr>Praca elementów systemu elektroenergetycznego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156</cp:revision>
  <dcterms:created xsi:type="dcterms:W3CDTF">2004-09-15T07:26:02Z</dcterms:created>
  <dcterms:modified xsi:type="dcterms:W3CDTF">2020-12-18T14:12:07Z</dcterms:modified>
</cp:coreProperties>
</file>