
<file path=[Content_Types].xml><?xml version="1.0" encoding="utf-8"?>
<Types xmlns="http://schemas.openxmlformats.org/package/2006/content-types">
  <Default Extension="png" ContentType="image/png"/>
  <Default Extension="mpg" ContentType="vide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27"/>
  </p:notesMasterIdLst>
  <p:handoutMasterIdLst>
    <p:handoutMasterId r:id="rId28"/>
  </p:handoutMasterIdLst>
  <p:sldIdLst>
    <p:sldId id="351" r:id="rId2"/>
    <p:sldId id="418" r:id="rId3"/>
    <p:sldId id="419" r:id="rId4"/>
    <p:sldId id="420" r:id="rId5"/>
    <p:sldId id="421" r:id="rId6"/>
    <p:sldId id="422" r:id="rId7"/>
    <p:sldId id="423" r:id="rId8"/>
    <p:sldId id="424" r:id="rId9"/>
    <p:sldId id="425" r:id="rId10"/>
    <p:sldId id="426" r:id="rId11"/>
    <p:sldId id="427" r:id="rId12"/>
    <p:sldId id="428" r:id="rId13"/>
    <p:sldId id="429" r:id="rId14"/>
    <p:sldId id="430" r:id="rId15"/>
    <p:sldId id="431" r:id="rId16"/>
    <p:sldId id="437" r:id="rId17"/>
    <p:sldId id="438" r:id="rId18"/>
    <p:sldId id="441" r:id="rId19"/>
    <p:sldId id="439" r:id="rId20"/>
    <p:sldId id="442" r:id="rId21"/>
    <p:sldId id="434" r:id="rId22"/>
    <p:sldId id="435" r:id="rId23"/>
    <p:sldId id="436" r:id="rId24"/>
    <p:sldId id="433" r:id="rId25"/>
    <p:sldId id="359" r:id="rId26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zhJtKry7OENMA/xa6kHayQ==" hashData="zXcfueYHMrtQf5Hk19mhUmD/7AQ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E40"/>
    <a:srgbClr val="BCE292"/>
    <a:srgbClr val="FF4343"/>
    <a:srgbClr val="006600"/>
    <a:srgbClr val="FF4141"/>
    <a:srgbClr val="FF3737"/>
    <a:srgbClr val="003300"/>
    <a:srgbClr val="FF7D7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38" autoAdjust="0"/>
    <p:restoredTop sz="94595" autoAdjust="0"/>
  </p:normalViewPr>
  <p:slideViewPr>
    <p:cSldViewPr snapToGrid="0">
      <p:cViewPr>
        <p:scale>
          <a:sx n="60" d="100"/>
          <a:sy n="60" d="100"/>
        </p:scale>
        <p:origin x="-2256" y="-7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2508" y="-9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0.wmf"/><Relationship Id="rId7" Type="http://schemas.openxmlformats.org/officeDocument/2006/relationships/image" Target="../media/image24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10" Type="http://schemas.openxmlformats.org/officeDocument/2006/relationships/image" Target="../media/image27.wmf"/><Relationship Id="rId4" Type="http://schemas.openxmlformats.org/officeDocument/2006/relationships/image" Target="../media/image21.wmf"/><Relationship Id="rId9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0.wmf"/><Relationship Id="rId7" Type="http://schemas.openxmlformats.org/officeDocument/2006/relationships/image" Target="../media/image34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10" Type="http://schemas.openxmlformats.org/officeDocument/2006/relationships/image" Target="../media/image45.wmf"/><Relationship Id="rId4" Type="http://schemas.openxmlformats.org/officeDocument/2006/relationships/image" Target="../media/image39.wmf"/><Relationship Id="rId9" Type="http://schemas.openxmlformats.org/officeDocument/2006/relationships/image" Target="../media/image44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image" Target="../media/image48.wmf"/><Relationship Id="rId7" Type="http://schemas.openxmlformats.org/officeDocument/2006/relationships/image" Target="../media/image52.wmf"/><Relationship Id="rId12" Type="http://schemas.openxmlformats.org/officeDocument/2006/relationships/image" Target="../media/image57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6" Type="http://schemas.openxmlformats.org/officeDocument/2006/relationships/image" Target="../media/image51.wmf"/><Relationship Id="rId11" Type="http://schemas.openxmlformats.org/officeDocument/2006/relationships/image" Target="../media/image56.wmf"/><Relationship Id="rId5" Type="http://schemas.openxmlformats.org/officeDocument/2006/relationships/image" Target="../media/image50.wmf"/><Relationship Id="rId10" Type="http://schemas.openxmlformats.org/officeDocument/2006/relationships/image" Target="../media/image55.wmf"/><Relationship Id="rId4" Type="http://schemas.openxmlformats.org/officeDocument/2006/relationships/image" Target="../media/image49.wmf"/><Relationship Id="rId9" Type="http://schemas.openxmlformats.org/officeDocument/2006/relationships/image" Target="../media/image5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2.wmf"/><Relationship Id="rId5" Type="http://schemas.openxmlformats.org/officeDocument/2006/relationships/image" Target="../media/image56.wmf"/><Relationship Id="rId4" Type="http://schemas.openxmlformats.org/officeDocument/2006/relationships/image" Target="../media/image61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image" Target="../media/image65.wmf"/><Relationship Id="rId7" Type="http://schemas.openxmlformats.org/officeDocument/2006/relationships/image" Target="../media/image69.wmf"/><Relationship Id="rId12" Type="http://schemas.openxmlformats.org/officeDocument/2006/relationships/image" Target="../media/image74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6" Type="http://schemas.openxmlformats.org/officeDocument/2006/relationships/image" Target="../media/image68.wmf"/><Relationship Id="rId11" Type="http://schemas.openxmlformats.org/officeDocument/2006/relationships/image" Target="../media/image73.wmf"/><Relationship Id="rId5" Type="http://schemas.openxmlformats.org/officeDocument/2006/relationships/image" Target="../media/image67.wmf"/><Relationship Id="rId10" Type="http://schemas.openxmlformats.org/officeDocument/2006/relationships/image" Target="../media/image72.wmf"/><Relationship Id="rId4" Type="http://schemas.openxmlformats.org/officeDocument/2006/relationships/image" Target="../media/image66.wmf"/><Relationship Id="rId9" Type="http://schemas.openxmlformats.org/officeDocument/2006/relationships/image" Target="../media/image7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FC3DC14-2CB6-4132-A5F9-3F3DAF84530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1861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CC8BC8E-7B8D-4C22-914F-BB8DB74F140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90217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smtClean="0"/>
              <a:t>Strona tytułowa</a:t>
            </a:r>
          </a:p>
        </p:txBody>
      </p:sp>
      <p:sp>
        <p:nvSpPr>
          <p:cNvPr id="6148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F74BA0D-96CD-4515-9FC7-FAA59BB1A948}" type="slidenum">
              <a:rPr lang="pl-PL" altLang="pl-PL" sz="1200" smtClean="0"/>
              <a:pPr/>
              <a:t>1</a:t>
            </a:fld>
            <a:endParaRPr lang="pl-PL" altLang="pl-PL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Rysunek własny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FF6EDF-9BBD-4247-A8C4-BAC416738DFD}" type="slidenum">
              <a:rPr lang="pl-PL" smtClean="0"/>
              <a:pPr>
                <a:defRPr/>
              </a:pPr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9208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Rysunek własny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897163-9F3C-4C57-A7C3-19FCB5AD9F86}" type="slidenum">
              <a:rPr lang="pl-PL" smtClean="0"/>
              <a:pPr>
                <a:defRPr/>
              </a:pPr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mtClean="0"/>
              <a:t>Rysunek własny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897163-9F3C-4C57-A7C3-19FCB5AD9F86}" type="slidenum">
              <a:rPr lang="pl-PL" smtClean="0"/>
              <a:pPr>
                <a:defRPr/>
              </a:pPr>
              <a:t>13</a:t>
            </a:fld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Rysunek własny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FF6EDF-9BBD-4247-A8C4-BAC416738DFD}" type="slidenum">
              <a:rPr lang="pl-PL" smtClean="0"/>
              <a:pPr>
                <a:defRPr/>
              </a:pPr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6742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Rysunek własny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FF6EDF-9BBD-4247-A8C4-BAC416738DFD}" type="slidenum">
              <a:rPr lang="pl-PL" smtClean="0"/>
              <a:pPr>
                <a:defRPr/>
              </a:pPr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6742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Rysunek własny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FF6EDF-9BBD-4247-A8C4-BAC416738DFD}" type="slidenum">
              <a:rPr lang="pl-PL" smtClean="0"/>
              <a:pPr>
                <a:defRPr/>
              </a:pPr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67420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Rysunek własny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FF6EDF-9BBD-4247-A8C4-BAC416738DFD}" type="slidenum">
              <a:rPr lang="pl-PL" smtClean="0"/>
              <a:pPr>
                <a:defRPr/>
              </a:pPr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0548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Tabela własna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FF6EDF-9BBD-4247-A8C4-BAC416738DFD}" type="slidenum">
              <a:rPr lang="pl-PL" smtClean="0"/>
              <a:pPr>
                <a:defRPr/>
              </a:pPr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1856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Grudziądz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FF6EDF-9BBD-4247-A8C4-BAC416738DFD}" type="slidenum">
              <a:rPr lang="pl-PL" smtClean="0"/>
              <a:pPr>
                <a:defRPr/>
              </a:pPr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9358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Grudziądz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FF6EDF-9BBD-4247-A8C4-BAC416738DFD}" type="slidenum">
              <a:rPr lang="pl-PL" smtClean="0"/>
              <a:pPr>
                <a:defRPr/>
              </a:pPr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0882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Grudziądz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FF6EDF-9BBD-4247-A8C4-BAC416738DFD}" type="slidenum">
              <a:rPr lang="pl-PL" smtClean="0"/>
              <a:pPr>
                <a:defRPr/>
              </a:pPr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3424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Kozienice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FF6EDF-9BBD-4247-A8C4-BAC416738DFD}" type="slidenum">
              <a:rPr lang="pl-PL" smtClean="0"/>
              <a:pPr>
                <a:defRPr/>
              </a:pPr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8584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1200" b="0" i="0" kern="1200" dirty="0" smtClean="0">
                <a:solidFill>
                  <a:schemeClr val="tx1"/>
                </a:solidFill>
                <a:effectLst/>
                <a:latin typeface="Times New Roman" pitchFamily="18" charset="-18"/>
                <a:ea typeface="+mn-ea"/>
                <a:cs typeface="+mn-cs"/>
              </a:rPr>
              <a:t>Knoxville (Tennessee)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FF6EDF-9BBD-4247-A8C4-BAC416738DFD}" type="slidenum">
              <a:rPr lang="pl-PL" smtClean="0"/>
              <a:pPr>
                <a:defRPr/>
              </a:pPr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6485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1200" b="0" i="0" kern="1200" dirty="0" smtClean="0">
                <a:solidFill>
                  <a:schemeClr val="tx1"/>
                </a:solidFill>
                <a:effectLst/>
                <a:latin typeface="Times New Roman" pitchFamily="18" charset="-18"/>
                <a:ea typeface="+mn-ea"/>
                <a:cs typeface="+mn-cs"/>
              </a:rPr>
              <a:t>Knoxville (Tennessee)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FF6EDF-9BBD-4247-A8C4-BAC416738DFD}" type="slidenum">
              <a:rPr lang="pl-PL" smtClean="0"/>
              <a:pPr>
                <a:defRPr/>
              </a:pPr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2986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Tymień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FF6EDF-9BBD-4247-A8C4-BAC416738DFD}" type="slidenum">
              <a:rPr lang="pl-PL" smtClean="0"/>
              <a:pPr>
                <a:defRPr/>
              </a:pPr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0293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ATR_100MW_220kV, </a:t>
            </a:r>
            <a:r>
              <a:rPr lang="pl-PL" dirty="0" err="1" smtClean="0"/>
              <a:t>Przeł_Zaczepów</a:t>
            </a:r>
            <a:r>
              <a:rPr lang="pl-PL" dirty="0" smtClean="0"/>
              <a:t>  http://www.sgb-smit.pl/montaz-czesci-aktywnej-transformatora-mocy/</a:t>
            </a:r>
          </a:p>
          <a:p>
            <a:r>
              <a:rPr lang="pl-PL" dirty="0" smtClean="0"/>
              <a:t>Uzwojenie ELECTRA  http://www.transformatory.com/galerie/olej/olej10.jpg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D1FFDF-8B86-4AF7-8AEB-19E355C761AB}" type="slidenum">
              <a:rPr lang="pl-PL" smtClean="0"/>
              <a:pPr>
                <a:defRPr/>
              </a:pPr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7777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lo_wymiar_pp_zaokragl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8316912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73800"/>
            <a:ext cx="7905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35013" y="5032375"/>
            <a:ext cx="5276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pl-PL" altLang="pl-PL" sz="1800">
              <a:latin typeface="Arial" charset="0"/>
            </a:endParaRPr>
          </a:p>
        </p:txBody>
      </p:sp>
      <p:pic>
        <p:nvPicPr>
          <p:cNvPr id="7" name="Picture 8" descr="t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200" y="-6324600"/>
            <a:ext cx="1465262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16013" y="119697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35150" y="32131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i="1"/>
            </a:lvl1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8" name="Text Box 7"/>
          <p:cNvSpPr txBox="1">
            <a:spLocks noChangeArrowheads="1"/>
          </p:cNvSpPr>
          <p:nvPr userDrawn="1"/>
        </p:nvSpPr>
        <p:spPr bwMode="auto">
          <a:xfrm>
            <a:off x="3595880" y="6308725"/>
            <a:ext cx="28968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2000" i="1" smtClean="0">
                <a:solidFill>
                  <a:schemeClr val="bg1"/>
                </a:solidFill>
                <a:latin typeface="Calibri" pitchFamily="34" charset="0"/>
              </a:rPr>
              <a:t>http://www.plans.com.pl</a:t>
            </a:r>
            <a:endParaRPr lang="pl-PL" sz="2000" i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927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7732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921500" y="260350"/>
            <a:ext cx="1909763" cy="5865813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87450" y="260350"/>
            <a:ext cx="5581650" cy="5865813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515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450" y="260350"/>
            <a:ext cx="7643813" cy="63341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1187450" y="1196975"/>
            <a:ext cx="3744913" cy="49291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84763" y="1196975"/>
            <a:ext cx="3746500" cy="49291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4375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450" y="260350"/>
            <a:ext cx="7643813" cy="63341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87450" y="1196975"/>
            <a:ext cx="3744913" cy="49291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084763" y="1196975"/>
            <a:ext cx="3746500" cy="23876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084763" y="3736975"/>
            <a:ext cx="3746500" cy="23891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1788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1187450" y="260350"/>
            <a:ext cx="7643813" cy="586581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7105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5286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9177" y="4406900"/>
            <a:ext cx="7345535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149177" y="2906713"/>
            <a:ext cx="734553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208581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87450" y="1196975"/>
            <a:ext cx="3744913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84763" y="1196975"/>
            <a:ext cx="37465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1693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6318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4006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990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266413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272176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3300"/>
            </a:gs>
            <a:gs pos="100000">
              <a:srgbClr val="0080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lo_wymiar_pp_zaokraglon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8316912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260350"/>
            <a:ext cx="76438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96975"/>
            <a:ext cx="7643813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pic>
        <p:nvPicPr>
          <p:cNvPr id="1029" name="Picture 5" descr="logo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73800"/>
            <a:ext cx="7905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735013" y="5032375"/>
            <a:ext cx="5276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pl-PL" altLang="pl-PL" sz="1800">
              <a:latin typeface="Arial" charset="0"/>
            </a:endParaRPr>
          </a:p>
        </p:txBody>
      </p:sp>
      <p:pic>
        <p:nvPicPr>
          <p:cNvPr id="1031" name="Picture 8" descr="tl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200" y="-6324600"/>
            <a:ext cx="1465262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183031" y="3244241"/>
            <a:ext cx="400110" cy="2801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vert270">
            <a:spAutoFit/>
          </a:bodyPr>
          <a:lstStyle/>
          <a:p>
            <a:pPr algn="ctr" eaLnBrk="1" hangingPunct="1">
              <a:tabLst>
                <a:tab pos="5745163" algn="l"/>
              </a:tabLst>
              <a:defRPr/>
            </a:pPr>
            <a:r>
              <a:rPr lang="pl-PL" sz="1400" b="1" i="1">
                <a:solidFill>
                  <a:schemeClr val="bg1"/>
                </a:solidFill>
                <a:latin typeface="+mn-lt"/>
                <a:cs typeface="Times New Roman" pitchFamily="18" charset="0"/>
              </a:rPr>
              <a:t>Z.Zdun,  K</a:t>
            </a:r>
            <a:r>
              <a:rPr lang="pl-PL" sz="1400" b="1" i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. Księżyk</a:t>
            </a:r>
            <a:r>
              <a:rPr lang="pl-PL" sz="1400" b="1" i="1">
                <a:solidFill>
                  <a:schemeClr val="bg1"/>
                </a:solidFill>
                <a:latin typeface="+mn-lt"/>
                <a:cs typeface="Times New Roman" pitchFamily="18" charset="0"/>
              </a:rPr>
              <a:t>,  T</a:t>
            </a:r>
            <a:r>
              <a:rPr lang="pl-PL" sz="1400" b="1" i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. Zdun</a:t>
            </a:r>
          </a:p>
        </p:txBody>
      </p:sp>
      <p:sp>
        <p:nvSpPr>
          <p:cNvPr id="1033" name="Text Box 7"/>
          <p:cNvSpPr txBox="1">
            <a:spLocks noChangeArrowheads="1"/>
          </p:cNvSpPr>
          <p:nvPr userDrawn="1"/>
        </p:nvSpPr>
        <p:spPr bwMode="auto">
          <a:xfrm>
            <a:off x="2780715" y="6361113"/>
            <a:ext cx="41334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l-PL" altLang="pl-PL" b="1" i="1" smtClean="0">
                <a:solidFill>
                  <a:schemeClr val="bg1"/>
                </a:solidFill>
                <a:latin typeface="Calibri" pitchFamily="34" charset="0"/>
              </a:rPr>
              <a:t>Modele</a:t>
            </a:r>
            <a:r>
              <a:rPr lang="pl-PL" altLang="pl-PL" b="1" i="1" baseline="0" smtClean="0">
                <a:solidFill>
                  <a:schemeClr val="bg1"/>
                </a:solidFill>
                <a:latin typeface="Calibri" pitchFamily="34" charset="0"/>
              </a:rPr>
              <a:t> transformatorów elektroenergetycznych</a:t>
            </a:r>
            <a:endParaRPr lang="pl-PL" altLang="pl-PL" sz="2000" i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34" name="Text Box 7"/>
          <p:cNvSpPr txBox="1">
            <a:spLocks noChangeArrowheads="1"/>
          </p:cNvSpPr>
          <p:nvPr userDrawn="1"/>
        </p:nvSpPr>
        <p:spPr bwMode="auto">
          <a:xfrm>
            <a:off x="8304213" y="6399213"/>
            <a:ext cx="6762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A441089-CBEA-4039-B14B-EF17E851067C}" type="slidenum">
              <a:rPr lang="pl-PL" altLang="pl-PL" b="1" i="1" smtClean="0">
                <a:solidFill>
                  <a:schemeClr val="bg1"/>
                </a:solidFill>
                <a:latin typeface="Calibri" pitchFamily="34" charset="0"/>
              </a:rPr>
              <a:pPr algn="r" eaLnBrk="1" hangingPunct="1"/>
              <a:t>‹#›</a:t>
            </a:fld>
            <a:r>
              <a:rPr lang="pl-PL" altLang="pl-PL" b="1" i="1" smtClean="0">
                <a:solidFill>
                  <a:schemeClr val="bg1"/>
                </a:solidFill>
                <a:latin typeface="Calibri" pitchFamily="34" charset="0"/>
              </a:rPr>
              <a:t>/25</a:t>
            </a:r>
            <a:endParaRPr lang="pl-PL" altLang="pl-PL" sz="2000" i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25.wmf"/><Relationship Id="rId3" Type="http://schemas.openxmlformats.org/officeDocument/2006/relationships/oleObject" Target="../embeddings/oleObject3.bin"/><Relationship Id="rId21" Type="http://schemas.openxmlformats.org/officeDocument/2006/relationships/oleObject" Target="../embeddings/oleObject12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2.wmf"/><Relationship Id="rId1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4.wmf"/><Relationship Id="rId20" Type="http://schemas.openxmlformats.org/officeDocument/2006/relationships/image" Target="../media/image26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21.wmf"/><Relationship Id="rId19" Type="http://schemas.openxmlformats.org/officeDocument/2006/relationships/oleObject" Target="../embeddings/oleObject11.bin"/><Relationship Id="rId4" Type="http://schemas.openxmlformats.org/officeDocument/2006/relationships/image" Target="../media/image18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23.wmf"/><Relationship Id="rId22" Type="http://schemas.openxmlformats.org/officeDocument/2006/relationships/image" Target="../media/image27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32.wmf"/><Relationship Id="rId18" Type="http://schemas.openxmlformats.org/officeDocument/2006/relationships/oleObject" Target="../embeddings/oleObject20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9.wmf"/><Relationship Id="rId12" Type="http://schemas.openxmlformats.org/officeDocument/2006/relationships/oleObject" Target="../embeddings/oleObject17.bin"/><Relationship Id="rId17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9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31.wmf"/><Relationship Id="rId5" Type="http://schemas.openxmlformats.org/officeDocument/2006/relationships/image" Target="../media/image28.wmf"/><Relationship Id="rId15" Type="http://schemas.openxmlformats.org/officeDocument/2006/relationships/image" Target="../media/image33.wmf"/><Relationship Id="rId10" Type="http://schemas.openxmlformats.org/officeDocument/2006/relationships/oleObject" Target="../embeddings/oleObject16.bin"/><Relationship Id="rId19" Type="http://schemas.openxmlformats.org/officeDocument/2006/relationships/image" Target="../media/image35.w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0.wmf"/><Relationship Id="rId14" Type="http://schemas.openxmlformats.org/officeDocument/2006/relationships/oleObject" Target="../embeddings/oleObject18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40.wmf"/><Relationship Id="rId18" Type="http://schemas.openxmlformats.org/officeDocument/2006/relationships/oleObject" Target="../embeddings/oleObject28.bin"/><Relationship Id="rId3" Type="http://schemas.openxmlformats.org/officeDocument/2006/relationships/notesSlide" Target="../notesSlides/notesSlide14.xml"/><Relationship Id="rId21" Type="http://schemas.openxmlformats.org/officeDocument/2006/relationships/image" Target="../media/image44.wmf"/><Relationship Id="rId7" Type="http://schemas.openxmlformats.org/officeDocument/2006/relationships/image" Target="../media/image37.wmf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4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7.bin"/><Relationship Id="rId20" Type="http://schemas.openxmlformats.org/officeDocument/2006/relationships/oleObject" Target="../embeddings/oleObject29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39.wmf"/><Relationship Id="rId5" Type="http://schemas.openxmlformats.org/officeDocument/2006/relationships/image" Target="../media/image36.wmf"/><Relationship Id="rId15" Type="http://schemas.openxmlformats.org/officeDocument/2006/relationships/image" Target="../media/image41.wmf"/><Relationship Id="rId23" Type="http://schemas.openxmlformats.org/officeDocument/2006/relationships/image" Target="../media/image45.wmf"/><Relationship Id="rId10" Type="http://schemas.openxmlformats.org/officeDocument/2006/relationships/oleObject" Target="../embeddings/oleObject24.bin"/><Relationship Id="rId19" Type="http://schemas.openxmlformats.org/officeDocument/2006/relationships/image" Target="../media/image43.wm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38.wmf"/><Relationship Id="rId14" Type="http://schemas.openxmlformats.org/officeDocument/2006/relationships/oleObject" Target="../embeddings/oleObject26.bin"/><Relationship Id="rId22" Type="http://schemas.openxmlformats.org/officeDocument/2006/relationships/oleObject" Target="../embeddings/oleObject30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13" Type="http://schemas.openxmlformats.org/officeDocument/2006/relationships/image" Target="../media/image50.wmf"/><Relationship Id="rId18" Type="http://schemas.openxmlformats.org/officeDocument/2006/relationships/oleObject" Target="../embeddings/oleObject38.bin"/><Relationship Id="rId26" Type="http://schemas.openxmlformats.org/officeDocument/2006/relationships/oleObject" Target="../embeddings/oleObject42.bin"/><Relationship Id="rId3" Type="http://schemas.openxmlformats.org/officeDocument/2006/relationships/notesSlide" Target="../notesSlides/notesSlide15.xml"/><Relationship Id="rId21" Type="http://schemas.openxmlformats.org/officeDocument/2006/relationships/image" Target="../media/image54.wmf"/><Relationship Id="rId7" Type="http://schemas.openxmlformats.org/officeDocument/2006/relationships/image" Target="../media/image47.wmf"/><Relationship Id="rId12" Type="http://schemas.openxmlformats.org/officeDocument/2006/relationships/oleObject" Target="../embeddings/oleObject35.bin"/><Relationship Id="rId17" Type="http://schemas.openxmlformats.org/officeDocument/2006/relationships/image" Target="../media/image52.wmf"/><Relationship Id="rId25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7.bin"/><Relationship Id="rId20" Type="http://schemas.openxmlformats.org/officeDocument/2006/relationships/oleObject" Target="../embeddings/oleObject39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49.wmf"/><Relationship Id="rId24" Type="http://schemas.openxmlformats.org/officeDocument/2006/relationships/oleObject" Target="../embeddings/oleObject41.bin"/><Relationship Id="rId5" Type="http://schemas.openxmlformats.org/officeDocument/2006/relationships/image" Target="../media/image46.wmf"/><Relationship Id="rId15" Type="http://schemas.openxmlformats.org/officeDocument/2006/relationships/image" Target="../media/image51.wmf"/><Relationship Id="rId23" Type="http://schemas.openxmlformats.org/officeDocument/2006/relationships/image" Target="../media/image55.wmf"/><Relationship Id="rId10" Type="http://schemas.openxmlformats.org/officeDocument/2006/relationships/oleObject" Target="../embeddings/oleObject34.bin"/><Relationship Id="rId19" Type="http://schemas.openxmlformats.org/officeDocument/2006/relationships/image" Target="../media/image53.wmf"/><Relationship Id="rId4" Type="http://schemas.openxmlformats.org/officeDocument/2006/relationships/oleObject" Target="../embeddings/oleObject31.bin"/><Relationship Id="rId9" Type="http://schemas.openxmlformats.org/officeDocument/2006/relationships/image" Target="../media/image48.wmf"/><Relationship Id="rId14" Type="http://schemas.openxmlformats.org/officeDocument/2006/relationships/oleObject" Target="../embeddings/oleObject36.bin"/><Relationship Id="rId22" Type="http://schemas.openxmlformats.org/officeDocument/2006/relationships/oleObject" Target="../embeddings/oleObject40.bin"/><Relationship Id="rId27" Type="http://schemas.openxmlformats.org/officeDocument/2006/relationships/image" Target="../media/image57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13" Type="http://schemas.openxmlformats.org/officeDocument/2006/relationships/oleObject" Target="../embeddings/oleObject48.bin"/><Relationship Id="rId3" Type="http://schemas.openxmlformats.org/officeDocument/2006/relationships/oleObject" Target="../embeddings/oleObject43.bin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9.wmf"/><Relationship Id="rId11" Type="http://schemas.openxmlformats.org/officeDocument/2006/relationships/oleObject" Target="../embeddings/oleObject47.bin"/><Relationship Id="rId5" Type="http://schemas.openxmlformats.org/officeDocument/2006/relationships/oleObject" Target="../embeddings/oleObject44.bin"/><Relationship Id="rId10" Type="http://schemas.openxmlformats.org/officeDocument/2006/relationships/image" Target="../media/image61.wmf"/><Relationship Id="rId4" Type="http://schemas.openxmlformats.org/officeDocument/2006/relationships/image" Target="../media/image58.wmf"/><Relationship Id="rId9" Type="http://schemas.openxmlformats.org/officeDocument/2006/relationships/oleObject" Target="../embeddings/oleObject46.bin"/><Relationship Id="rId14" Type="http://schemas.openxmlformats.org/officeDocument/2006/relationships/image" Target="../media/image62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13" Type="http://schemas.openxmlformats.org/officeDocument/2006/relationships/oleObject" Target="../embeddings/oleObject54.bin"/><Relationship Id="rId18" Type="http://schemas.openxmlformats.org/officeDocument/2006/relationships/image" Target="../media/image70.wmf"/><Relationship Id="rId26" Type="http://schemas.openxmlformats.org/officeDocument/2006/relationships/image" Target="../media/image74.wmf"/><Relationship Id="rId3" Type="http://schemas.openxmlformats.org/officeDocument/2006/relationships/oleObject" Target="../embeddings/oleObject49.bin"/><Relationship Id="rId21" Type="http://schemas.openxmlformats.org/officeDocument/2006/relationships/oleObject" Target="../embeddings/oleObject58.bin"/><Relationship Id="rId7" Type="http://schemas.openxmlformats.org/officeDocument/2006/relationships/oleObject" Target="../embeddings/oleObject51.bin"/><Relationship Id="rId12" Type="http://schemas.openxmlformats.org/officeDocument/2006/relationships/image" Target="../media/image67.wmf"/><Relationship Id="rId17" Type="http://schemas.openxmlformats.org/officeDocument/2006/relationships/oleObject" Target="../embeddings/oleObject56.bin"/><Relationship Id="rId25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9.wmf"/><Relationship Id="rId20" Type="http://schemas.openxmlformats.org/officeDocument/2006/relationships/image" Target="../media/image71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64.wmf"/><Relationship Id="rId11" Type="http://schemas.openxmlformats.org/officeDocument/2006/relationships/oleObject" Target="../embeddings/oleObject53.bin"/><Relationship Id="rId24" Type="http://schemas.openxmlformats.org/officeDocument/2006/relationships/image" Target="../media/image73.wmf"/><Relationship Id="rId5" Type="http://schemas.openxmlformats.org/officeDocument/2006/relationships/oleObject" Target="../embeddings/oleObject50.bin"/><Relationship Id="rId15" Type="http://schemas.openxmlformats.org/officeDocument/2006/relationships/oleObject" Target="../embeddings/oleObject55.bin"/><Relationship Id="rId23" Type="http://schemas.openxmlformats.org/officeDocument/2006/relationships/oleObject" Target="../embeddings/oleObject59.bin"/><Relationship Id="rId10" Type="http://schemas.openxmlformats.org/officeDocument/2006/relationships/image" Target="../media/image66.wmf"/><Relationship Id="rId19" Type="http://schemas.openxmlformats.org/officeDocument/2006/relationships/oleObject" Target="../embeddings/oleObject57.bin"/><Relationship Id="rId4" Type="http://schemas.openxmlformats.org/officeDocument/2006/relationships/image" Target="../media/image63.wmf"/><Relationship Id="rId9" Type="http://schemas.openxmlformats.org/officeDocument/2006/relationships/oleObject" Target="../embeddings/oleObject52.bin"/><Relationship Id="rId14" Type="http://schemas.openxmlformats.org/officeDocument/2006/relationships/image" Target="../media/image68.wmf"/><Relationship Id="rId22" Type="http://schemas.openxmlformats.org/officeDocument/2006/relationships/image" Target="../media/image7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13" Type="http://schemas.openxmlformats.org/officeDocument/2006/relationships/image" Target="../media/image79.wm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6.wmf"/><Relationship Id="rId12" Type="http://schemas.openxmlformats.org/officeDocument/2006/relationships/oleObject" Target="../embeddings/oleObject6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62.bin"/><Relationship Id="rId11" Type="http://schemas.openxmlformats.org/officeDocument/2006/relationships/image" Target="../media/image78.wmf"/><Relationship Id="rId5" Type="http://schemas.openxmlformats.org/officeDocument/2006/relationships/image" Target="../media/image75.wmf"/><Relationship Id="rId10" Type="http://schemas.openxmlformats.org/officeDocument/2006/relationships/oleObject" Target="../embeddings/oleObject64.bin"/><Relationship Id="rId4" Type="http://schemas.openxmlformats.org/officeDocument/2006/relationships/oleObject" Target="../embeddings/oleObject61.bin"/><Relationship Id="rId9" Type="http://schemas.openxmlformats.org/officeDocument/2006/relationships/image" Target="../media/image77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831850" y="4286250"/>
            <a:ext cx="38036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pl-PL" sz="2400" i="1" kern="0">
                <a:latin typeface="Calibri" pitchFamily="34" charset="0"/>
              </a:rPr>
              <a:t>dr inż. Zbigniew Zdun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pl-PL" sz="2400" b="1"/>
              <a:t>† </a:t>
            </a:r>
            <a:r>
              <a:rPr lang="pl-PL" sz="2400" i="1" kern="0" smtClean="0">
                <a:latin typeface="Calibri" pitchFamily="34" charset="0"/>
              </a:rPr>
              <a:t>dr </a:t>
            </a:r>
            <a:r>
              <a:rPr lang="pl-PL" sz="2400" i="1" kern="0">
                <a:latin typeface="Calibri" pitchFamily="34" charset="0"/>
              </a:rPr>
              <a:t>inż. Krzysztof Księżyk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pl-PL" sz="2400" i="1" kern="0">
                <a:latin typeface="Calibri" pitchFamily="34" charset="0"/>
              </a:rPr>
              <a:t>mgr inż. Tomasz Zdun</a:t>
            </a:r>
          </a:p>
          <a:p>
            <a:pPr algn="ctr" eaLnBrk="1" hangingPunct="1">
              <a:spcBef>
                <a:spcPts val="0"/>
              </a:spcBef>
              <a:defRPr/>
            </a:pPr>
            <a:endParaRPr lang="pl-PL" sz="2400" b="1" i="1" kern="0" dirty="0">
              <a:latin typeface="Calibri" pitchFamily="34" charset="0"/>
            </a:endParaRPr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6856413" y="347663"/>
            <a:ext cx="1820862" cy="823912"/>
          </a:xfrm>
          <a:prstGeom prst="rect">
            <a:avLst/>
          </a:pr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pl-PL" altLang="pl-PL"/>
          </a:p>
        </p:txBody>
      </p:sp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6683375" y="500063"/>
            <a:ext cx="1851025" cy="854075"/>
          </a:xfrm>
          <a:prstGeom prst="rect">
            <a:avLst/>
          </a:prstGeom>
          <a:solidFill>
            <a:srgbClr val="66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pl-PL" altLang="pl-PL"/>
          </a:p>
        </p:txBody>
      </p:sp>
      <p:sp>
        <p:nvSpPr>
          <p:cNvPr id="3077" name="Text Box 3"/>
          <p:cNvSpPr txBox="1">
            <a:spLocks noChangeArrowheads="1"/>
          </p:cNvSpPr>
          <p:nvPr/>
        </p:nvSpPr>
        <p:spPr bwMode="auto">
          <a:xfrm>
            <a:off x="6494463" y="742950"/>
            <a:ext cx="1892300" cy="846138"/>
          </a:xfrm>
          <a:prstGeom prst="rect">
            <a:avLst/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1200"/>
              </a:spcBef>
            </a:pPr>
            <a:r>
              <a:rPr lang="en-US" altLang="pl-PL" sz="1200" b="1" i="1">
                <a:latin typeface="Calibri" pitchFamily="34" charset="0"/>
              </a:rPr>
              <a:t>Plans Sp. z o.o.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pl-PL" sz="1100" i="1">
                <a:latin typeface="Calibri" pitchFamily="34" charset="0"/>
              </a:rPr>
              <a:t>email:plans@plans.com.pl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altLang="pl-PL" sz="1000">
                <a:latin typeface="Calibri" pitchFamily="34" charset="0"/>
              </a:rPr>
              <a:t>tel. 603 590 726</a:t>
            </a:r>
            <a:endParaRPr lang="pl-PL" altLang="pl-PL" sz="1800">
              <a:latin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77949" y="2832546"/>
            <a:ext cx="819455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09638"/>
            <a:r>
              <a:rPr lang="pl-PL" altLang="pl-PL" sz="2800" i="1" kern="0" smtClean="0">
                <a:solidFill>
                  <a:srgbClr val="0070C0"/>
                </a:solidFill>
              </a:rPr>
              <a:t>Modele transformatorów elektroenergetycznych</a:t>
            </a:r>
            <a:endParaRPr kumimoji="1" lang="pl-PL" altLang="pl-PL" sz="2800" i="1" kern="0" smtClean="0">
              <a:solidFill>
                <a:srgbClr val="0070C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Równ_Mac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7440261"/>
              </p:ext>
            </p:extLst>
          </p:nvPr>
        </p:nvGraphicFramePr>
        <p:xfrm>
          <a:off x="6804243" y="4699992"/>
          <a:ext cx="1718310" cy="502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3" name="Równanie" r:id="rId4" imgW="1562100" imgH="457200" progId="Equation.3">
                  <p:embed/>
                </p:oleObj>
              </mc:Choice>
              <mc:Fallback>
                <p:oleObj name="Równanie" r:id="rId4" imgW="1562100" imgH="457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243" y="4699992"/>
                        <a:ext cx="1718310" cy="5029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0" name="Strz_2"/>
          <p:cNvSpPr/>
          <p:nvPr/>
        </p:nvSpPr>
        <p:spPr bwMode="auto">
          <a:xfrm>
            <a:off x="6444236" y="4869172"/>
            <a:ext cx="252000" cy="108000"/>
          </a:xfrm>
          <a:prstGeom prst="rightArrow">
            <a:avLst/>
          </a:prstGeom>
          <a:solidFill>
            <a:srgbClr val="FF414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3" name="Równanie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0949484"/>
              </p:ext>
            </p:extLst>
          </p:nvPr>
        </p:nvGraphicFramePr>
        <p:xfrm>
          <a:off x="1403648" y="4365104"/>
          <a:ext cx="4707890" cy="1313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4" name="Równanie" r:id="rId6" imgW="4279900" imgH="1193800" progId="Equation.3">
                  <p:embed/>
                </p:oleObj>
              </mc:Choice>
              <mc:Fallback>
                <p:oleObj name="Równanie" r:id="rId6" imgW="4279900" imgH="11938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4365104"/>
                        <a:ext cx="4707890" cy="13131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3" name="JcI"/>
          <p:cNvGrpSpPr/>
          <p:nvPr/>
        </p:nvGrpSpPr>
        <p:grpSpPr>
          <a:xfrm>
            <a:off x="4789177" y="1723460"/>
            <a:ext cx="202521" cy="234500"/>
            <a:chOff x="4727470" y="2322936"/>
            <a:chExt cx="202521" cy="234500"/>
          </a:xfrm>
        </p:grpSpPr>
        <p:sp>
          <p:nvSpPr>
            <p:cNvPr id="51760" name="Text Box 546"/>
            <p:cNvSpPr txBox="1">
              <a:spLocks noChangeArrowheads="1"/>
            </p:cNvSpPr>
            <p:nvPr/>
          </p:nvSpPr>
          <p:spPr bwMode="auto">
            <a:xfrm>
              <a:off x="4727470" y="2341992"/>
              <a:ext cx="200376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400" b="1" i="1" u="sng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J</a:t>
              </a:r>
              <a:r>
                <a:rPr kumimoji="0" lang="pl-PL" altLang="pl-PL" sz="1400" b="1" i="1" u="none" strike="noStrike" cap="none" normalizeH="0" baseline="-30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cI</a:t>
              </a:r>
              <a:endParaRPr kumimoji="0" lang="pl-PL" alt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761" name="Line 545"/>
            <p:cNvSpPr>
              <a:spLocks noChangeShapeType="1"/>
            </p:cNvSpPr>
            <p:nvPr/>
          </p:nvSpPr>
          <p:spPr bwMode="auto">
            <a:xfrm>
              <a:off x="4843014" y="2322936"/>
              <a:ext cx="86977" cy="63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51899" name="JbI"/>
          <p:cNvGrpSpPr>
            <a:grpSpLocks noChangeAspect="1"/>
          </p:cNvGrpSpPr>
          <p:nvPr/>
        </p:nvGrpSpPr>
        <p:grpSpPr>
          <a:xfrm>
            <a:off x="3486372" y="1717522"/>
            <a:ext cx="206788" cy="234500"/>
            <a:chOff x="3887796" y="2536698"/>
            <a:chExt cx="206798" cy="234483"/>
          </a:xfrm>
        </p:grpSpPr>
        <p:sp>
          <p:nvSpPr>
            <p:cNvPr id="51789" name="Text Box 578"/>
            <p:cNvSpPr txBox="1">
              <a:spLocks noChangeArrowheads="1"/>
            </p:cNvSpPr>
            <p:nvPr/>
          </p:nvSpPr>
          <p:spPr bwMode="auto">
            <a:xfrm>
              <a:off x="3887796" y="2555753"/>
              <a:ext cx="206798" cy="21542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400" b="1" i="1" u="sng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J</a:t>
              </a:r>
              <a:r>
                <a:rPr kumimoji="0" lang="pl-PL" altLang="pl-PL" sz="1400" b="1" i="1" u="none" strike="noStrike" cap="none" normalizeH="0" baseline="-30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bI</a:t>
              </a:r>
              <a:endParaRPr kumimoji="0" lang="pl-PL" alt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790" name="Line 577"/>
            <p:cNvSpPr>
              <a:spLocks noChangeShapeType="1"/>
            </p:cNvSpPr>
            <p:nvPr/>
          </p:nvSpPr>
          <p:spPr bwMode="auto">
            <a:xfrm>
              <a:off x="4003346" y="2536698"/>
              <a:ext cx="86981" cy="63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51912" name="JaI"/>
          <p:cNvGrpSpPr>
            <a:grpSpLocks noChangeAspect="1"/>
          </p:cNvGrpSpPr>
          <p:nvPr/>
        </p:nvGrpSpPr>
        <p:grpSpPr>
          <a:xfrm>
            <a:off x="2181260" y="1723460"/>
            <a:ext cx="246411" cy="234500"/>
            <a:chOff x="2541098" y="2536698"/>
            <a:chExt cx="246421" cy="234483"/>
          </a:xfrm>
        </p:grpSpPr>
        <p:sp>
          <p:nvSpPr>
            <p:cNvPr id="51826" name="Text Box 623"/>
            <p:cNvSpPr txBox="1">
              <a:spLocks noChangeArrowheads="1"/>
            </p:cNvSpPr>
            <p:nvPr/>
          </p:nvSpPr>
          <p:spPr bwMode="auto">
            <a:xfrm>
              <a:off x="2541098" y="2555753"/>
              <a:ext cx="200386" cy="21542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400" b="1" i="1" u="sng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J</a:t>
              </a:r>
              <a:r>
                <a:rPr kumimoji="0" lang="pl-PL" altLang="pl-PL" sz="1400" b="1" i="1" u="none" strike="noStrike" cap="none" normalizeH="0" baseline="-30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aI</a:t>
              </a:r>
              <a:endParaRPr kumimoji="0" lang="pl-PL" alt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827" name="Line 622"/>
            <p:cNvSpPr>
              <a:spLocks noChangeShapeType="1"/>
            </p:cNvSpPr>
            <p:nvPr/>
          </p:nvSpPr>
          <p:spPr bwMode="auto">
            <a:xfrm>
              <a:off x="2700538" y="2536698"/>
              <a:ext cx="86981" cy="63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51686" name="Rdzen"/>
          <p:cNvGrpSpPr>
            <a:grpSpLocks noChangeAspect="1"/>
          </p:cNvGrpSpPr>
          <p:nvPr/>
        </p:nvGrpSpPr>
        <p:grpSpPr bwMode="auto">
          <a:xfrm>
            <a:off x="2500043" y="1235033"/>
            <a:ext cx="3058933" cy="2426291"/>
            <a:chOff x="3826" y="7403"/>
            <a:chExt cx="4818" cy="3820"/>
          </a:xfrm>
        </p:grpSpPr>
        <p:sp>
          <p:nvSpPr>
            <p:cNvPr id="51873" name="Rectangle 691"/>
            <p:cNvSpPr>
              <a:spLocks noChangeArrowheads="1"/>
            </p:cNvSpPr>
            <p:nvPr/>
          </p:nvSpPr>
          <p:spPr bwMode="auto">
            <a:xfrm>
              <a:off x="7910" y="8031"/>
              <a:ext cx="714" cy="256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1874" name="Rectangle 690"/>
            <p:cNvSpPr>
              <a:spLocks noChangeArrowheads="1"/>
            </p:cNvSpPr>
            <p:nvPr/>
          </p:nvSpPr>
          <p:spPr bwMode="auto">
            <a:xfrm>
              <a:off x="3836" y="8031"/>
              <a:ext cx="684" cy="256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1875" name="Rectangle 689"/>
            <p:cNvSpPr>
              <a:spLocks noChangeArrowheads="1"/>
            </p:cNvSpPr>
            <p:nvPr/>
          </p:nvSpPr>
          <p:spPr bwMode="auto">
            <a:xfrm>
              <a:off x="3836" y="7404"/>
              <a:ext cx="4770" cy="62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1876" name="Rectangle 688"/>
            <p:cNvSpPr>
              <a:spLocks noChangeArrowheads="1"/>
            </p:cNvSpPr>
            <p:nvPr/>
          </p:nvSpPr>
          <p:spPr bwMode="auto">
            <a:xfrm>
              <a:off x="5878" y="8022"/>
              <a:ext cx="713" cy="256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1877" name="Rectangle 687"/>
            <p:cNvSpPr>
              <a:spLocks noChangeArrowheads="1"/>
            </p:cNvSpPr>
            <p:nvPr/>
          </p:nvSpPr>
          <p:spPr bwMode="auto">
            <a:xfrm>
              <a:off x="3826" y="10596"/>
              <a:ext cx="4818" cy="62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1878" name="Line 686"/>
            <p:cNvSpPr>
              <a:spLocks noChangeShapeType="1"/>
            </p:cNvSpPr>
            <p:nvPr/>
          </p:nvSpPr>
          <p:spPr bwMode="auto">
            <a:xfrm flipV="1">
              <a:off x="4520" y="8022"/>
              <a:ext cx="1358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1879" name="Line 685"/>
            <p:cNvSpPr>
              <a:spLocks noChangeShapeType="1"/>
            </p:cNvSpPr>
            <p:nvPr/>
          </p:nvSpPr>
          <p:spPr bwMode="auto">
            <a:xfrm flipV="1">
              <a:off x="6572" y="8030"/>
              <a:ext cx="133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1880" name="Line 684"/>
            <p:cNvSpPr>
              <a:spLocks noChangeShapeType="1"/>
            </p:cNvSpPr>
            <p:nvPr/>
          </p:nvSpPr>
          <p:spPr bwMode="auto">
            <a:xfrm>
              <a:off x="4520" y="10595"/>
              <a:ext cx="133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1881" name="Line 683"/>
            <p:cNvSpPr>
              <a:spLocks noChangeShapeType="1"/>
            </p:cNvSpPr>
            <p:nvPr/>
          </p:nvSpPr>
          <p:spPr bwMode="auto">
            <a:xfrm>
              <a:off x="6563" y="10595"/>
              <a:ext cx="134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1882" name="Line 682"/>
            <p:cNvSpPr>
              <a:spLocks noChangeShapeType="1"/>
            </p:cNvSpPr>
            <p:nvPr/>
          </p:nvSpPr>
          <p:spPr bwMode="auto">
            <a:xfrm>
              <a:off x="7903" y="8022"/>
              <a:ext cx="1" cy="256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1883" name="Line 681"/>
            <p:cNvSpPr>
              <a:spLocks noChangeShapeType="1"/>
            </p:cNvSpPr>
            <p:nvPr/>
          </p:nvSpPr>
          <p:spPr bwMode="auto">
            <a:xfrm>
              <a:off x="5887" y="8022"/>
              <a:ext cx="1" cy="256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1884" name="Line 680"/>
            <p:cNvSpPr>
              <a:spLocks noChangeShapeType="1"/>
            </p:cNvSpPr>
            <p:nvPr/>
          </p:nvSpPr>
          <p:spPr bwMode="auto">
            <a:xfrm>
              <a:off x="3835" y="7404"/>
              <a:ext cx="1" cy="38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1885" name="Line 679"/>
            <p:cNvSpPr>
              <a:spLocks noChangeShapeType="1"/>
            </p:cNvSpPr>
            <p:nvPr/>
          </p:nvSpPr>
          <p:spPr bwMode="auto">
            <a:xfrm>
              <a:off x="3836" y="7403"/>
              <a:ext cx="478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1886" name="Line 678"/>
            <p:cNvSpPr>
              <a:spLocks noChangeShapeType="1"/>
            </p:cNvSpPr>
            <p:nvPr/>
          </p:nvSpPr>
          <p:spPr bwMode="auto">
            <a:xfrm>
              <a:off x="4519" y="8031"/>
              <a:ext cx="1" cy="256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1887" name="Line 677"/>
            <p:cNvSpPr>
              <a:spLocks noChangeShapeType="1"/>
            </p:cNvSpPr>
            <p:nvPr/>
          </p:nvSpPr>
          <p:spPr bwMode="auto">
            <a:xfrm>
              <a:off x="6581" y="8031"/>
              <a:ext cx="1" cy="256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1888" name="Line 676"/>
            <p:cNvSpPr>
              <a:spLocks noChangeShapeType="1"/>
            </p:cNvSpPr>
            <p:nvPr/>
          </p:nvSpPr>
          <p:spPr bwMode="auto">
            <a:xfrm>
              <a:off x="3836" y="11222"/>
              <a:ext cx="478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1889" name="Line 675"/>
            <p:cNvSpPr>
              <a:spLocks noChangeShapeType="1"/>
            </p:cNvSpPr>
            <p:nvPr/>
          </p:nvSpPr>
          <p:spPr bwMode="auto">
            <a:xfrm>
              <a:off x="8623" y="7404"/>
              <a:ext cx="1" cy="38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51909" name="abc"/>
          <p:cNvGrpSpPr>
            <a:grpSpLocks noChangeAspect="1"/>
          </p:cNvGrpSpPr>
          <p:nvPr/>
        </p:nvGrpSpPr>
        <p:grpSpPr>
          <a:xfrm>
            <a:off x="2680991" y="1380499"/>
            <a:ext cx="2634435" cy="223066"/>
            <a:chOff x="3040843" y="2193715"/>
            <a:chExt cx="2634434" cy="223066"/>
          </a:xfrm>
        </p:grpSpPr>
        <p:sp>
          <p:nvSpPr>
            <p:cNvPr id="51696" name="a"/>
            <p:cNvSpPr txBox="1">
              <a:spLocks noChangeArrowheads="1"/>
            </p:cNvSpPr>
            <p:nvPr/>
          </p:nvSpPr>
          <p:spPr bwMode="auto">
            <a:xfrm>
              <a:off x="3040843" y="2201337"/>
              <a:ext cx="99386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a</a:t>
              </a:r>
              <a:endParaRPr kumimoji="0" lang="pl-PL" altLang="pl-PL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818" name="Text Box 610"/>
            <p:cNvSpPr txBox="1">
              <a:spLocks noChangeArrowheads="1"/>
            </p:cNvSpPr>
            <p:nvPr/>
          </p:nvSpPr>
          <p:spPr bwMode="auto">
            <a:xfrm>
              <a:off x="4318890" y="2193715"/>
              <a:ext cx="99386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b</a:t>
              </a:r>
              <a:endParaRPr kumimoji="0" lang="pl-PL" altLang="pl-PL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819" name="Text Box 609"/>
            <p:cNvSpPr txBox="1">
              <a:spLocks noChangeArrowheads="1"/>
            </p:cNvSpPr>
            <p:nvPr/>
          </p:nvSpPr>
          <p:spPr bwMode="auto">
            <a:xfrm>
              <a:off x="5585509" y="2201337"/>
              <a:ext cx="89768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c</a:t>
              </a:r>
              <a:endParaRPr kumimoji="0" lang="pl-PL" altLang="pl-PL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908" name="UzwaI"/>
          <p:cNvGrpSpPr>
            <a:grpSpLocks noChangeAspect="1"/>
          </p:cNvGrpSpPr>
          <p:nvPr/>
        </p:nvGrpSpPr>
        <p:grpSpPr>
          <a:xfrm>
            <a:off x="2237831" y="1706333"/>
            <a:ext cx="759341" cy="849202"/>
            <a:chOff x="2597685" y="2519549"/>
            <a:chExt cx="759337" cy="849202"/>
          </a:xfrm>
        </p:grpSpPr>
        <p:sp>
          <p:nvSpPr>
            <p:cNvPr id="51687" name="Arc 673"/>
            <p:cNvSpPr>
              <a:spLocks/>
            </p:cNvSpPr>
            <p:nvPr/>
          </p:nvSpPr>
          <p:spPr bwMode="auto">
            <a:xfrm flipH="1" flipV="1">
              <a:off x="2805505" y="3211233"/>
              <a:ext cx="60315" cy="66056"/>
            </a:xfrm>
            <a:custGeom>
              <a:avLst/>
              <a:gdLst>
                <a:gd name="G0" fmla="+- 2038 0 0"/>
                <a:gd name="G1" fmla="+- 21600 0 0"/>
                <a:gd name="G2" fmla="+- 21600 0 0"/>
                <a:gd name="T0" fmla="*/ 476 w 23638"/>
                <a:gd name="T1" fmla="*/ 57 h 43200"/>
                <a:gd name="T2" fmla="*/ 0 w 23638"/>
                <a:gd name="T3" fmla="*/ 43104 h 43200"/>
                <a:gd name="T4" fmla="*/ 2038 w 23638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638" h="43200" fill="none" extrusionOk="0">
                  <a:moveTo>
                    <a:pt x="475" y="56"/>
                  </a:moveTo>
                  <a:cubicBezTo>
                    <a:pt x="995" y="18"/>
                    <a:pt x="1516" y="-1"/>
                    <a:pt x="2038" y="0"/>
                  </a:cubicBezTo>
                  <a:cubicBezTo>
                    <a:pt x="13967" y="0"/>
                    <a:pt x="23638" y="9670"/>
                    <a:pt x="23638" y="21600"/>
                  </a:cubicBezTo>
                  <a:cubicBezTo>
                    <a:pt x="23638" y="33529"/>
                    <a:pt x="13967" y="43200"/>
                    <a:pt x="2038" y="43200"/>
                  </a:cubicBezTo>
                  <a:cubicBezTo>
                    <a:pt x="1357" y="43200"/>
                    <a:pt x="677" y="43167"/>
                    <a:pt x="0" y="43103"/>
                  </a:cubicBezTo>
                </a:path>
                <a:path w="23638" h="43200" stroke="0" extrusionOk="0">
                  <a:moveTo>
                    <a:pt x="475" y="56"/>
                  </a:moveTo>
                  <a:cubicBezTo>
                    <a:pt x="995" y="18"/>
                    <a:pt x="1516" y="-1"/>
                    <a:pt x="2038" y="0"/>
                  </a:cubicBezTo>
                  <a:cubicBezTo>
                    <a:pt x="13967" y="0"/>
                    <a:pt x="23638" y="9670"/>
                    <a:pt x="23638" y="21600"/>
                  </a:cubicBezTo>
                  <a:cubicBezTo>
                    <a:pt x="23638" y="33529"/>
                    <a:pt x="13967" y="43200"/>
                    <a:pt x="2038" y="43200"/>
                  </a:cubicBezTo>
                  <a:cubicBezTo>
                    <a:pt x="1357" y="43200"/>
                    <a:pt x="677" y="43167"/>
                    <a:pt x="0" y="43103"/>
                  </a:cubicBezTo>
                  <a:lnTo>
                    <a:pt x="2038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51907" name="Grupa 51906"/>
            <p:cNvGrpSpPr/>
            <p:nvPr/>
          </p:nvGrpSpPr>
          <p:grpSpPr>
            <a:xfrm>
              <a:off x="2597685" y="2519549"/>
              <a:ext cx="759337" cy="849202"/>
              <a:chOff x="2597685" y="2519549"/>
              <a:chExt cx="759337" cy="849202"/>
            </a:xfrm>
          </p:grpSpPr>
          <p:sp>
            <p:nvSpPr>
              <p:cNvPr id="51688" name="Line 672"/>
              <p:cNvSpPr>
                <a:spLocks noChangeShapeType="1"/>
              </p:cNvSpPr>
              <p:nvPr/>
            </p:nvSpPr>
            <p:spPr bwMode="auto">
              <a:xfrm flipV="1">
                <a:off x="2853548" y="3188367"/>
                <a:ext cx="452681" cy="2286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pSp>
            <p:nvGrpSpPr>
              <p:cNvPr id="51689" name="UzaI"/>
              <p:cNvGrpSpPr>
                <a:grpSpLocks/>
              </p:cNvGrpSpPr>
              <p:nvPr/>
            </p:nvGrpSpPr>
            <p:grpSpPr bwMode="auto">
              <a:xfrm>
                <a:off x="2597685" y="2519549"/>
                <a:ext cx="759337" cy="849202"/>
                <a:chOff x="3537" y="8373"/>
                <a:chExt cx="1196" cy="1337"/>
              </a:xfrm>
            </p:grpSpPr>
            <p:grpSp>
              <p:nvGrpSpPr>
                <p:cNvPr id="51848" name="Group 668"/>
                <p:cNvGrpSpPr>
                  <a:grpSpLocks/>
                </p:cNvGrpSpPr>
                <p:nvPr/>
              </p:nvGrpSpPr>
              <p:grpSpPr bwMode="auto">
                <a:xfrm>
                  <a:off x="3860" y="8648"/>
                  <a:ext cx="871" cy="246"/>
                  <a:chOff x="3767" y="13110"/>
                  <a:chExt cx="871" cy="246"/>
                </a:xfrm>
              </p:grpSpPr>
              <p:sp>
                <p:nvSpPr>
                  <p:cNvPr id="51870" name="Arc 671"/>
                  <p:cNvSpPr>
                    <a:spLocks/>
                  </p:cNvSpPr>
                  <p:nvPr/>
                </p:nvSpPr>
                <p:spPr bwMode="auto">
                  <a:xfrm flipH="1" flipV="1">
                    <a:off x="3767" y="13252"/>
                    <a:ext cx="95" cy="104"/>
                  </a:xfrm>
                  <a:custGeom>
                    <a:avLst/>
                    <a:gdLst>
                      <a:gd name="G0" fmla="+- 2038 0 0"/>
                      <a:gd name="G1" fmla="+- 21600 0 0"/>
                      <a:gd name="G2" fmla="+- 21600 0 0"/>
                      <a:gd name="T0" fmla="*/ 476 w 23638"/>
                      <a:gd name="T1" fmla="*/ 57 h 43200"/>
                      <a:gd name="T2" fmla="*/ 0 w 23638"/>
                      <a:gd name="T3" fmla="*/ 43104 h 43200"/>
                      <a:gd name="T4" fmla="*/ 2038 w 23638"/>
                      <a:gd name="T5" fmla="*/ 21600 h 432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3638" h="43200" fill="none" extrusionOk="0">
                        <a:moveTo>
                          <a:pt x="475" y="56"/>
                        </a:moveTo>
                        <a:cubicBezTo>
                          <a:pt x="995" y="18"/>
                          <a:pt x="1516" y="-1"/>
                          <a:pt x="2038" y="0"/>
                        </a:cubicBezTo>
                        <a:cubicBezTo>
                          <a:pt x="13967" y="0"/>
                          <a:pt x="23638" y="9670"/>
                          <a:pt x="23638" y="21600"/>
                        </a:cubicBezTo>
                        <a:cubicBezTo>
                          <a:pt x="23638" y="33529"/>
                          <a:pt x="13967" y="43200"/>
                          <a:pt x="2038" y="43200"/>
                        </a:cubicBezTo>
                        <a:cubicBezTo>
                          <a:pt x="1357" y="43200"/>
                          <a:pt x="677" y="43167"/>
                          <a:pt x="0" y="43103"/>
                        </a:cubicBezTo>
                      </a:path>
                      <a:path w="23638" h="43200" stroke="0" extrusionOk="0">
                        <a:moveTo>
                          <a:pt x="475" y="56"/>
                        </a:moveTo>
                        <a:cubicBezTo>
                          <a:pt x="995" y="18"/>
                          <a:pt x="1516" y="-1"/>
                          <a:pt x="2038" y="0"/>
                        </a:cubicBezTo>
                        <a:cubicBezTo>
                          <a:pt x="13967" y="0"/>
                          <a:pt x="23638" y="9670"/>
                          <a:pt x="23638" y="21600"/>
                        </a:cubicBezTo>
                        <a:cubicBezTo>
                          <a:pt x="23638" y="33529"/>
                          <a:pt x="13967" y="43200"/>
                          <a:pt x="2038" y="43200"/>
                        </a:cubicBezTo>
                        <a:cubicBezTo>
                          <a:pt x="1357" y="43200"/>
                          <a:pt x="677" y="43167"/>
                          <a:pt x="0" y="43103"/>
                        </a:cubicBezTo>
                        <a:lnTo>
                          <a:pt x="2038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51871" name="Arc 670"/>
                  <p:cNvSpPr>
                    <a:spLocks/>
                  </p:cNvSpPr>
                  <p:nvPr/>
                </p:nvSpPr>
                <p:spPr bwMode="auto">
                  <a:xfrm flipV="1">
                    <a:off x="4550" y="13110"/>
                    <a:ext cx="88" cy="106"/>
                  </a:xfrm>
                  <a:custGeom>
                    <a:avLst/>
                    <a:gdLst>
                      <a:gd name="G0" fmla="+- 2038 0 0"/>
                      <a:gd name="G1" fmla="+- 21600 0 0"/>
                      <a:gd name="G2" fmla="+- 21600 0 0"/>
                      <a:gd name="T0" fmla="*/ 476 w 23638"/>
                      <a:gd name="T1" fmla="*/ 57 h 43200"/>
                      <a:gd name="T2" fmla="*/ 0 w 23638"/>
                      <a:gd name="T3" fmla="*/ 43104 h 43200"/>
                      <a:gd name="T4" fmla="*/ 2038 w 23638"/>
                      <a:gd name="T5" fmla="*/ 21600 h 432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3638" h="43200" fill="none" extrusionOk="0">
                        <a:moveTo>
                          <a:pt x="475" y="56"/>
                        </a:moveTo>
                        <a:cubicBezTo>
                          <a:pt x="995" y="18"/>
                          <a:pt x="1516" y="-1"/>
                          <a:pt x="2038" y="0"/>
                        </a:cubicBezTo>
                        <a:cubicBezTo>
                          <a:pt x="13967" y="0"/>
                          <a:pt x="23638" y="9670"/>
                          <a:pt x="23638" y="21600"/>
                        </a:cubicBezTo>
                        <a:cubicBezTo>
                          <a:pt x="23638" y="33529"/>
                          <a:pt x="13967" y="43200"/>
                          <a:pt x="2038" y="43200"/>
                        </a:cubicBezTo>
                        <a:cubicBezTo>
                          <a:pt x="1357" y="43200"/>
                          <a:pt x="677" y="43167"/>
                          <a:pt x="0" y="43103"/>
                        </a:cubicBezTo>
                      </a:path>
                      <a:path w="23638" h="43200" stroke="0" extrusionOk="0">
                        <a:moveTo>
                          <a:pt x="475" y="56"/>
                        </a:moveTo>
                        <a:cubicBezTo>
                          <a:pt x="995" y="18"/>
                          <a:pt x="1516" y="-1"/>
                          <a:pt x="2038" y="0"/>
                        </a:cubicBezTo>
                        <a:cubicBezTo>
                          <a:pt x="13967" y="0"/>
                          <a:pt x="23638" y="9670"/>
                          <a:pt x="23638" y="21600"/>
                        </a:cubicBezTo>
                        <a:cubicBezTo>
                          <a:pt x="23638" y="33529"/>
                          <a:pt x="13967" y="43200"/>
                          <a:pt x="2038" y="43200"/>
                        </a:cubicBezTo>
                        <a:cubicBezTo>
                          <a:pt x="1357" y="43200"/>
                          <a:pt x="677" y="43167"/>
                          <a:pt x="0" y="43103"/>
                        </a:cubicBezTo>
                        <a:lnTo>
                          <a:pt x="2038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51872" name="Line 6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47" y="13216"/>
                    <a:ext cx="713" cy="3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</p:grpSp>
            <p:grpSp>
              <p:nvGrpSpPr>
                <p:cNvPr id="51849" name="Group 664"/>
                <p:cNvGrpSpPr>
                  <a:grpSpLocks/>
                </p:cNvGrpSpPr>
                <p:nvPr/>
              </p:nvGrpSpPr>
              <p:grpSpPr bwMode="auto">
                <a:xfrm>
                  <a:off x="3865" y="8878"/>
                  <a:ext cx="866" cy="246"/>
                  <a:chOff x="3772" y="13110"/>
                  <a:chExt cx="866" cy="246"/>
                </a:xfrm>
              </p:grpSpPr>
              <p:sp>
                <p:nvSpPr>
                  <p:cNvPr id="51867" name="Arc 667"/>
                  <p:cNvSpPr>
                    <a:spLocks/>
                  </p:cNvSpPr>
                  <p:nvPr/>
                </p:nvSpPr>
                <p:spPr bwMode="auto">
                  <a:xfrm flipH="1" flipV="1">
                    <a:off x="3772" y="13252"/>
                    <a:ext cx="95" cy="104"/>
                  </a:xfrm>
                  <a:custGeom>
                    <a:avLst/>
                    <a:gdLst>
                      <a:gd name="G0" fmla="+- 2038 0 0"/>
                      <a:gd name="G1" fmla="+- 21600 0 0"/>
                      <a:gd name="G2" fmla="+- 21600 0 0"/>
                      <a:gd name="T0" fmla="*/ 476 w 23638"/>
                      <a:gd name="T1" fmla="*/ 57 h 43200"/>
                      <a:gd name="T2" fmla="*/ 0 w 23638"/>
                      <a:gd name="T3" fmla="*/ 43104 h 43200"/>
                      <a:gd name="T4" fmla="*/ 2038 w 23638"/>
                      <a:gd name="T5" fmla="*/ 21600 h 432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3638" h="43200" fill="none" extrusionOk="0">
                        <a:moveTo>
                          <a:pt x="475" y="56"/>
                        </a:moveTo>
                        <a:cubicBezTo>
                          <a:pt x="995" y="18"/>
                          <a:pt x="1516" y="-1"/>
                          <a:pt x="2038" y="0"/>
                        </a:cubicBezTo>
                        <a:cubicBezTo>
                          <a:pt x="13967" y="0"/>
                          <a:pt x="23638" y="9670"/>
                          <a:pt x="23638" y="21600"/>
                        </a:cubicBezTo>
                        <a:cubicBezTo>
                          <a:pt x="23638" y="33529"/>
                          <a:pt x="13967" y="43200"/>
                          <a:pt x="2038" y="43200"/>
                        </a:cubicBezTo>
                        <a:cubicBezTo>
                          <a:pt x="1357" y="43200"/>
                          <a:pt x="677" y="43167"/>
                          <a:pt x="0" y="43103"/>
                        </a:cubicBezTo>
                      </a:path>
                      <a:path w="23638" h="43200" stroke="0" extrusionOk="0">
                        <a:moveTo>
                          <a:pt x="475" y="56"/>
                        </a:moveTo>
                        <a:cubicBezTo>
                          <a:pt x="995" y="18"/>
                          <a:pt x="1516" y="-1"/>
                          <a:pt x="2038" y="0"/>
                        </a:cubicBezTo>
                        <a:cubicBezTo>
                          <a:pt x="13967" y="0"/>
                          <a:pt x="23638" y="9670"/>
                          <a:pt x="23638" y="21600"/>
                        </a:cubicBezTo>
                        <a:cubicBezTo>
                          <a:pt x="23638" y="33529"/>
                          <a:pt x="13967" y="43200"/>
                          <a:pt x="2038" y="43200"/>
                        </a:cubicBezTo>
                        <a:cubicBezTo>
                          <a:pt x="1357" y="43200"/>
                          <a:pt x="677" y="43167"/>
                          <a:pt x="0" y="43103"/>
                        </a:cubicBezTo>
                        <a:lnTo>
                          <a:pt x="2038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51868" name="Arc 666"/>
                  <p:cNvSpPr>
                    <a:spLocks/>
                  </p:cNvSpPr>
                  <p:nvPr/>
                </p:nvSpPr>
                <p:spPr bwMode="auto">
                  <a:xfrm flipV="1">
                    <a:off x="4550" y="13110"/>
                    <a:ext cx="88" cy="106"/>
                  </a:xfrm>
                  <a:custGeom>
                    <a:avLst/>
                    <a:gdLst>
                      <a:gd name="G0" fmla="+- 2038 0 0"/>
                      <a:gd name="G1" fmla="+- 21600 0 0"/>
                      <a:gd name="G2" fmla="+- 21600 0 0"/>
                      <a:gd name="T0" fmla="*/ 476 w 23638"/>
                      <a:gd name="T1" fmla="*/ 57 h 43200"/>
                      <a:gd name="T2" fmla="*/ 0 w 23638"/>
                      <a:gd name="T3" fmla="*/ 43104 h 43200"/>
                      <a:gd name="T4" fmla="*/ 2038 w 23638"/>
                      <a:gd name="T5" fmla="*/ 21600 h 432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3638" h="43200" fill="none" extrusionOk="0">
                        <a:moveTo>
                          <a:pt x="475" y="56"/>
                        </a:moveTo>
                        <a:cubicBezTo>
                          <a:pt x="995" y="18"/>
                          <a:pt x="1516" y="-1"/>
                          <a:pt x="2038" y="0"/>
                        </a:cubicBezTo>
                        <a:cubicBezTo>
                          <a:pt x="13967" y="0"/>
                          <a:pt x="23638" y="9670"/>
                          <a:pt x="23638" y="21600"/>
                        </a:cubicBezTo>
                        <a:cubicBezTo>
                          <a:pt x="23638" y="33529"/>
                          <a:pt x="13967" y="43200"/>
                          <a:pt x="2038" y="43200"/>
                        </a:cubicBezTo>
                        <a:cubicBezTo>
                          <a:pt x="1357" y="43200"/>
                          <a:pt x="677" y="43167"/>
                          <a:pt x="0" y="43103"/>
                        </a:cubicBezTo>
                      </a:path>
                      <a:path w="23638" h="43200" stroke="0" extrusionOk="0">
                        <a:moveTo>
                          <a:pt x="475" y="56"/>
                        </a:moveTo>
                        <a:cubicBezTo>
                          <a:pt x="995" y="18"/>
                          <a:pt x="1516" y="-1"/>
                          <a:pt x="2038" y="0"/>
                        </a:cubicBezTo>
                        <a:cubicBezTo>
                          <a:pt x="13967" y="0"/>
                          <a:pt x="23638" y="9670"/>
                          <a:pt x="23638" y="21600"/>
                        </a:cubicBezTo>
                        <a:cubicBezTo>
                          <a:pt x="23638" y="33529"/>
                          <a:pt x="13967" y="43200"/>
                          <a:pt x="2038" y="43200"/>
                        </a:cubicBezTo>
                        <a:cubicBezTo>
                          <a:pt x="1357" y="43200"/>
                          <a:pt x="677" y="43167"/>
                          <a:pt x="0" y="43103"/>
                        </a:cubicBezTo>
                        <a:lnTo>
                          <a:pt x="2038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51869" name="Line 6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47" y="13216"/>
                    <a:ext cx="713" cy="3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</p:grpSp>
            <p:grpSp>
              <p:nvGrpSpPr>
                <p:cNvPr id="51850" name="Group 660"/>
                <p:cNvGrpSpPr>
                  <a:grpSpLocks/>
                </p:cNvGrpSpPr>
                <p:nvPr/>
              </p:nvGrpSpPr>
              <p:grpSpPr bwMode="auto">
                <a:xfrm>
                  <a:off x="3865" y="9096"/>
                  <a:ext cx="866" cy="246"/>
                  <a:chOff x="3772" y="13110"/>
                  <a:chExt cx="866" cy="246"/>
                </a:xfrm>
              </p:grpSpPr>
              <p:sp>
                <p:nvSpPr>
                  <p:cNvPr id="51864" name="Arc 663"/>
                  <p:cNvSpPr>
                    <a:spLocks/>
                  </p:cNvSpPr>
                  <p:nvPr/>
                </p:nvSpPr>
                <p:spPr bwMode="auto">
                  <a:xfrm flipH="1" flipV="1">
                    <a:off x="3772" y="13252"/>
                    <a:ext cx="95" cy="104"/>
                  </a:xfrm>
                  <a:custGeom>
                    <a:avLst/>
                    <a:gdLst>
                      <a:gd name="G0" fmla="+- 2038 0 0"/>
                      <a:gd name="G1" fmla="+- 21600 0 0"/>
                      <a:gd name="G2" fmla="+- 21600 0 0"/>
                      <a:gd name="T0" fmla="*/ 476 w 23638"/>
                      <a:gd name="T1" fmla="*/ 57 h 43200"/>
                      <a:gd name="T2" fmla="*/ 0 w 23638"/>
                      <a:gd name="T3" fmla="*/ 43104 h 43200"/>
                      <a:gd name="T4" fmla="*/ 2038 w 23638"/>
                      <a:gd name="T5" fmla="*/ 21600 h 432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3638" h="43200" fill="none" extrusionOk="0">
                        <a:moveTo>
                          <a:pt x="475" y="56"/>
                        </a:moveTo>
                        <a:cubicBezTo>
                          <a:pt x="995" y="18"/>
                          <a:pt x="1516" y="-1"/>
                          <a:pt x="2038" y="0"/>
                        </a:cubicBezTo>
                        <a:cubicBezTo>
                          <a:pt x="13967" y="0"/>
                          <a:pt x="23638" y="9670"/>
                          <a:pt x="23638" y="21600"/>
                        </a:cubicBezTo>
                        <a:cubicBezTo>
                          <a:pt x="23638" y="33529"/>
                          <a:pt x="13967" y="43200"/>
                          <a:pt x="2038" y="43200"/>
                        </a:cubicBezTo>
                        <a:cubicBezTo>
                          <a:pt x="1357" y="43200"/>
                          <a:pt x="677" y="43167"/>
                          <a:pt x="0" y="43103"/>
                        </a:cubicBezTo>
                      </a:path>
                      <a:path w="23638" h="43200" stroke="0" extrusionOk="0">
                        <a:moveTo>
                          <a:pt x="475" y="56"/>
                        </a:moveTo>
                        <a:cubicBezTo>
                          <a:pt x="995" y="18"/>
                          <a:pt x="1516" y="-1"/>
                          <a:pt x="2038" y="0"/>
                        </a:cubicBezTo>
                        <a:cubicBezTo>
                          <a:pt x="13967" y="0"/>
                          <a:pt x="23638" y="9670"/>
                          <a:pt x="23638" y="21600"/>
                        </a:cubicBezTo>
                        <a:cubicBezTo>
                          <a:pt x="23638" y="33529"/>
                          <a:pt x="13967" y="43200"/>
                          <a:pt x="2038" y="43200"/>
                        </a:cubicBezTo>
                        <a:cubicBezTo>
                          <a:pt x="1357" y="43200"/>
                          <a:pt x="677" y="43167"/>
                          <a:pt x="0" y="43103"/>
                        </a:cubicBezTo>
                        <a:lnTo>
                          <a:pt x="2038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51865" name="Arc 662"/>
                  <p:cNvSpPr>
                    <a:spLocks/>
                  </p:cNvSpPr>
                  <p:nvPr/>
                </p:nvSpPr>
                <p:spPr bwMode="auto">
                  <a:xfrm flipV="1">
                    <a:off x="4550" y="13110"/>
                    <a:ext cx="88" cy="106"/>
                  </a:xfrm>
                  <a:custGeom>
                    <a:avLst/>
                    <a:gdLst>
                      <a:gd name="G0" fmla="+- 2038 0 0"/>
                      <a:gd name="G1" fmla="+- 21600 0 0"/>
                      <a:gd name="G2" fmla="+- 21600 0 0"/>
                      <a:gd name="T0" fmla="*/ 476 w 23638"/>
                      <a:gd name="T1" fmla="*/ 57 h 43200"/>
                      <a:gd name="T2" fmla="*/ 0 w 23638"/>
                      <a:gd name="T3" fmla="*/ 43104 h 43200"/>
                      <a:gd name="T4" fmla="*/ 2038 w 23638"/>
                      <a:gd name="T5" fmla="*/ 21600 h 432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3638" h="43200" fill="none" extrusionOk="0">
                        <a:moveTo>
                          <a:pt x="475" y="56"/>
                        </a:moveTo>
                        <a:cubicBezTo>
                          <a:pt x="995" y="18"/>
                          <a:pt x="1516" y="-1"/>
                          <a:pt x="2038" y="0"/>
                        </a:cubicBezTo>
                        <a:cubicBezTo>
                          <a:pt x="13967" y="0"/>
                          <a:pt x="23638" y="9670"/>
                          <a:pt x="23638" y="21600"/>
                        </a:cubicBezTo>
                        <a:cubicBezTo>
                          <a:pt x="23638" y="33529"/>
                          <a:pt x="13967" y="43200"/>
                          <a:pt x="2038" y="43200"/>
                        </a:cubicBezTo>
                        <a:cubicBezTo>
                          <a:pt x="1357" y="43200"/>
                          <a:pt x="677" y="43167"/>
                          <a:pt x="0" y="43103"/>
                        </a:cubicBezTo>
                      </a:path>
                      <a:path w="23638" h="43200" stroke="0" extrusionOk="0">
                        <a:moveTo>
                          <a:pt x="475" y="56"/>
                        </a:moveTo>
                        <a:cubicBezTo>
                          <a:pt x="995" y="18"/>
                          <a:pt x="1516" y="-1"/>
                          <a:pt x="2038" y="0"/>
                        </a:cubicBezTo>
                        <a:cubicBezTo>
                          <a:pt x="13967" y="0"/>
                          <a:pt x="23638" y="9670"/>
                          <a:pt x="23638" y="21600"/>
                        </a:cubicBezTo>
                        <a:cubicBezTo>
                          <a:pt x="23638" y="33529"/>
                          <a:pt x="13967" y="43200"/>
                          <a:pt x="2038" y="43200"/>
                        </a:cubicBezTo>
                        <a:cubicBezTo>
                          <a:pt x="1357" y="43200"/>
                          <a:pt x="677" y="43167"/>
                          <a:pt x="0" y="43103"/>
                        </a:cubicBezTo>
                        <a:lnTo>
                          <a:pt x="2038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51866" name="Line 6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47" y="13216"/>
                    <a:ext cx="713" cy="3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</p:grpSp>
            <p:sp>
              <p:nvSpPr>
                <p:cNvPr id="51851" name="Arc 659"/>
                <p:cNvSpPr>
                  <a:spLocks/>
                </p:cNvSpPr>
                <p:nvPr/>
              </p:nvSpPr>
              <p:spPr bwMode="auto">
                <a:xfrm flipV="1">
                  <a:off x="4643" y="9320"/>
                  <a:ext cx="88" cy="106"/>
                </a:xfrm>
                <a:custGeom>
                  <a:avLst/>
                  <a:gdLst>
                    <a:gd name="G0" fmla="+- 2038 0 0"/>
                    <a:gd name="G1" fmla="+- 21600 0 0"/>
                    <a:gd name="G2" fmla="+- 21600 0 0"/>
                    <a:gd name="T0" fmla="*/ 476 w 23638"/>
                    <a:gd name="T1" fmla="*/ 57 h 43200"/>
                    <a:gd name="T2" fmla="*/ 0 w 23638"/>
                    <a:gd name="T3" fmla="*/ 43104 h 43200"/>
                    <a:gd name="T4" fmla="*/ 2038 w 23638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638" h="43200" fill="none" extrusionOk="0">
                      <a:moveTo>
                        <a:pt x="475" y="56"/>
                      </a:moveTo>
                      <a:cubicBezTo>
                        <a:pt x="995" y="18"/>
                        <a:pt x="1516" y="-1"/>
                        <a:pt x="2038" y="0"/>
                      </a:cubicBezTo>
                      <a:cubicBezTo>
                        <a:pt x="13967" y="0"/>
                        <a:pt x="23638" y="9670"/>
                        <a:pt x="23638" y="21600"/>
                      </a:cubicBezTo>
                      <a:cubicBezTo>
                        <a:pt x="23638" y="33529"/>
                        <a:pt x="13967" y="43200"/>
                        <a:pt x="2038" y="43200"/>
                      </a:cubicBezTo>
                      <a:cubicBezTo>
                        <a:pt x="1357" y="43200"/>
                        <a:pt x="677" y="43167"/>
                        <a:pt x="0" y="43103"/>
                      </a:cubicBezTo>
                    </a:path>
                    <a:path w="23638" h="43200" stroke="0" extrusionOk="0">
                      <a:moveTo>
                        <a:pt x="475" y="56"/>
                      </a:moveTo>
                      <a:cubicBezTo>
                        <a:pt x="995" y="18"/>
                        <a:pt x="1516" y="-1"/>
                        <a:pt x="2038" y="0"/>
                      </a:cubicBezTo>
                      <a:cubicBezTo>
                        <a:pt x="13967" y="0"/>
                        <a:pt x="23638" y="9670"/>
                        <a:pt x="23638" y="21600"/>
                      </a:cubicBezTo>
                      <a:cubicBezTo>
                        <a:pt x="23638" y="33529"/>
                        <a:pt x="13967" y="43200"/>
                        <a:pt x="2038" y="43200"/>
                      </a:cubicBezTo>
                      <a:cubicBezTo>
                        <a:pt x="1357" y="43200"/>
                        <a:pt x="677" y="43167"/>
                        <a:pt x="0" y="43103"/>
                      </a:cubicBezTo>
                      <a:lnTo>
                        <a:pt x="2038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grpSp>
              <p:nvGrpSpPr>
                <p:cNvPr id="51852" name="Group 654"/>
                <p:cNvGrpSpPr>
                  <a:grpSpLocks/>
                </p:cNvGrpSpPr>
                <p:nvPr/>
              </p:nvGrpSpPr>
              <p:grpSpPr bwMode="auto">
                <a:xfrm>
                  <a:off x="3537" y="9545"/>
                  <a:ext cx="1196" cy="165"/>
                  <a:chOff x="3537" y="9545"/>
                  <a:chExt cx="1196" cy="165"/>
                </a:xfrm>
              </p:grpSpPr>
              <p:sp>
                <p:nvSpPr>
                  <p:cNvPr id="51860" name="Line 6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40" y="9650"/>
                    <a:ext cx="713" cy="3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51861" name="Line 65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93" y="9684"/>
                    <a:ext cx="34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51862" name="Oval 656"/>
                  <p:cNvSpPr>
                    <a:spLocks noChangeArrowheads="1"/>
                  </p:cNvSpPr>
                  <p:nvPr/>
                </p:nvSpPr>
                <p:spPr bwMode="auto">
                  <a:xfrm>
                    <a:off x="3537" y="9653"/>
                    <a:ext cx="57" cy="57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51863" name="Arc 655"/>
                  <p:cNvSpPr>
                    <a:spLocks/>
                  </p:cNvSpPr>
                  <p:nvPr/>
                </p:nvSpPr>
                <p:spPr bwMode="auto">
                  <a:xfrm flipV="1">
                    <a:off x="4645" y="9545"/>
                    <a:ext cx="88" cy="106"/>
                  </a:xfrm>
                  <a:custGeom>
                    <a:avLst/>
                    <a:gdLst>
                      <a:gd name="G0" fmla="+- 2038 0 0"/>
                      <a:gd name="G1" fmla="+- 21600 0 0"/>
                      <a:gd name="G2" fmla="+- 21600 0 0"/>
                      <a:gd name="T0" fmla="*/ 476 w 23638"/>
                      <a:gd name="T1" fmla="*/ 57 h 43200"/>
                      <a:gd name="T2" fmla="*/ 0 w 23638"/>
                      <a:gd name="T3" fmla="*/ 43104 h 43200"/>
                      <a:gd name="T4" fmla="*/ 2038 w 23638"/>
                      <a:gd name="T5" fmla="*/ 21600 h 432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3638" h="43200" fill="none" extrusionOk="0">
                        <a:moveTo>
                          <a:pt x="475" y="56"/>
                        </a:moveTo>
                        <a:cubicBezTo>
                          <a:pt x="995" y="18"/>
                          <a:pt x="1516" y="-1"/>
                          <a:pt x="2038" y="0"/>
                        </a:cubicBezTo>
                        <a:cubicBezTo>
                          <a:pt x="13967" y="0"/>
                          <a:pt x="23638" y="9670"/>
                          <a:pt x="23638" y="21600"/>
                        </a:cubicBezTo>
                        <a:cubicBezTo>
                          <a:pt x="23638" y="33529"/>
                          <a:pt x="13967" y="43200"/>
                          <a:pt x="2038" y="43200"/>
                        </a:cubicBezTo>
                        <a:cubicBezTo>
                          <a:pt x="1357" y="43200"/>
                          <a:pt x="677" y="43167"/>
                          <a:pt x="0" y="43103"/>
                        </a:cubicBezTo>
                      </a:path>
                      <a:path w="23638" h="43200" stroke="0" extrusionOk="0">
                        <a:moveTo>
                          <a:pt x="475" y="56"/>
                        </a:moveTo>
                        <a:cubicBezTo>
                          <a:pt x="995" y="18"/>
                          <a:pt x="1516" y="-1"/>
                          <a:pt x="2038" y="0"/>
                        </a:cubicBezTo>
                        <a:cubicBezTo>
                          <a:pt x="13967" y="0"/>
                          <a:pt x="23638" y="9670"/>
                          <a:pt x="23638" y="21600"/>
                        </a:cubicBezTo>
                        <a:cubicBezTo>
                          <a:pt x="23638" y="33529"/>
                          <a:pt x="13967" y="43200"/>
                          <a:pt x="2038" y="43200"/>
                        </a:cubicBezTo>
                        <a:cubicBezTo>
                          <a:pt x="1357" y="43200"/>
                          <a:pt x="677" y="43167"/>
                          <a:pt x="0" y="43103"/>
                        </a:cubicBezTo>
                        <a:lnTo>
                          <a:pt x="2038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</p:grpSp>
            <p:grpSp>
              <p:nvGrpSpPr>
                <p:cNvPr id="51853" name="Group 647"/>
                <p:cNvGrpSpPr>
                  <a:grpSpLocks/>
                </p:cNvGrpSpPr>
                <p:nvPr/>
              </p:nvGrpSpPr>
              <p:grpSpPr bwMode="auto">
                <a:xfrm>
                  <a:off x="3551" y="8373"/>
                  <a:ext cx="1180" cy="303"/>
                  <a:chOff x="3551" y="8373"/>
                  <a:chExt cx="1180" cy="303"/>
                </a:xfrm>
              </p:grpSpPr>
              <p:grpSp>
                <p:nvGrpSpPr>
                  <p:cNvPr id="51854" name="Group 650"/>
                  <p:cNvGrpSpPr>
                    <a:grpSpLocks/>
                  </p:cNvGrpSpPr>
                  <p:nvPr/>
                </p:nvGrpSpPr>
                <p:grpSpPr bwMode="auto">
                  <a:xfrm>
                    <a:off x="3865" y="8430"/>
                    <a:ext cx="866" cy="246"/>
                    <a:chOff x="3772" y="13110"/>
                    <a:chExt cx="866" cy="246"/>
                  </a:xfrm>
                </p:grpSpPr>
                <p:sp>
                  <p:nvSpPr>
                    <p:cNvPr id="51857" name="Arc 653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3772" y="13252"/>
                      <a:ext cx="95" cy="104"/>
                    </a:xfrm>
                    <a:custGeom>
                      <a:avLst/>
                      <a:gdLst>
                        <a:gd name="G0" fmla="+- 2038 0 0"/>
                        <a:gd name="G1" fmla="+- 21600 0 0"/>
                        <a:gd name="G2" fmla="+- 21600 0 0"/>
                        <a:gd name="T0" fmla="*/ 476 w 23638"/>
                        <a:gd name="T1" fmla="*/ 57 h 43200"/>
                        <a:gd name="T2" fmla="*/ 0 w 23638"/>
                        <a:gd name="T3" fmla="*/ 43104 h 43200"/>
                        <a:gd name="T4" fmla="*/ 2038 w 23638"/>
                        <a:gd name="T5" fmla="*/ 21600 h 432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3638" h="43200" fill="none" extrusionOk="0">
                          <a:moveTo>
                            <a:pt x="475" y="56"/>
                          </a:moveTo>
                          <a:cubicBezTo>
                            <a:pt x="995" y="18"/>
                            <a:pt x="1516" y="-1"/>
                            <a:pt x="2038" y="0"/>
                          </a:cubicBezTo>
                          <a:cubicBezTo>
                            <a:pt x="13967" y="0"/>
                            <a:pt x="23638" y="9670"/>
                            <a:pt x="23638" y="21600"/>
                          </a:cubicBezTo>
                          <a:cubicBezTo>
                            <a:pt x="23638" y="33529"/>
                            <a:pt x="13967" y="43200"/>
                            <a:pt x="2038" y="43200"/>
                          </a:cubicBezTo>
                          <a:cubicBezTo>
                            <a:pt x="1357" y="43200"/>
                            <a:pt x="677" y="43167"/>
                            <a:pt x="0" y="43103"/>
                          </a:cubicBezTo>
                        </a:path>
                        <a:path w="23638" h="43200" stroke="0" extrusionOk="0">
                          <a:moveTo>
                            <a:pt x="475" y="56"/>
                          </a:moveTo>
                          <a:cubicBezTo>
                            <a:pt x="995" y="18"/>
                            <a:pt x="1516" y="-1"/>
                            <a:pt x="2038" y="0"/>
                          </a:cubicBezTo>
                          <a:cubicBezTo>
                            <a:pt x="13967" y="0"/>
                            <a:pt x="23638" y="9670"/>
                            <a:pt x="23638" y="21600"/>
                          </a:cubicBezTo>
                          <a:cubicBezTo>
                            <a:pt x="23638" y="33529"/>
                            <a:pt x="13967" y="43200"/>
                            <a:pt x="2038" y="43200"/>
                          </a:cubicBezTo>
                          <a:cubicBezTo>
                            <a:pt x="1357" y="43200"/>
                            <a:pt x="677" y="43167"/>
                            <a:pt x="0" y="43103"/>
                          </a:cubicBezTo>
                          <a:lnTo>
                            <a:pt x="2038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pl-PL"/>
                    </a:p>
                  </p:txBody>
                </p:sp>
                <p:sp>
                  <p:nvSpPr>
                    <p:cNvPr id="51858" name="Arc 652"/>
                    <p:cNvSpPr>
                      <a:spLocks/>
                    </p:cNvSpPr>
                    <p:nvPr/>
                  </p:nvSpPr>
                  <p:spPr bwMode="auto">
                    <a:xfrm flipV="1">
                      <a:off x="4550" y="13110"/>
                      <a:ext cx="88" cy="106"/>
                    </a:xfrm>
                    <a:custGeom>
                      <a:avLst/>
                      <a:gdLst>
                        <a:gd name="G0" fmla="+- 2038 0 0"/>
                        <a:gd name="G1" fmla="+- 21600 0 0"/>
                        <a:gd name="G2" fmla="+- 21600 0 0"/>
                        <a:gd name="T0" fmla="*/ 476 w 23638"/>
                        <a:gd name="T1" fmla="*/ 57 h 43200"/>
                        <a:gd name="T2" fmla="*/ 0 w 23638"/>
                        <a:gd name="T3" fmla="*/ 43104 h 43200"/>
                        <a:gd name="T4" fmla="*/ 2038 w 23638"/>
                        <a:gd name="T5" fmla="*/ 21600 h 432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3638" h="43200" fill="none" extrusionOk="0">
                          <a:moveTo>
                            <a:pt x="475" y="56"/>
                          </a:moveTo>
                          <a:cubicBezTo>
                            <a:pt x="995" y="18"/>
                            <a:pt x="1516" y="-1"/>
                            <a:pt x="2038" y="0"/>
                          </a:cubicBezTo>
                          <a:cubicBezTo>
                            <a:pt x="13967" y="0"/>
                            <a:pt x="23638" y="9670"/>
                            <a:pt x="23638" y="21600"/>
                          </a:cubicBezTo>
                          <a:cubicBezTo>
                            <a:pt x="23638" y="33529"/>
                            <a:pt x="13967" y="43200"/>
                            <a:pt x="2038" y="43200"/>
                          </a:cubicBezTo>
                          <a:cubicBezTo>
                            <a:pt x="1357" y="43200"/>
                            <a:pt x="677" y="43167"/>
                            <a:pt x="0" y="43103"/>
                          </a:cubicBezTo>
                        </a:path>
                        <a:path w="23638" h="43200" stroke="0" extrusionOk="0">
                          <a:moveTo>
                            <a:pt x="475" y="56"/>
                          </a:moveTo>
                          <a:cubicBezTo>
                            <a:pt x="995" y="18"/>
                            <a:pt x="1516" y="-1"/>
                            <a:pt x="2038" y="0"/>
                          </a:cubicBezTo>
                          <a:cubicBezTo>
                            <a:pt x="13967" y="0"/>
                            <a:pt x="23638" y="9670"/>
                            <a:pt x="23638" y="21600"/>
                          </a:cubicBezTo>
                          <a:cubicBezTo>
                            <a:pt x="23638" y="33529"/>
                            <a:pt x="13967" y="43200"/>
                            <a:pt x="2038" y="43200"/>
                          </a:cubicBezTo>
                          <a:cubicBezTo>
                            <a:pt x="1357" y="43200"/>
                            <a:pt x="677" y="43167"/>
                            <a:pt x="0" y="43103"/>
                          </a:cubicBezTo>
                          <a:lnTo>
                            <a:pt x="2038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pl-PL"/>
                    </a:p>
                  </p:txBody>
                </p:sp>
                <p:sp>
                  <p:nvSpPr>
                    <p:cNvPr id="51859" name="Line 6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847" y="13216"/>
                      <a:ext cx="713" cy="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pl-PL"/>
                    </a:p>
                  </p:txBody>
                </p:sp>
              </p:grpSp>
              <p:sp>
                <p:nvSpPr>
                  <p:cNvPr id="51855" name="Line 6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07" y="8404"/>
                    <a:ext cx="34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51856" name="Oval 648"/>
                  <p:cNvSpPr>
                    <a:spLocks noChangeArrowheads="1"/>
                  </p:cNvSpPr>
                  <p:nvPr/>
                </p:nvSpPr>
                <p:spPr bwMode="auto">
                  <a:xfrm>
                    <a:off x="3551" y="8373"/>
                    <a:ext cx="57" cy="57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</p:grpSp>
          </p:grpSp>
        </p:grpSp>
      </p:grpSp>
      <p:grpSp>
        <p:nvGrpSpPr>
          <p:cNvPr id="51690" name="UzwaII"/>
          <p:cNvGrpSpPr>
            <a:grpSpLocks noChangeAspect="1"/>
          </p:cNvGrpSpPr>
          <p:nvPr/>
        </p:nvGrpSpPr>
        <p:grpSpPr bwMode="auto">
          <a:xfrm>
            <a:off x="2246723" y="2803870"/>
            <a:ext cx="753624" cy="423004"/>
            <a:chOff x="3551" y="10101"/>
            <a:chExt cx="1187" cy="666"/>
          </a:xfrm>
        </p:grpSpPr>
        <p:grpSp>
          <p:nvGrpSpPr>
            <p:cNvPr id="51830" name="Group 642"/>
            <p:cNvGrpSpPr>
              <a:grpSpLocks/>
            </p:cNvGrpSpPr>
            <p:nvPr/>
          </p:nvGrpSpPr>
          <p:grpSpPr bwMode="auto">
            <a:xfrm>
              <a:off x="3859" y="10347"/>
              <a:ext cx="877" cy="246"/>
              <a:chOff x="3859" y="10347"/>
              <a:chExt cx="877" cy="246"/>
            </a:xfrm>
          </p:grpSpPr>
          <p:sp>
            <p:nvSpPr>
              <p:cNvPr id="51845" name="Arc 645"/>
              <p:cNvSpPr>
                <a:spLocks/>
              </p:cNvSpPr>
              <p:nvPr/>
            </p:nvSpPr>
            <p:spPr bwMode="auto">
              <a:xfrm flipH="1" flipV="1">
                <a:off x="3859" y="10489"/>
                <a:ext cx="95" cy="104"/>
              </a:xfrm>
              <a:custGeom>
                <a:avLst/>
                <a:gdLst>
                  <a:gd name="G0" fmla="+- 2038 0 0"/>
                  <a:gd name="G1" fmla="+- 21600 0 0"/>
                  <a:gd name="G2" fmla="+- 21600 0 0"/>
                  <a:gd name="T0" fmla="*/ 476 w 23638"/>
                  <a:gd name="T1" fmla="*/ 57 h 43200"/>
                  <a:gd name="T2" fmla="*/ 0 w 23638"/>
                  <a:gd name="T3" fmla="*/ 43104 h 43200"/>
                  <a:gd name="T4" fmla="*/ 2038 w 2363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638" h="43200" fill="none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</a:path>
                  <a:path w="23638" h="43200" stroke="0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  <a:lnTo>
                      <a:pt x="2038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846" name="Arc 644"/>
              <p:cNvSpPr>
                <a:spLocks/>
              </p:cNvSpPr>
              <p:nvPr/>
            </p:nvSpPr>
            <p:spPr bwMode="auto">
              <a:xfrm flipV="1">
                <a:off x="4648" y="10347"/>
                <a:ext cx="88" cy="106"/>
              </a:xfrm>
              <a:custGeom>
                <a:avLst/>
                <a:gdLst>
                  <a:gd name="G0" fmla="+- 2038 0 0"/>
                  <a:gd name="G1" fmla="+- 21600 0 0"/>
                  <a:gd name="G2" fmla="+- 21600 0 0"/>
                  <a:gd name="T0" fmla="*/ 476 w 23638"/>
                  <a:gd name="T1" fmla="*/ 57 h 43200"/>
                  <a:gd name="T2" fmla="*/ 0 w 23638"/>
                  <a:gd name="T3" fmla="*/ 43104 h 43200"/>
                  <a:gd name="T4" fmla="*/ 2038 w 2363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638" h="43200" fill="none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</a:path>
                  <a:path w="23638" h="43200" stroke="0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  <a:lnTo>
                      <a:pt x="2038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847" name="Line 643"/>
              <p:cNvSpPr>
                <a:spLocks noChangeShapeType="1"/>
              </p:cNvSpPr>
              <p:nvPr/>
            </p:nvSpPr>
            <p:spPr bwMode="auto">
              <a:xfrm flipV="1">
                <a:off x="3954" y="10453"/>
                <a:ext cx="713" cy="3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51831" name="Group 633"/>
            <p:cNvGrpSpPr>
              <a:grpSpLocks/>
            </p:cNvGrpSpPr>
            <p:nvPr/>
          </p:nvGrpSpPr>
          <p:grpSpPr bwMode="auto">
            <a:xfrm>
              <a:off x="3551" y="10101"/>
              <a:ext cx="1185" cy="246"/>
              <a:chOff x="3551" y="10101"/>
              <a:chExt cx="1185" cy="246"/>
            </a:xfrm>
          </p:grpSpPr>
          <p:grpSp>
            <p:nvGrpSpPr>
              <p:cNvPr id="51837" name="Group 638"/>
              <p:cNvGrpSpPr>
                <a:grpSpLocks/>
              </p:cNvGrpSpPr>
              <p:nvPr/>
            </p:nvGrpSpPr>
            <p:grpSpPr bwMode="auto">
              <a:xfrm>
                <a:off x="3859" y="10101"/>
                <a:ext cx="877" cy="246"/>
                <a:chOff x="3859" y="10101"/>
                <a:chExt cx="877" cy="246"/>
              </a:xfrm>
            </p:grpSpPr>
            <p:sp>
              <p:nvSpPr>
                <p:cNvPr id="51842" name="Arc 641"/>
                <p:cNvSpPr>
                  <a:spLocks/>
                </p:cNvSpPr>
                <p:nvPr/>
              </p:nvSpPr>
              <p:spPr bwMode="auto">
                <a:xfrm flipH="1" flipV="1">
                  <a:off x="3859" y="10243"/>
                  <a:ext cx="95" cy="104"/>
                </a:xfrm>
                <a:custGeom>
                  <a:avLst/>
                  <a:gdLst>
                    <a:gd name="G0" fmla="+- 2038 0 0"/>
                    <a:gd name="G1" fmla="+- 21600 0 0"/>
                    <a:gd name="G2" fmla="+- 21600 0 0"/>
                    <a:gd name="T0" fmla="*/ 476 w 23638"/>
                    <a:gd name="T1" fmla="*/ 57 h 43200"/>
                    <a:gd name="T2" fmla="*/ 0 w 23638"/>
                    <a:gd name="T3" fmla="*/ 43104 h 43200"/>
                    <a:gd name="T4" fmla="*/ 2038 w 23638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638" h="43200" fill="none" extrusionOk="0">
                      <a:moveTo>
                        <a:pt x="475" y="56"/>
                      </a:moveTo>
                      <a:cubicBezTo>
                        <a:pt x="995" y="18"/>
                        <a:pt x="1516" y="-1"/>
                        <a:pt x="2038" y="0"/>
                      </a:cubicBezTo>
                      <a:cubicBezTo>
                        <a:pt x="13967" y="0"/>
                        <a:pt x="23638" y="9670"/>
                        <a:pt x="23638" y="21600"/>
                      </a:cubicBezTo>
                      <a:cubicBezTo>
                        <a:pt x="23638" y="33529"/>
                        <a:pt x="13967" y="43200"/>
                        <a:pt x="2038" y="43200"/>
                      </a:cubicBezTo>
                      <a:cubicBezTo>
                        <a:pt x="1357" y="43200"/>
                        <a:pt x="677" y="43167"/>
                        <a:pt x="0" y="43103"/>
                      </a:cubicBezTo>
                    </a:path>
                    <a:path w="23638" h="43200" stroke="0" extrusionOk="0">
                      <a:moveTo>
                        <a:pt x="475" y="56"/>
                      </a:moveTo>
                      <a:cubicBezTo>
                        <a:pt x="995" y="18"/>
                        <a:pt x="1516" y="-1"/>
                        <a:pt x="2038" y="0"/>
                      </a:cubicBezTo>
                      <a:cubicBezTo>
                        <a:pt x="13967" y="0"/>
                        <a:pt x="23638" y="9670"/>
                        <a:pt x="23638" y="21600"/>
                      </a:cubicBezTo>
                      <a:cubicBezTo>
                        <a:pt x="23638" y="33529"/>
                        <a:pt x="13967" y="43200"/>
                        <a:pt x="2038" y="43200"/>
                      </a:cubicBezTo>
                      <a:cubicBezTo>
                        <a:pt x="1357" y="43200"/>
                        <a:pt x="677" y="43167"/>
                        <a:pt x="0" y="43103"/>
                      </a:cubicBezTo>
                      <a:lnTo>
                        <a:pt x="2038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1843" name="Arc 640"/>
                <p:cNvSpPr>
                  <a:spLocks/>
                </p:cNvSpPr>
                <p:nvPr/>
              </p:nvSpPr>
              <p:spPr bwMode="auto">
                <a:xfrm flipV="1">
                  <a:off x="4648" y="10101"/>
                  <a:ext cx="88" cy="106"/>
                </a:xfrm>
                <a:custGeom>
                  <a:avLst/>
                  <a:gdLst>
                    <a:gd name="G0" fmla="+- 2038 0 0"/>
                    <a:gd name="G1" fmla="+- 21600 0 0"/>
                    <a:gd name="G2" fmla="+- 21600 0 0"/>
                    <a:gd name="T0" fmla="*/ 476 w 23638"/>
                    <a:gd name="T1" fmla="*/ 57 h 43200"/>
                    <a:gd name="T2" fmla="*/ 0 w 23638"/>
                    <a:gd name="T3" fmla="*/ 43104 h 43200"/>
                    <a:gd name="T4" fmla="*/ 2038 w 23638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638" h="43200" fill="none" extrusionOk="0">
                      <a:moveTo>
                        <a:pt x="475" y="56"/>
                      </a:moveTo>
                      <a:cubicBezTo>
                        <a:pt x="995" y="18"/>
                        <a:pt x="1516" y="-1"/>
                        <a:pt x="2038" y="0"/>
                      </a:cubicBezTo>
                      <a:cubicBezTo>
                        <a:pt x="13967" y="0"/>
                        <a:pt x="23638" y="9670"/>
                        <a:pt x="23638" y="21600"/>
                      </a:cubicBezTo>
                      <a:cubicBezTo>
                        <a:pt x="23638" y="33529"/>
                        <a:pt x="13967" y="43200"/>
                        <a:pt x="2038" y="43200"/>
                      </a:cubicBezTo>
                      <a:cubicBezTo>
                        <a:pt x="1357" y="43200"/>
                        <a:pt x="677" y="43167"/>
                        <a:pt x="0" y="43103"/>
                      </a:cubicBezTo>
                    </a:path>
                    <a:path w="23638" h="43200" stroke="0" extrusionOk="0">
                      <a:moveTo>
                        <a:pt x="475" y="56"/>
                      </a:moveTo>
                      <a:cubicBezTo>
                        <a:pt x="995" y="18"/>
                        <a:pt x="1516" y="-1"/>
                        <a:pt x="2038" y="0"/>
                      </a:cubicBezTo>
                      <a:cubicBezTo>
                        <a:pt x="13967" y="0"/>
                        <a:pt x="23638" y="9670"/>
                        <a:pt x="23638" y="21600"/>
                      </a:cubicBezTo>
                      <a:cubicBezTo>
                        <a:pt x="23638" y="33529"/>
                        <a:pt x="13967" y="43200"/>
                        <a:pt x="2038" y="43200"/>
                      </a:cubicBezTo>
                      <a:cubicBezTo>
                        <a:pt x="1357" y="43200"/>
                        <a:pt x="677" y="43167"/>
                        <a:pt x="0" y="43103"/>
                      </a:cubicBezTo>
                      <a:lnTo>
                        <a:pt x="2038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1844" name="Line 639"/>
                <p:cNvSpPr>
                  <a:spLocks noChangeShapeType="1"/>
                </p:cNvSpPr>
                <p:nvPr/>
              </p:nvSpPr>
              <p:spPr bwMode="auto">
                <a:xfrm flipV="1">
                  <a:off x="3954" y="10207"/>
                  <a:ext cx="713" cy="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  <p:grpSp>
            <p:nvGrpSpPr>
              <p:cNvPr id="51838" name="Group 634"/>
              <p:cNvGrpSpPr>
                <a:grpSpLocks/>
              </p:cNvGrpSpPr>
              <p:nvPr/>
            </p:nvGrpSpPr>
            <p:grpSpPr bwMode="auto">
              <a:xfrm>
                <a:off x="3551" y="10122"/>
                <a:ext cx="396" cy="57"/>
                <a:chOff x="3551" y="10122"/>
                <a:chExt cx="396" cy="57"/>
              </a:xfrm>
            </p:grpSpPr>
            <p:grpSp>
              <p:nvGrpSpPr>
                <p:cNvPr id="51839" name="Group 635"/>
                <p:cNvGrpSpPr>
                  <a:grpSpLocks/>
                </p:cNvGrpSpPr>
                <p:nvPr/>
              </p:nvGrpSpPr>
              <p:grpSpPr bwMode="auto">
                <a:xfrm>
                  <a:off x="3551" y="10122"/>
                  <a:ext cx="396" cy="57"/>
                  <a:chOff x="3444" y="15035"/>
                  <a:chExt cx="396" cy="57"/>
                </a:xfrm>
              </p:grpSpPr>
              <p:sp>
                <p:nvSpPr>
                  <p:cNvPr id="51840" name="Line 6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00" y="15064"/>
                    <a:ext cx="34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51841" name="Oval 636"/>
                  <p:cNvSpPr>
                    <a:spLocks noChangeArrowheads="1"/>
                  </p:cNvSpPr>
                  <p:nvPr/>
                </p:nvSpPr>
                <p:spPr bwMode="auto">
                  <a:xfrm>
                    <a:off x="3444" y="15035"/>
                    <a:ext cx="57" cy="57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</p:grpSp>
          </p:grpSp>
        </p:grpSp>
        <p:grpSp>
          <p:nvGrpSpPr>
            <p:cNvPr id="51832" name="Group 628"/>
            <p:cNvGrpSpPr>
              <a:grpSpLocks/>
            </p:cNvGrpSpPr>
            <p:nvPr/>
          </p:nvGrpSpPr>
          <p:grpSpPr bwMode="auto">
            <a:xfrm>
              <a:off x="3551" y="10572"/>
              <a:ext cx="1187" cy="195"/>
              <a:chOff x="3551" y="10572"/>
              <a:chExt cx="1187" cy="195"/>
            </a:xfrm>
          </p:grpSpPr>
          <p:sp>
            <p:nvSpPr>
              <p:cNvPr id="51833" name="Arc 632"/>
              <p:cNvSpPr>
                <a:spLocks/>
              </p:cNvSpPr>
              <p:nvPr/>
            </p:nvSpPr>
            <p:spPr bwMode="auto">
              <a:xfrm flipV="1">
                <a:off x="4650" y="10572"/>
                <a:ext cx="88" cy="106"/>
              </a:xfrm>
              <a:custGeom>
                <a:avLst/>
                <a:gdLst>
                  <a:gd name="G0" fmla="+- 2038 0 0"/>
                  <a:gd name="G1" fmla="+- 21600 0 0"/>
                  <a:gd name="G2" fmla="+- 21600 0 0"/>
                  <a:gd name="T0" fmla="*/ 476 w 23638"/>
                  <a:gd name="T1" fmla="*/ 57 h 43200"/>
                  <a:gd name="T2" fmla="*/ 0 w 23638"/>
                  <a:gd name="T3" fmla="*/ 43104 h 43200"/>
                  <a:gd name="T4" fmla="*/ 2038 w 2363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638" h="43200" fill="none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</a:path>
                  <a:path w="23638" h="43200" stroke="0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  <a:lnTo>
                      <a:pt x="2038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834" name="Line 631"/>
              <p:cNvSpPr>
                <a:spLocks noChangeShapeType="1"/>
              </p:cNvSpPr>
              <p:nvPr/>
            </p:nvSpPr>
            <p:spPr bwMode="auto">
              <a:xfrm flipV="1">
                <a:off x="3954" y="10677"/>
                <a:ext cx="714" cy="6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835" name="Line 630"/>
              <p:cNvSpPr>
                <a:spLocks noChangeShapeType="1"/>
              </p:cNvSpPr>
              <p:nvPr/>
            </p:nvSpPr>
            <p:spPr bwMode="auto">
              <a:xfrm flipH="1">
                <a:off x="3607" y="10739"/>
                <a:ext cx="3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836" name="Oval 629"/>
              <p:cNvSpPr>
                <a:spLocks noChangeArrowheads="1"/>
              </p:cNvSpPr>
              <p:nvPr/>
            </p:nvSpPr>
            <p:spPr bwMode="auto">
              <a:xfrm>
                <a:off x="3551" y="10710"/>
                <a:ext cx="57" cy="57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grpSp>
        <p:nvGrpSpPr>
          <p:cNvPr id="51906" name="VaI"/>
          <p:cNvGrpSpPr>
            <a:grpSpLocks noChangeAspect="1"/>
          </p:cNvGrpSpPr>
          <p:nvPr/>
        </p:nvGrpSpPr>
        <p:grpSpPr>
          <a:xfrm>
            <a:off x="1861547" y="1764111"/>
            <a:ext cx="261276" cy="738684"/>
            <a:chOff x="2272921" y="2577348"/>
            <a:chExt cx="261274" cy="738685"/>
          </a:xfrm>
        </p:grpSpPr>
        <p:sp>
          <p:nvSpPr>
            <p:cNvPr id="51828" name="Text Box 626"/>
            <p:cNvSpPr txBox="1">
              <a:spLocks noChangeArrowheads="1"/>
            </p:cNvSpPr>
            <p:nvPr/>
          </p:nvSpPr>
          <p:spPr bwMode="auto">
            <a:xfrm>
              <a:off x="2272921" y="2809179"/>
              <a:ext cx="214544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400" b="1" i="1" u="sng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V</a:t>
              </a:r>
              <a:r>
                <a:rPr kumimoji="0" lang="pl-PL" altLang="pl-PL" sz="1400" b="1" i="1" u="none" strike="noStrike" cap="none" normalizeH="0" baseline="-30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aI</a:t>
              </a:r>
              <a:endParaRPr kumimoji="0" lang="pl-PL" alt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829" name="Line 625"/>
            <p:cNvSpPr>
              <a:spLocks noChangeShapeType="1"/>
            </p:cNvSpPr>
            <p:nvPr/>
          </p:nvSpPr>
          <p:spPr bwMode="auto">
            <a:xfrm flipV="1">
              <a:off x="2533560" y="2577348"/>
              <a:ext cx="635" cy="7386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51903" name="VaII"/>
          <p:cNvGrpSpPr>
            <a:grpSpLocks noChangeAspect="1"/>
          </p:cNvGrpSpPr>
          <p:nvPr/>
        </p:nvGrpSpPr>
        <p:grpSpPr>
          <a:xfrm>
            <a:off x="1799692" y="2860397"/>
            <a:ext cx="306670" cy="304879"/>
            <a:chOff x="2191351" y="3673625"/>
            <a:chExt cx="306655" cy="304874"/>
          </a:xfrm>
        </p:grpSpPr>
        <p:sp>
          <p:nvSpPr>
            <p:cNvPr id="51822" name="Text Box 617"/>
            <p:cNvSpPr txBox="1">
              <a:spLocks noChangeArrowheads="1"/>
            </p:cNvSpPr>
            <p:nvPr/>
          </p:nvSpPr>
          <p:spPr bwMode="auto">
            <a:xfrm>
              <a:off x="2191351" y="3709829"/>
              <a:ext cx="248197" cy="21544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400" b="1" i="1" u="sng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V</a:t>
              </a:r>
              <a:r>
                <a:rPr kumimoji="0" lang="pl-PL" altLang="pl-PL" sz="1400" b="1" i="1" u="none" strike="noStrike" cap="none" normalizeH="0" baseline="-30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aII</a:t>
              </a:r>
              <a:endParaRPr kumimoji="0" lang="pl-PL" alt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823" name="Line 616"/>
            <p:cNvSpPr>
              <a:spLocks noChangeShapeType="1"/>
            </p:cNvSpPr>
            <p:nvPr/>
          </p:nvSpPr>
          <p:spPr bwMode="auto">
            <a:xfrm flipV="1">
              <a:off x="2497371" y="3673625"/>
              <a:ext cx="635" cy="30487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51904" name="JaII"/>
          <p:cNvGrpSpPr>
            <a:grpSpLocks noChangeAspect="1"/>
          </p:cNvGrpSpPr>
          <p:nvPr/>
        </p:nvGrpSpPr>
        <p:grpSpPr>
          <a:xfrm>
            <a:off x="2152749" y="2836602"/>
            <a:ext cx="253321" cy="242451"/>
            <a:chOff x="2512609" y="3649821"/>
            <a:chExt cx="253324" cy="242457"/>
          </a:xfrm>
        </p:grpSpPr>
        <p:sp>
          <p:nvSpPr>
            <p:cNvPr id="51824" name="Text Box 620"/>
            <p:cNvSpPr txBox="1">
              <a:spLocks noChangeArrowheads="1"/>
            </p:cNvSpPr>
            <p:nvPr/>
          </p:nvSpPr>
          <p:spPr bwMode="auto">
            <a:xfrm>
              <a:off x="2512609" y="3676828"/>
              <a:ext cx="238721" cy="21545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400" b="1" i="1" u="sng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J</a:t>
              </a:r>
              <a:r>
                <a:rPr kumimoji="0" lang="pl-PL" altLang="pl-PL" sz="1400" b="1" i="1" u="none" strike="noStrike" cap="none" normalizeH="0" baseline="-30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aII</a:t>
              </a:r>
              <a:endParaRPr kumimoji="0" lang="pl-PL" alt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825" name="Line 619"/>
            <p:cNvSpPr>
              <a:spLocks noChangeShapeType="1"/>
            </p:cNvSpPr>
            <p:nvPr/>
          </p:nvSpPr>
          <p:spPr bwMode="auto">
            <a:xfrm>
              <a:off x="2678952" y="3649821"/>
              <a:ext cx="86981" cy="63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21" name="UzwbI"/>
          <p:cNvGrpSpPr/>
          <p:nvPr/>
        </p:nvGrpSpPr>
        <p:grpSpPr>
          <a:xfrm>
            <a:off x="3540640" y="1706333"/>
            <a:ext cx="765055" cy="849202"/>
            <a:chOff x="4188007" y="2647009"/>
            <a:chExt cx="765055" cy="849202"/>
          </a:xfrm>
        </p:grpSpPr>
        <p:sp>
          <p:nvSpPr>
            <p:cNvPr id="349" name="Arc 673"/>
            <p:cNvSpPr>
              <a:spLocks/>
            </p:cNvSpPr>
            <p:nvPr/>
          </p:nvSpPr>
          <p:spPr bwMode="auto">
            <a:xfrm flipH="1" flipV="1">
              <a:off x="4392733" y="3326483"/>
              <a:ext cx="60315" cy="66056"/>
            </a:xfrm>
            <a:custGeom>
              <a:avLst/>
              <a:gdLst>
                <a:gd name="G0" fmla="+- 2038 0 0"/>
                <a:gd name="G1" fmla="+- 21600 0 0"/>
                <a:gd name="G2" fmla="+- 21600 0 0"/>
                <a:gd name="T0" fmla="*/ 476 w 23638"/>
                <a:gd name="T1" fmla="*/ 57 h 43200"/>
                <a:gd name="T2" fmla="*/ 0 w 23638"/>
                <a:gd name="T3" fmla="*/ 43104 h 43200"/>
                <a:gd name="T4" fmla="*/ 2038 w 23638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638" h="43200" fill="none" extrusionOk="0">
                  <a:moveTo>
                    <a:pt x="475" y="56"/>
                  </a:moveTo>
                  <a:cubicBezTo>
                    <a:pt x="995" y="18"/>
                    <a:pt x="1516" y="-1"/>
                    <a:pt x="2038" y="0"/>
                  </a:cubicBezTo>
                  <a:cubicBezTo>
                    <a:pt x="13967" y="0"/>
                    <a:pt x="23638" y="9670"/>
                    <a:pt x="23638" y="21600"/>
                  </a:cubicBezTo>
                  <a:cubicBezTo>
                    <a:pt x="23638" y="33529"/>
                    <a:pt x="13967" y="43200"/>
                    <a:pt x="2038" y="43200"/>
                  </a:cubicBezTo>
                  <a:cubicBezTo>
                    <a:pt x="1357" y="43200"/>
                    <a:pt x="677" y="43167"/>
                    <a:pt x="0" y="43103"/>
                  </a:cubicBezTo>
                </a:path>
                <a:path w="23638" h="43200" stroke="0" extrusionOk="0">
                  <a:moveTo>
                    <a:pt x="475" y="56"/>
                  </a:moveTo>
                  <a:cubicBezTo>
                    <a:pt x="995" y="18"/>
                    <a:pt x="1516" y="-1"/>
                    <a:pt x="2038" y="0"/>
                  </a:cubicBezTo>
                  <a:cubicBezTo>
                    <a:pt x="13967" y="0"/>
                    <a:pt x="23638" y="9670"/>
                    <a:pt x="23638" y="21600"/>
                  </a:cubicBezTo>
                  <a:cubicBezTo>
                    <a:pt x="23638" y="33529"/>
                    <a:pt x="13967" y="43200"/>
                    <a:pt x="2038" y="43200"/>
                  </a:cubicBezTo>
                  <a:cubicBezTo>
                    <a:pt x="1357" y="43200"/>
                    <a:pt x="677" y="43167"/>
                    <a:pt x="0" y="43103"/>
                  </a:cubicBezTo>
                  <a:lnTo>
                    <a:pt x="2038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51" name="Line 594"/>
            <p:cNvSpPr>
              <a:spLocks noChangeShapeType="1"/>
            </p:cNvSpPr>
            <p:nvPr/>
          </p:nvSpPr>
          <p:spPr bwMode="auto">
            <a:xfrm flipV="1">
              <a:off x="4460925" y="3306888"/>
              <a:ext cx="452684" cy="228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51793" name="Group 604"/>
            <p:cNvGrpSpPr>
              <a:grpSpLocks/>
            </p:cNvGrpSpPr>
            <p:nvPr/>
          </p:nvGrpSpPr>
          <p:grpSpPr bwMode="auto">
            <a:xfrm>
              <a:off x="4393080" y="2821677"/>
              <a:ext cx="559347" cy="156248"/>
              <a:chOff x="3767" y="13110"/>
              <a:chExt cx="881" cy="246"/>
            </a:xfrm>
          </p:grpSpPr>
          <p:sp>
            <p:nvSpPr>
              <p:cNvPr id="51815" name="Arc 607"/>
              <p:cNvSpPr>
                <a:spLocks/>
              </p:cNvSpPr>
              <p:nvPr/>
            </p:nvSpPr>
            <p:spPr bwMode="auto">
              <a:xfrm flipH="1" flipV="1">
                <a:off x="3767" y="13252"/>
                <a:ext cx="95" cy="104"/>
              </a:xfrm>
              <a:custGeom>
                <a:avLst/>
                <a:gdLst>
                  <a:gd name="G0" fmla="+- 2038 0 0"/>
                  <a:gd name="G1" fmla="+- 21600 0 0"/>
                  <a:gd name="G2" fmla="+- 21600 0 0"/>
                  <a:gd name="T0" fmla="*/ 476 w 23638"/>
                  <a:gd name="T1" fmla="*/ 57 h 43200"/>
                  <a:gd name="T2" fmla="*/ 0 w 23638"/>
                  <a:gd name="T3" fmla="*/ 43104 h 43200"/>
                  <a:gd name="T4" fmla="*/ 2038 w 2363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638" h="43200" fill="none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</a:path>
                  <a:path w="23638" h="43200" stroke="0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  <a:lnTo>
                      <a:pt x="2038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816" name="Arc 606"/>
              <p:cNvSpPr>
                <a:spLocks/>
              </p:cNvSpPr>
              <p:nvPr/>
            </p:nvSpPr>
            <p:spPr bwMode="auto">
              <a:xfrm flipV="1">
                <a:off x="4560" y="13110"/>
                <a:ext cx="88" cy="106"/>
              </a:xfrm>
              <a:custGeom>
                <a:avLst/>
                <a:gdLst>
                  <a:gd name="G0" fmla="+- 2038 0 0"/>
                  <a:gd name="G1" fmla="+- 21600 0 0"/>
                  <a:gd name="G2" fmla="+- 21600 0 0"/>
                  <a:gd name="T0" fmla="*/ 476 w 23638"/>
                  <a:gd name="T1" fmla="*/ 57 h 43200"/>
                  <a:gd name="T2" fmla="*/ 0 w 23638"/>
                  <a:gd name="T3" fmla="*/ 43104 h 43200"/>
                  <a:gd name="T4" fmla="*/ 2038 w 2363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638" h="43200" fill="none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</a:path>
                  <a:path w="23638" h="43200" stroke="0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  <a:lnTo>
                      <a:pt x="2038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817" name="Line 605"/>
              <p:cNvSpPr>
                <a:spLocks noChangeShapeType="1"/>
              </p:cNvSpPr>
              <p:nvPr/>
            </p:nvSpPr>
            <p:spPr bwMode="auto">
              <a:xfrm flipV="1">
                <a:off x="3847" y="13216"/>
                <a:ext cx="713" cy="3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51794" name="Group 600"/>
            <p:cNvGrpSpPr>
              <a:grpSpLocks/>
            </p:cNvGrpSpPr>
            <p:nvPr/>
          </p:nvGrpSpPr>
          <p:grpSpPr bwMode="auto">
            <a:xfrm>
              <a:off x="4393080" y="2967762"/>
              <a:ext cx="559347" cy="156248"/>
              <a:chOff x="3767" y="13110"/>
              <a:chExt cx="881" cy="246"/>
            </a:xfrm>
          </p:grpSpPr>
          <p:sp>
            <p:nvSpPr>
              <p:cNvPr id="51812" name="Arc 603"/>
              <p:cNvSpPr>
                <a:spLocks/>
              </p:cNvSpPr>
              <p:nvPr/>
            </p:nvSpPr>
            <p:spPr bwMode="auto">
              <a:xfrm flipH="1" flipV="1">
                <a:off x="3767" y="13252"/>
                <a:ext cx="95" cy="104"/>
              </a:xfrm>
              <a:custGeom>
                <a:avLst/>
                <a:gdLst>
                  <a:gd name="G0" fmla="+- 2038 0 0"/>
                  <a:gd name="G1" fmla="+- 21600 0 0"/>
                  <a:gd name="G2" fmla="+- 21600 0 0"/>
                  <a:gd name="T0" fmla="*/ 476 w 23638"/>
                  <a:gd name="T1" fmla="*/ 57 h 43200"/>
                  <a:gd name="T2" fmla="*/ 0 w 23638"/>
                  <a:gd name="T3" fmla="*/ 43104 h 43200"/>
                  <a:gd name="T4" fmla="*/ 2038 w 2363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638" h="43200" fill="none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</a:path>
                  <a:path w="23638" h="43200" stroke="0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  <a:lnTo>
                      <a:pt x="2038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813" name="Arc 602"/>
              <p:cNvSpPr>
                <a:spLocks/>
              </p:cNvSpPr>
              <p:nvPr/>
            </p:nvSpPr>
            <p:spPr bwMode="auto">
              <a:xfrm flipV="1">
                <a:off x="4560" y="13110"/>
                <a:ext cx="88" cy="106"/>
              </a:xfrm>
              <a:custGeom>
                <a:avLst/>
                <a:gdLst>
                  <a:gd name="G0" fmla="+- 2038 0 0"/>
                  <a:gd name="G1" fmla="+- 21600 0 0"/>
                  <a:gd name="G2" fmla="+- 21600 0 0"/>
                  <a:gd name="T0" fmla="*/ 476 w 23638"/>
                  <a:gd name="T1" fmla="*/ 57 h 43200"/>
                  <a:gd name="T2" fmla="*/ 0 w 23638"/>
                  <a:gd name="T3" fmla="*/ 43104 h 43200"/>
                  <a:gd name="T4" fmla="*/ 2038 w 2363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638" h="43200" fill="none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</a:path>
                  <a:path w="23638" h="43200" stroke="0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  <a:lnTo>
                      <a:pt x="2038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814" name="Line 601"/>
              <p:cNvSpPr>
                <a:spLocks noChangeShapeType="1"/>
              </p:cNvSpPr>
              <p:nvPr/>
            </p:nvSpPr>
            <p:spPr bwMode="auto">
              <a:xfrm flipV="1">
                <a:off x="3847" y="13216"/>
                <a:ext cx="713" cy="3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51795" name="Group 596"/>
            <p:cNvGrpSpPr>
              <a:grpSpLocks/>
            </p:cNvGrpSpPr>
            <p:nvPr/>
          </p:nvGrpSpPr>
          <p:grpSpPr bwMode="auto">
            <a:xfrm>
              <a:off x="4396254" y="3106226"/>
              <a:ext cx="556173" cy="156248"/>
              <a:chOff x="3772" y="13110"/>
              <a:chExt cx="876" cy="246"/>
            </a:xfrm>
          </p:grpSpPr>
          <p:sp>
            <p:nvSpPr>
              <p:cNvPr id="51809" name="Arc 599"/>
              <p:cNvSpPr>
                <a:spLocks/>
              </p:cNvSpPr>
              <p:nvPr/>
            </p:nvSpPr>
            <p:spPr bwMode="auto">
              <a:xfrm flipH="1" flipV="1">
                <a:off x="3772" y="13252"/>
                <a:ext cx="95" cy="104"/>
              </a:xfrm>
              <a:custGeom>
                <a:avLst/>
                <a:gdLst>
                  <a:gd name="G0" fmla="+- 2038 0 0"/>
                  <a:gd name="G1" fmla="+- 21600 0 0"/>
                  <a:gd name="G2" fmla="+- 21600 0 0"/>
                  <a:gd name="T0" fmla="*/ 476 w 23638"/>
                  <a:gd name="T1" fmla="*/ 57 h 43200"/>
                  <a:gd name="T2" fmla="*/ 0 w 23638"/>
                  <a:gd name="T3" fmla="*/ 43104 h 43200"/>
                  <a:gd name="T4" fmla="*/ 2038 w 2363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638" h="43200" fill="none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</a:path>
                  <a:path w="23638" h="43200" stroke="0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  <a:lnTo>
                      <a:pt x="2038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810" name="Arc 598"/>
              <p:cNvSpPr>
                <a:spLocks/>
              </p:cNvSpPr>
              <p:nvPr/>
            </p:nvSpPr>
            <p:spPr bwMode="auto">
              <a:xfrm flipV="1">
                <a:off x="4560" y="13110"/>
                <a:ext cx="88" cy="106"/>
              </a:xfrm>
              <a:custGeom>
                <a:avLst/>
                <a:gdLst>
                  <a:gd name="G0" fmla="+- 2038 0 0"/>
                  <a:gd name="G1" fmla="+- 21600 0 0"/>
                  <a:gd name="G2" fmla="+- 21600 0 0"/>
                  <a:gd name="T0" fmla="*/ 476 w 23638"/>
                  <a:gd name="T1" fmla="*/ 57 h 43200"/>
                  <a:gd name="T2" fmla="*/ 0 w 23638"/>
                  <a:gd name="T3" fmla="*/ 43104 h 43200"/>
                  <a:gd name="T4" fmla="*/ 2038 w 2363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638" h="43200" fill="none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</a:path>
                  <a:path w="23638" h="43200" stroke="0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  <a:lnTo>
                      <a:pt x="2038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811" name="Line 597"/>
              <p:cNvSpPr>
                <a:spLocks noChangeShapeType="1"/>
              </p:cNvSpPr>
              <p:nvPr/>
            </p:nvSpPr>
            <p:spPr bwMode="auto">
              <a:xfrm flipV="1">
                <a:off x="3847" y="13216"/>
                <a:ext cx="713" cy="3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sp>
          <p:nvSpPr>
            <p:cNvPr id="51796" name="Arc 595"/>
            <p:cNvSpPr>
              <a:spLocks/>
            </p:cNvSpPr>
            <p:nvPr/>
          </p:nvSpPr>
          <p:spPr bwMode="auto">
            <a:xfrm flipV="1">
              <a:off x="4896556" y="3240879"/>
              <a:ext cx="55871" cy="67326"/>
            </a:xfrm>
            <a:custGeom>
              <a:avLst/>
              <a:gdLst>
                <a:gd name="G0" fmla="+- 2038 0 0"/>
                <a:gd name="G1" fmla="+- 21600 0 0"/>
                <a:gd name="G2" fmla="+- 21600 0 0"/>
                <a:gd name="T0" fmla="*/ 476 w 23638"/>
                <a:gd name="T1" fmla="*/ 57 h 43200"/>
                <a:gd name="T2" fmla="*/ 0 w 23638"/>
                <a:gd name="T3" fmla="*/ 43104 h 43200"/>
                <a:gd name="T4" fmla="*/ 2038 w 23638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638" h="43200" fill="none" extrusionOk="0">
                  <a:moveTo>
                    <a:pt x="475" y="56"/>
                  </a:moveTo>
                  <a:cubicBezTo>
                    <a:pt x="995" y="18"/>
                    <a:pt x="1516" y="-1"/>
                    <a:pt x="2038" y="0"/>
                  </a:cubicBezTo>
                  <a:cubicBezTo>
                    <a:pt x="13967" y="0"/>
                    <a:pt x="23638" y="9670"/>
                    <a:pt x="23638" y="21600"/>
                  </a:cubicBezTo>
                  <a:cubicBezTo>
                    <a:pt x="23638" y="33529"/>
                    <a:pt x="13967" y="43200"/>
                    <a:pt x="2038" y="43200"/>
                  </a:cubicBezTo>
                  <a:cubicBezTo>
                    <a:pt x="1357" y="43200"/>
                    <a:pt x="677" y="43167"/>
                    <a:pt x="0" y="43103"/>
                  </a:cubicBezTo>
                </a:path>
                <a:path w="23638" h="43200" stroke="0" extrusionOk="0">
                  <a:moveTo>
                    <a:pt x="475" y="56"/>
                  </a:moveTo>
                  <a:cubicBezTo>
                    <a:pt x="995" y="18"/>
                    <a:pt x="1516" y="-1"/>
                    <a:pt x="2038" y="0"/>
                  </a:cubicBezTo>
                  <a:cubicBezTo>
                    <a:pt x="13967" y="0"/>
                    <a:pt x="23638" y="9670"/>
                    <a:pt x="23638" y="21600"/>
                  </a:cubicBezTo>
                  <a:cubicBezTo>
                    <a:pt x="23638" y="33529"/>
                    <a:pt x="13967" y="43200"/>
                    <a:pt x="2038" y="43200"/>
                  </a:cubicBezTo>
                  <a:cubicBezTo>
                    <a:pt x="1357" y="43200"/>
                    <a:pt x="677" y="43167"/>
                    <a:pt x="0" y="43103"/>
                  </a:cubicBezTo>
                  <a:lnTo>
                    <a:pt x="2038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51797" name="Group 590"/>
            <p:cNvGrpSpPr>
              <a:grpSpLocks/>
            </p:cNvGrpSpPr>
            <p:nvPr/>
          </p:nvGrpSpPr>
          <p:grpSpPr bwMode="auto">
            <a:xfrm>
              <a:off x="4188007" y="3394586"/>
              <a:ext cx="765055" cy="101625"/>
              <a:chOff x="3537" y="9550"/>
              <a:chExt cx="1205" cy="160"/>
            </a:xfrm>
          </p:grpSpPr>
          <p:sp>
            <p:nvSpPr>
              <p:cNvPr id="51805" name="Line 594"/>
              <p:cNvSpPr>
                <a:spLocks noChangeShapeType="1"/>
              </p:cNvSpPr>
              <p:nvPr/>
            </p:nvSpPr>
            <p:spPr bwMode="auto">
              <a:xfrm flipV="1">
                <a:off x="3940" y="9650"/>
                <a:ext cx="713" cy="3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806" name="Line 593"/>
              <p:cNvSpPr>
                <a:spLocks noChangeShapeType="1"/>
              </p:cNvSpPr>
              <p:nvPr/>
            </p:nvSpPr>
            <p:spPr bwMode="auto">
              <a:xfrm flipH="1">
                <a:off x="3593" y="9684"/>
                <a:ext cx="3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807" name="Oval 592"/>
              <p:cNvSpPr>
                <a:spLocks noChangeArrowheads="1"/>
              </p:cNvSpPr>
              <p:nvPr/>
            </p:nvSpPr>
            <p:spPr bwMode="auto">
              <a:xfrm>
                <a:off x="3537" y="9653"/>
                <a:ext cx="57" cy="57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808" name="Arc 591"/>
              <p:cNvSpPr>
                <a:spLocks/>
              </p:cNvSpPr>
              <p:nvPr/>
            </p:nvSpPr>
            <p:spPr bwMode="auto">
              <a:xfrm flipV="1">
                <a:off x="4654" y="9550"/>
                <a:ext cx="88" cy="106"/>
              </a:xfrm>
              <a:custGeom>
                <a:avLst/>
                <a:gdLst>
                  <a:gd name="G0" fmla="+- 2038 0 0"/>
                  <a:gd name="G1" fmla="+- 21600 0 0"/>
                  <a:gd name="G2" fmla="+- 21600 0 0"/>
                  <a:gd name="T0" fmla="*/ 476 w 23638"/>
                  <a:gd name="T1" fmla="*/ 57 h 43200"/>
                  <a:gd name="T2" fmla="*/ 0 w 23638"/>
                  <a:gd name="T3" fmla="*/ 43104 h 43200"/>
                  <a:gd name="T4" fmla="*/ 2038 w 2363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638" h="43200" fill="none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</a:path>
                  <a:path w="23638" h="43200" stroke="0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  <a:lnTo>
                      <a:pt x="2038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51798" name="Group 583"/>
            <p:cNvGrpSpPr>
              <a:grpSpLocks/>
            </p:cNvGrpSpPr>
            <p:nvPr/>
          </p:nvGrpSpPr>
          <p:grpSpPr bwMode="auto">
            <a:xfrm>
              <a:off x="4196896" y="2647009"/>
              <a:ext cx="755531" cy="192452"/>
              <a:chOff x="3551" y="8373"/>
              <a:chExt cx="1190" cy="303"/>
            </a:xfrm>
          </p:grpSpPr>
          <p:grpSp>
            <p:nvGrpSpPr>
              <p:cNvPr id="51799" name="Group 586"/>
              <p:cNvGrpSpPr>
                <a:grpSpLocks/>
              </p:cNvGrpSpPr>
              <p:nvPr/>
            </p:nvGrpSpPr>
            <p:grpSpPr bwMode="auto">
              <a:xfrm>
                <a:off x="3860" y="8430"/>
                <a:ext cx="881" cy="246"/>
                <a:chOff x="3767" y="13110"/>
                <a:chExt cx="881" cy="246"/>
              </a:xfrm>
            </p:grpSpPr>
            <p:sp>
              <p:nvSpPr>
                <p:cNvPr id="51802" name="Arc 589"/>
                <p:cNvSpPr>
                  <a:spLocks/>
                </p:cNvSpPr>
                <p:nvPr/>
              </p:nvSpPr>
              <p:spPr bwMode="auto">
                <a:xfrm flipH="1" flipV="1">
                  <a:off x="3767" y="13252"/>
                  <a:ext cx="95" cy="104"/>
                </a:xfrm>
                <a:custGeom>
                  <a:avLst/>
                  <a:gdLst>
                    <a:gd name="G0" fmla="+- 2038 0 0"/>
                    <a:gd name="G1" fmla="+- 21600 0 0"/>
                    <a:gd name="G2" fmla="+- 21600 0 0"/>
                    <a:gd name="T0" fmla="*/ 476 w 23638"/>
                    <a:gd name="T1" fmla="*/ 57 h 43200"/>
                    <a:gd name="T2" fmla="*/ 0 w 23638"/>
                    <a:gd name="T3" fmla="*/ 43104 h 43200"/>
                    <a:gd name="T4" fmla="*/ 2038 w 23638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638" h="43200" fill="none" extrusionOk="0">
                      <a:moveTo>
                        <a:pt x="475" y="56"/>
                      </a:moveTo>
                      <a:cubicBezTo>
                        <a:pt x="995" y="18"/>
                        <a:pt x="1516" y="-1"/>
                        <a:pt x="2038" y="0"/>
                      </a:cubicBezTo>
                      <a:cubicBezTo>
                        <a:pt x="13967" y="0"/>
                        <a:pt x="23638" y="9670"/>
                        <a:pt x="23638" y="21600"/>
                      </a:cubicBezTo>
                      <a:cubicBezTo>
                        <a:pt x="23638" y="33529"/>
                        <a:pt x="13967" y="43200"/>
                        <a:pt x="2038" y="43200"/>
                      </a:cubicBezTo>
                      <a:cubicBezTo>
                        <a:pt x="1357" y="43200"/>
                        <a:pt x="677" y="43167"/>
                        <a:pt x="0" y="43103"/>
                      </a:cubicBezTo>
                    </a:path>
                    <a:path w="23638" h="43200" stroke="0" extrusionOk="0">
                      <a:moveTo>
                        <a:pt x="475" y="56"/>
                      </a:moveTo>
                      <a:cubicBezTo>
                        <a:pt x="995" y="18"/>
                        <a:pt x="1516" y="-1"/>
                        <a:pt x="2038" y="0"/>
                      </a:cubicBezTo>
                      <a:cubicBezTo>
                        <a:pt x="13967" y="0"/>
                        <a:pt x="23638" y="9670"/>
                        <a:pt x="23638" y="21600"/>
                      </a:cubicBezTo>
                      <a:cubicBezTo>
                        <a:pt x="23638" y="33529"/>
                        <a:pt x="13967" y="43200"/>
                        <a:pt x="2038" y="43200"/>
                      </a:cubicBezTo>
                      <a:cubicBezTo>
                        <a:pt x="1357" y="43200"/>
                        <a:pt x="677" y="43167"/>
                        <a:pt x="0" y="43103"/>
                      </a:cubicBezTo>
                      <a:lnTo>
                        <a:pt x="2038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1803" name="Arc 588"/>
                <p:cNvSpPr>
                  <a:spLocks/>
                </p:cNvSpPr>
                <p:nvPr/>
              </p:nvSpPr>
              <p:spPr bwMode="auto">
                <a:xfrm flipV="1">
                  <a:off x="4560" y="13110"/>
                  <a:ext cx="88" cy="106"/>
                </a:xfrm>
                <a:custGeom>
                  <a:avLst/>
                  <a:gdLst>
                    <a:gd name="G0" fmla="+- 2038 0 0"/>
                    <a:gd name="G1" fmla="+- 21600 0 0"/>
                    <a:gd name="G2" fmla="+- 21600 0 0"/>
                    <a:gd name="T0" fmla="*/ 476 w 23638"/>
                    <a:gd name="T1" fmla="*/ 57 h 43200"/>
                    <a:gd name="T2" fmla="*/ 0 w 23638"/>
                    <a:gd name="T3" fmla="*/ 43104 h 43200"/>
                    <a:gd name="T4" fmla="*/ 2038 w 23638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638" h="43200" fill="none" extrusionOk="0">
                      <a:moveTo>
                        <a:pt x="475" y="56"/>
                      </a:moveTo>
                      <a:cubicBezTo>
                        <a:pt x="995" y="18"/>
                        <a:pt x="1516" y="-1"/>
                        <a:pt x="2038" y="0"/>
                      </a:cubicBezTo>
                      <a:cubicBezTo>
                        <a:pt x="13967" y="0"/>
                        <a:pt x="23638" y="9670"/>
                        <a:pt x="23638" y="21600"/>
                      </a:cubicBezTo>
                      <a:cubicBezTo>
                        <a:pt x="23638" y="33529"/>
                        <a:pt x="13967" y="43200"/>
                        <a:pt x="2038" y="43200"/>
                      </a:cubicBezTo>
                      <a:cubicBezTo>
                        <a:pt x="1357" y="43200"/>
                        <a:pt x="677" y="43167"/>
                        <a:pt x="0" y="43103"/>
                      </a:cubicBezTo>
                    </a:path>
                    <a:path w="23638" h="43200" stroke="0" extrusionOk="0">
                      <a:moveTo>
                        <a:pt x="475" y="56"/>
                      </a:moveTo>
                      <a:cubicBezTo>
                        <a:pt x="995" y="18"/>
                        <a:pt x="1516" y="-1"/>
                        <a:pt x="2038" y="0"/>
                      </a:cubicBezTo>
                      <a:cubicBezTo>
                        <a:pt x="13967" y="0"/>
                        <a:pt x="23638" y="9670"/>
                        <a:pt x="23638" y="21600"/>
                      </a:cubicBezTo>
                      <a:cubicBezTo>
                        <a:pt x="23638" y="33529"/>
                        <a:pt x="13967" y="43200"/>
                        <a:pt x="2038" y="43200"/>
                      </a:cubicBezTo>
                      <a:cubicBezTo>
                        <a:pt x="1357" y="43200"/>
                        <a:pt x="677" y="43167"/>
                        <a:pt x="0" y="43103"/>
                      </a:cubicBezTo>
                      <a:lnTo>
                        <a:pt x="2038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1804" name="Line 587"/>
                <p:cNvSpPr>
                  <a:spLocks noChangeShapeType="1"/>
                </p:cNvSpPr>
                <p:nvPr/>
              </p:nvSpPr>
              <p:spPr bwMode="auto">
                <a:xfrm flipV="1">
                  <a:off x="3847" y="13216"/>
                  <a:ext cx="713" cy="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  <p:sp>
            <p:nvSpPr>
              <p:cNvPr id="51800" name="Line 585"/>
              <p:cNvSpPr>
                <a:spLocks noChangeShapeType="1"/>
              </p:cNvSpPr>
              <p:nvPr/>
            </p:nvSpPr>
            <p:spPr bwMode="auto">
              <a:xfrm flipH="1">
                <a:off x="3607" y="8404"/>
                <a:ext cx="34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801" name="Oval 584"/>
              <p:cNvSpPr>
                <a:spLocks noChangeArrowheads="1"/>
              </p:cNvSpPr>
              <p:nvPr/>
            </p:nvSpPr>
            <p:spPr bwMode="auto">
              <a:xfrm>
                <a:off x="3551" y="8373"/>
                <a:ext cx="57" cy="57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grpSp>
        <p:nvGrpSpPr>
          <p:cNvPr id="51706" name="UzwbII"/>
          <p:cNvGrpSpPr>
            <a:grpSpLocks noChangeAspect="1"/>
          </p:cNvGrpSpPr>
          <p:nvPr/>
        </p:nvGrpSpPr>
        <p:grpSpPr bwMode="auto">
          <a:xfrm>
            <a:off x="3549530" y="2792438"/>
            <a:ext cx="759972" cy="423004"/>
            <a:chOff x="3551" y="10101"/>
            <a:chExt cx="1197" cy="666"/>
          </a:xfrm>
        </p:grpSpPr>
        <p:grpSp>
          <p:nvGrpSpPr>
            <p:cNvPr id="51738" name="Group 534"/>
            <p:cNvGrpSpPr>
              <a:grpSpLocks/>
            </p:cNvGrpSpPr>
            <p:nvPr/>
          </p:nvGrpSpPr>
          <p:grpSpPr bwMode="auto">
            <a:xfrm>
              <a:off x="3859" y="10347"/>
              <a:ext cx="882" cy="246"/>
              <a:chOff x="3859" y="10347"/>
              <a:chExt cx="882" cy="246"/>
            </a:xfrm>
          </p:grpSpPr>
          <p:sp>
            <p:nvSpPr>
              <p:cNvPr id="51753" name="Arc 537"/>
              <p:cNvSpPr>
                <a:spLocks/>
              </p:cNvSpPr>
              <p:nvPr/>
            </p:nvSpPr>
            <p:spPr bwMode="auto">
              <a:xfrm flipH="1" flipV="1">
                <a:off x="3859" y="10489"/>
                <a:ext cx="95" cy="104"/>
              </a:xfrm>
              <a:custGeom>
                <a:avLst/>
                <a:gdLst>
                  <a:gd name="G0" fmla="+- 2038 0 0"/>
                  <a:gd name="G1" fmla="+- 21600 0 0"/>
                  <a:gd name="G2" fmla="+- 21600 0 0"/>
                  <a:gd name="T0" fmla="*/ 476 w 23638"/>
                  <a:gd name="T1" fmla="*/ 57 h 43200"/>
                  <a:gd name="T2" fmla="*/ 0 w 23638"/>
                  <a:gd name="T3" fmla="*/ 43104 h 43200"/>
                  <a:gd name="T4" fmla="*/ 2038 w 2363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638" h="43200" fill="none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</a:path>
                  <a:path w="23638" h="43200" stroke="0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  <a:lnTo>
                      <a:pt x="2038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754" name="Arc 536"/>
              <p:cNvSpPr>
                <a:spLocks/>
              </p:cNvSpPr>
              <p:nvPr/>
            </p:nvSpPr>
            <p:spPr bwMode="auto">
              <a:xfrm flipV="1">
                <a:off x="4653" y="10347"/>
                <a:ext cx="88" cy="106"/>
              </a:xfrm>
              <a:custGeom>
                <a:avLst/>
                <a:gdLst>
                  <a:gd name="G0" fmla="+- 2038 0 0"/>
                  <a:gd name="G1" fmla="+- 21600 0 0"/>
                  <a:gd name="G2" fmla="+- 21600 0 0"/>
                  <a:gd name="T0" fmla="*/ 476 w 23638"/>
                  <a:gd name="T1" fmla="*/ 57 h 43200"/>
                  <a:gd name="T2" fmla="*/ 0 w 23638"/>
                  <a:gd name="T3" fmla="*/ 43104 h 43200"/>
                  <a:gd name="T4" fmla="*/ 2038 w 2363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638" h="43200" fill="none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</a:path>
                  <a:path w="23638" h="43200" stroke="0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  <a:lnTo>
                      <a:pt x="2038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755" name="Line 535"/>
              <p:cNvSpPr>
                <a:spLocks noChangeShapeType="1"/>
              </p:cNvSpPr>
              <p:nvPr/>
            </p:nvSpPr>
            <p:spPr bwMode="auto">
              <a:xfrm flipV="1">
                <a:off x="3954" y="10453"/>
                <a:ext cx="713" cy="3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51739" name="Group 525"/>
            <p:cNvGrpSpPr>
              <a:grpSpLocks/>
            </p:cNvGrpSpPr>
            <p:nvPr/>
          </p:nvGrpSpPr>
          <p:grpSpPr bwMode="auto">
            <a:xfrm>
              <a:off x="3551" y="10101"/>
              <a:ext cx="1190" cy="246"/>
              <a:chOff x="3551" y="10101"/>
              <a:chExt cx="1190" cy="246"/>
            </a:xfrm>
          </p:grpSpPr>
          <p:grpSp>
            <p:nvGrpSpPr>
              <p:cNvPr id="51745" name="Group 530"/>
              <p:cNvGrpSpPr>
                <a:grpSpLocks/>
              </p:cNvGrpSpPr>
              <p:nvPr/>
            </p:nvGrpSpPr>
            <p:grpSpPr bwMode="auto">
              <a:xfrm>
                <a:off x="3859" y="10101"/>
                <a:ext cx="882" cy="246"/>
                <a:chOff x="3859" y="10101"/>
                <a:chExt cx="882" cy="246"/>
              </a:xfrm>
            </p:grpSpPr>
            <p:sp>
              <p:nvSpPr>
                <p:cNvPr id="51750" name="Arc 533"/>
                <p:cNvSpPr>
                  <a:spLocks/>
                </p:cNvSpPr>
                <p:nvPr/>
              </p:nvSpPr>
              <p:spPr bwMode="auto">
                <a:xfrm flipH="1" flipV="1">
                  <a:off x="3859" y="10243"/>
                  <a:ext cx="95" cy="104"/>
                </a:xfrm>
                <a:custGeom>
                  <a:avLst/>
                  <a:gdLst>
                    <a:gd name="G0" fmla="+- 2038 0 0"/>
                    <a:gd name="G1" fmla="+- 21600 0 0"/>
                    <a:gd name="G2" fmla="+- 21600 0 0"/>
                    <a:gd name="T0" fmla="*/ 476 w 23638"/>
                    <a:gd name="T1" fmla="*/ 57 h 43200"/>
                    <a:gd name="T2" fmla="*/ 0 w 23638"/>
                    <a:gd name="T3" fmla="*/ 43104 h 43200"/>
                    <a:gd name="T4" fmla="*/ 2038 w 23638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638" h="43200" fill="none" extrusionOk="0">
                      <a:moveTo>
                        <a:pt x="475" y="56"/>
                      </a:moveTo>
                      <a:cubicBezTo>
                        <a:pt x="995" y="18"/>
                        <a:pt x="1516" y="-1"/>
                        <a:pt x="2038" y="0"/>
                      </a:cubicBezTo>
                      <a:cubicBezTo>
                        <a:pt x="13967" y="0"/>
                        <a:pt x="23638" y="9670"/>
                        <a:pt x="23638" y="21600"/>
                      </a:cubicBezTo>
                      <a:cubicBezTo>
                        <a:pt x="23638" y="33529"/>
                        <a:pt x="13967" y="43200"/>
                        <a:pt x="2038" y="43200"/>
                      </a:cubicBezTo>
                      <a:cubicBezTo>
                        <a:pt x="1357" y="43200"/>
                        <a:pt x="677" y="43167"/>
                        <a:pt x="0" y="43103"/>
                      </a:cubicBezTo>
                    </a:path>
                    <a:path w="23638" h="43200" stroke="0" extrusionOk="0">
                      <a:moveTo>
                        <a:pt x="475" y="56"/>
                      </a:moveTo>
                      <a:cubicBezTo>
                        <a:pt x="995" y="18"/>
                        <a:pt x="1516" y="-1"/>
                        <a:pt x="2038" y="0"/>
                      </a:cubicBezTo>
                      <a:cubicBezTo>
                        <a:pt x="13967" y="0"/>
                        <a:pt x="23638" y="9670"/>
                        <a:pt x="23638" y="21600"/>
                      </a:cubicBezTo>
                      <a:cubicBezTo>
                        <a:pt x="23638" y="33529"/>
                        <a:pt x="13967" y="43200"/>
                        <a:pt x="2038" y="43200"/>
                      </a:cubicBezTo>
                      <a:cubicBezTo>
                        <a:pt x="1357" y="43200"/>
                        <a:pt x="677" y="43167"/>
                        <a:pt x="0" y="43103"/>
                      </a:cubicBezTo>
                      <a:lnTo>
                        <a:pt x="2038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1751" name="Arc 532"/>
                <p:cNvSpPr>
                  <a:spLocks/>
                </p:cNvSpPr>
                <p:nvPr/>
              </p:nvSpPr>
              <p:spPr bwMode="auto">
                <a:xfrm flipV="1">
                  <a:off x="4653" y="10101"/>
                  <a:ext cx="88" cy="106"/>
                </a:xfrm>
                <a:custGeom>
                  <a:avLst/>
                  <a:gdLst>
                    <a:gd name="G0" fmla="+- 2038 0 0"/>
                    <a:gd name="G1" fmla="+- 21600 0 0"/>
                    <a:gd name="G2" fmla="+- 21600 0 0"/>
                    <a:gd name="T0" fmla="*/ 476 w 23638"/>
                    <a:gd name="T1" fmla="*/ 57 h 43200"/>
                    <a:gd name="T2" fmla="*/ 0 w 23638"/>
                    <a:gd name="T3" fmla="*/ 43104 h 43200"/>
                    <a:gd name="T4" fmla="*/ 2038 w 23638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638" h="43200" fill="none" extrusionOk="0">
                      <a:moveTo>
                        <a:pt x="475" y="56"/>
                      </a:moveTo>
                      <a:cubicBezTo>
                        <a:pt x="995" y="18"/>
                        <a:pt x="1516" y="-1"/>
                        <a:pt x="2038" y="0"/>
                      </a:cubicBezTo>
                      <a:cubicBezTo>
                        <a:pt x="13967" y="0"/>
                        <a:pt x="23638" y="9670"/>
                        <a:pt x="23638" y="21600"/>
                      </a:cubicBezTo>
                      <a:cubicBezTo>
                        <a:pt x="23638" y="33529"/>
                        <a:pt x="13967" y="43200"/>
                        <a:pt x="2038" y="43200"/>
                      </a:cubicBezTo>
                      <a:cubicBezTo>
                        <a:pt x="1357" y="43200"/>
                        <a:pt x="677" y="43167"/>
                        <a:pt x="0" y="43103"/>
                      </a:cubicBezTo>
                    </a:path>
                    <a:path w="23638" h="43200" stroke="0" extrusionOk="0">
                      <a:moveTo>
                        <a:pt x="475" y="56"/>
                      </a:moveTo>
                      <a:cubicBezTo>
                        <a:pt x="995" y="18"/>
                        <a:pt x="1516" y="-1"/>
                        <a:pt x="2038" y="0"/>
                      </a:cubicBezTo>
                      <a:cubicBezTo>
                        <a:pt x="13967" y="0"/>
                        <a:pt x="23638" y="9670"/>
                        <a:pt x="23638" y="21600"/>
                      </a:cubicBezTo>
                      <a:cubicBezTo>
                        <a:pt x="23638" y="33529"/>
                        <a:pt x="13967" y="43200"/>
                        <a:pt x="2038" y="43200"/>
                      </a:cubicBezTo>
                      <a:cubicBezTo>
                        <a:pt x="1357" y="43200"/>
                        <a:pt x="677" y="43167"/>
                        <a:pt x="0" y="43103"/>
                      </a:cubicBezTo>
                      <a:lnTo>
                        <a:pt x="2038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1752" name="Line 531"/>
                <p:cNvSpPr>
                  <a:spLocks noChangeShapeType="1"/>
                </p:cNvSpPr>
                <p:nvPr/>
              </p:nvSpPr>
              <p:spPr bwMode="auto">
                <a:xfrm flipV="1">
                  <a:off x="3954" y="10207"/>
                  <a:ext cx="713" cy="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  <p:grpSp>
            <p:nvGrpSpPr>
              <p:cNvPr id="51746" name="Group 526"/>
              <p:cNvGrpSpPr>
                <a:grpSpLocks/>
              </p:cNvGrpSpPr>
              <p:nvPr/>
            </p:nvGrpSpPr>
            <p:grpSpPr bwMode="auto">
              <a:xfrm>
                <a:off x="3551" y="10122"/>
                <a:ext cx="396" cy="57"/>
                <a:chOff x="3551" y="10122"/>
                <a:chExt cx="396" cy="57"/>
              </a:xfrm>
            </p:grpSpPr>
            <p:grpSp>
              <p:nvGrpSpPr>
                <p:cNvPr id="51747" name="Group 527"/>
                <p:cNvGrpSpPr>
                  <a:grpSpLocks/>
                </p:cNvGrpSpPr>
                <p:nvPr/>
              </p:nvGrpSpPr>
              <p:grpSpPr bwMode="auto">
                <a:xfrm>
                  <a:off x="3551" y="10122"/>
                  <a:ext cx="396" cy="57"/>
                  <a:chOff x="3444" y="15035"/>
                  <a:chExt cx="396" cy="57"/>
                </a:xfrm>
              </p:grpSpPr>
              <p:sp>
                <p:nvSpPr>
                  <p:cNvPr id="51748" name="Line 52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00" y="15064"/>
                    <a:ext cx="34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51749" name="Oval 528"/>
                  <p:cNvSpPr>
                    <a:spLocks noChangeArrowheads="1"/>
                  </p:cNvSpPr>
                  <p:nvPr/>
                </p:nvSpPr>
                <p:spPr bwMode="auto">
                  <a:xfrm>
                    <a:off x="3444" y="15035"/>
                    <a:ext cx="57" cy="57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</p:grpSp>
          </p:grpSp>
        </p:grpSp>
        <p:grpSp>
          <p:nvGrpSpPr>
            <p:cNvPr id="51740" name="Group 520"/>
            <p:cNvGrpSpPr>
              <a:grpSpLocks/>
            </p:cNvGrpSpPr>
            <p:nvPr/>
          </p:nvGrpSpPr>
          <p:grpSpPr bwMode="auto">
            <a:xfrm>
              <a:off x="3551" y="10567"/>
              <a:ext cx="1197" cy="200"/>
              <a:chOff x="3551" y="10567"/>
              <a:chExt cx="1197" cy="200"/>
            </a:xfrm>
          </p:grpSpPr>
          <p:sp>
            <p:nvSpPr>
              <p:cNvPr id="51741" name="Arc 524"/>
              <p:cNvSpPr>
                <a:spLocks/>
              </p:cNvSpPr>
              <p:nvPr/>
            </p:nvSpPr>
            <p:spPr bwMode="auto">
              <a:xfrm flipV="1">
                <a:off x="4660" y="10567"/>
                <a:ext cx="88" cy="106"/>
              </a:xfrm>
              <a:custGeom>
                <a:avLst/>
                <a:gdLst>
                  <a:gd name="G0" fmla="+- 2038 0 0"/>
                  <a:gd name="G1" fmla="+- 21600 0 0"/>
                  <a:gd name="G2" fmla="+- 21600 0 0"/>
                  <a:gd name="T0" fmla="*/ 476 w 23638"/>
                  <a:gd name="T1" fmla="*/ 57 h 43200"/>
                  <a:gd name="T2" fmla="*/ 0 w 23638"/>
                  <a:gd name="T3" fmla="*/ 43104 h 43200"/>
                  <a:gd name="T4" fmla="*/ 2038 w 2363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638" h="43200" fill="none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</a:path>
                  <a:path w="23638" h="43200" stroke="0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  <a:lnTo>
                      <a:pt x="2038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742" name="Line 523"/>
              <p:cNvSpPr>
                <a:spLocks noChangeShapeType="1"/>
              </p:cNvSpPr>
              <p:nvPr/>
            </p:nvSpPr>
            <p:spPr bwMode="auto">
              <a:xfrm flipV="1">
                <a:off x="3954" y="10677"/>
                <a:ext cx="714" cy="6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743" name="Line 522"/>
              <p:cNvSpPr>
                <a:spLocks noChangeShapeType="1"/>
              </p:cNvSpPr>
              <p:nvPr/>
            </p:nvSpPr>
            <p:spPr bwMode="auto">
              <a:xfrm flipH="1">
                <a:off x="3607" y="10739"/>
                <a:ext cx="3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744" name="Oval 521"/>
              <p:cNvSpPr>
                <a:spLocks noChangeArrowheads="1"/>
              </p:cNvSpPr>
              <p:nvPr/>
            </p:nvSpPr>
            <p:spPr bwMode="auto">
              <a:xfrm>
                <a:off x="3551" y="10710"/>
                <a:ext cx="57" cy="57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grpSp>
        <p:nvGrpSpPr>
          <p:cNvPr id="51900" name="VbI"/>
          <p:cNvGrpSpPr>
            <a:grpSpLocks noChangeAspect="1"/>
          </p:cNvGrpSpPr>
          <p:nvPr/>
        </p:nvGrpSpPr>
        <p:grpSpPr>
          <a:xfrm>
            <a:off x="3175698" y="1764111"/>
            <a:ext cx="253961" cy="738684"/>
            <a:chOff x="3583045" y="2577348"/>
            <a:chExt cx="253959" cy="738685"/>
          </a:xfrm>
        </p:grpSpPr>
        <p:sp>
          <p:nvSpPr>
            <p:cNvPr id="51791" name="Text Box 581"/>
            <p:cNvSpPr txBox="1">
              <a:spLocks noChangeArrowheads="1"/>
            </p:cNvSpPr>
            <p:nvPr/>
          </p:nvSpPr>
          <p:spPr bwMode="auto">
            <a:xfrm>
              <a:off x="3583045" y="2809179"/>
              <a:ext cx="227624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400" b="1" i="1" u="sng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V</a:t>
              </a:r>
              <a:r>
                <a:rPr kumimoji="0" lang="pl-PL" altLang="pl-PL" sz="1400" b="1" i="1" u="none" strike="noStrike" cap="none" normalizeH="0" baseline="-30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bI</a:t>
              </a:r>
              <a:endParaRPr kumimoji="0" lang="pl-PL" alt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792" name="Line 580"/>
            <p:cNvSpPr>
              <a:spLocks noChangeShapeType="1"/>
            </p:cNvSpPr>
            <p:nvPr/>
          </p:nvSpPr>
          <p:spPr bwMode="auto">
            <a:xfrm flipV="1">
              <a:off x="3836369" y="2577348"/>
              <a:ext cx="635" cy="7386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51896" name="VbII"/>
          <p:cNvGrpSpPr>
            <a:grpSpLocks noChangeAspect="1"/>
          </p:cNvGrpSpPr>
          <p:nvPr/>
        </p:nvGrpSpPr>
        <p:grpSpPr>
          <a:xfrm>
            <a:off x="3110451" y="2848964"/>
            <a:ext cx="306670" cy="304879"/>
            <a:chOff x="3494159" y="3662192"/>
            <a:chExt cx="306655" cy="304874"/>
          </a:xfrm>
        </p:grpSpPr>
        <p:sp>
          <p:nvSpPr>
            <p:cNvPr id="51734" name="Text Box 515"/>
            <p:cNvSpPr txBox="1">
              <a:spLocks noChangeArrowheads="1"/>
            </p:cNvSpPr>
            <p:nvPr/>
          </p:nvSpPr>
          <p:spPr bwMode="auto">
            <a:xfrm>
              <a:off x="3494159" y="3698396"/>
              <a:ext cx="261277" cy="21544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400" b="1" i="1" u="sng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V</a:t>
              </a:r>
              <a:r>
                <a:rPr kumimoji="0" lang="pl-PL" altLang="pl-PL" sz="1400" b="1" i="1" u="none" strike="noStrike" cap="none" normalizeH="0" baseline="-30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bII</a:t>
              </a:r>
              <a:endParaRPr kumimoji="0" lang="pl-PL" alt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735" name="Line 514"/>
            <p:cNvSpPr>
              <a:spLocks noChangeShapeType="1"/>
            </p:cNvSpPr>
            <p:nvPr/>
          </p:nvSpPr>
          <p:spPr bwMode="auto">
            <a:xfrm flipV="1">
              <a:off x="3800179" y="3662192"/>
              <a:ext cx="635" cy="30487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51897" name="JbII"/>
          <p:cNvGrpSpPr>
            <a:grpSpLocks noChangeAspect="1"/>
          </p:cNvGrpSpPr>
          <p:nvPr/>
        </p:nvGrpSpPr>
        <p:grpSpPr>
          <a:xfrm>
            <a:off x="3455557" y="2825168"/>
            <a:ext cx="253321" cy="244924"/>
            <a:chOff x="3815417" y="3638388"/>
            <a:chExt cx="253324" cy="244930"/>
          </a:xfrm>
        </p:grpSpPr>
        <p:sp>
          <p:nvSpPr>
            <p:cNvPr id="51736" name="Text Box 518"/>
            <p:cNvSpPr txBox="1">
              <a:spLocks noChangeArrowheads="1"/>
            </p:cNvSpPr>
            <p:nvPr/>
          </p:nvSpPr>
          <p:spPr bwMode="auto">
            <a:xfrm>
              <a:off x="3815417" y="3667868"/>
              <a:ext cx="240453" cy="21545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400" b="1" i="1" u="sng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J</a:t>
              </a:r>
              <a:r>
                <a:rPr kumimoji="0" lang="pl-PL" altLang="pl-PL" sz="1400" b="1" i="1" u="none" strike="noStrike" cap="none" normalizeH="0" baseline="-30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bII</a:t>
              </a:r>
              <a:endParaRPr kumimoji="0" lang="pl-PL" alt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737" name="Line 517"/>
            <p:cNvSpPr>
              <a:spLocks noChangeShapeType="1"/>
            </p:cNvSpPr>
            <p:nvPr/>
          </p:nvSpPr>
          <p:spPr bwMode="auto">
            <a:xfrm>
              <a:off x="3981760" y="3638388"/>
              <a:ext cx="86981" cy="63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23" name="Uzwc_I"/>
          <p:cNvGrpSpPr/>
          <p:nvPr/>
        </p:nvGrpSpPr>
        <p:grpSpPr>
          <a:xfrm>
            <a:off x="4843449" y="1706333"/>
            <a:ext cx="764420" cy="849202"/>
            <a:chOff x="5490816" y="2647009"/>
            <a:chExt cx="764420" cy="849202"/>
          </a:xfrm>
        </p:grpSpPr>
        <p:sp>
          <p:nvSpPr>
            <p:cNvPr id="352" name="Arc 673"/>
            <p:cNvSpPr>
              <a:spLocks/>
            </p:cNvSpPr>
            <p:nvPr/>
          </p:nvSpPr>
          <p:spPr bwMode="auto">
            <a:xfrm flipH="1" flipV="1">
              <a:off x="5675455" y="3316751"/>
              <a:ext cx="60315" cy="66056"/>
            </a:xfrm>
            <a:custGeom>
              <a:avLst/>
              <a:gdLst>
                <a:gd name="G0" fmla="+- 2038 0 0"/>
                <a:gd name="G1" fmla="+- 21600 0 0"/>
                <a:gd name="G2" fmla="+- 21600 0 0"/>
                <a:gd name="T0" fmla="*/ 476 w 23638"/>
                <a:gd name="T1" fmla="*/ 57 h 43200"/>
                <a:gd name="T2" fmla="*/ 0 w 23638"/>
                <a:gd name="T3" fmla="*/ 43104 h 43200"/>
                <a:gd name="T4" fmla="*/ 2038 w 23638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638" h="43200" fill="none" extrusionOk="0">
                  <a:moveTo>
                    <a:pt x="475" y="56"/>
                  </a:moveTo>
                  <a:cubicBezTo>
                    <a:pt x="995" y="18"/>
                    <a:pt x="1516" y="-1"/>
                    <a:pt x="2038" y="0"/>
                  </a:cubicBezTo>
                  <a:cubicBezTo>
                    <a:pt x="13967" y="0"/>
                    <a:pt x="23638" y="9670"/>
                    <a:pt x="23638" y="21600"/>
                  </a:cubicBezTo>
                  <a:cubicBezTo>
                    <a:pt x="23638" y="33529"/>
                    <a:pt x="13967" y="43200"/>
                    <a:pt x="2038" y="43200"/>
                  </a:cubicBezTo>
                  <a:cubicBezTo>
                    <a:pt x="1357" y="43200"/>
                    <a:pt x="677" y="43167"/>
                    <a:pt x="0" y="43103"/>
                  </a:cubicBezTo>
                </a:path>
                <a:path w="23638" h="43200" stroke="0" extrusionOk="0">
                  <a:moveTo>
                    <a:pt x="475" y="56"/>
                  </a:moveTo>
                  <a:cubicBezTo>
                    <a:pt x="995" y="18"/>
                    <a:pt x="1516" y="-1"/>
                    <a:pt x="2038" y="0"/>
                  </a:cubicBezTo>
                  <a:cubicBezTo>
                    <a:pt x="13967" y="0"/>
                    <a:pt x="23638" y="9670"/>
                    <a:pt x="23638" y="21600"/>
                  </a:cubicBezTo>
                  <a:cubicBezTo>
                    <a:pt x="23638" y="33529"/>
                    <a:pt x="13967" y="43200"/>
                    <a:pt x="2038" y="43200"/>
                  </a:cubicBezTo>
                  <a:cubicBezTo>
                    <a:pt x="1357" y="43200"/>
                    <a:pt x="677" y="43167"/>
                    <a:pt x="0" y="43103"/>
                  </a:cubicBezTo>
                  <a:lnTo>
                    <a:pt x="2038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53" name="Line 565"/>
            <p:cNvSpPr>
              <a:spLocks noChangeShapeType="1"/>
            </p:cNvSpPr>
            <p:nvPr/>
          </p:nvSpPr>
          <p:spPr bwMode="auto">
            <a:xfrm flipV="1">
              <a:off x="5738127" y="3293030"/>
              <a:ext cx="452683" cy="228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51764" name="Group 572"/>
            <p:cNvGrpSpPr>
              <a:grpSpLocks/>
            </p:cNvGrpSpPr>
            <p:nvPr/>
          </p:nvGrpSpPr>
          <p:grpSpPr bwMode="auto">
            <a:xfrm>
              <a:off x="5683191" y="2821677"/>
              <a:ext cx="572045" cy="156248"/>
              <a:chOff x="3747" y="13110"/>
              <a:chExt cx="901" cy="246"/>
            </a:xfrm>
          </p:grpSpPr>
          <p:sp>
            <p:nvSpPr>
              <p:cNvPr id="51786" name="Arc 575"/>
              <p:cNvSpPr>
                <a:spLocks/>
              </p:cNvSpPr>
              <p:nvPr/>
            </p:nvSpPr>
            <p:spPr bwMode="auto">
              <a:xfrm flipH="1" flipV="1">
                <a:off x="3747" y="13252"/>
                <a:ext cx="95" cy="104"/>
              </a:xfrm>
              <a:custGeom>
                <a:avLst/>
                <a:gdLst>
                  <a:gd name="G0" fmla="+- 2038 0 0"/>
                  <a:gd name="G1" fmla="+- 21600 0 0"/>
                  <a:gd name="G2" fmla="+- 21600 0 0"/>
                  <a:gd name="T0" fmla="*/ 476 w 23638"/>
                  <a:gd name="T1" fmla="*/ 57 h 43200"/>
                  <a:gd name="T2" fmla="*/ 0 w 23638"/>
                  <a:gd name="T3" fmla="*/ 43104 h 43200"/>
                  <a:gd name="T4" fmla="*/ 2038 w 2363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638" h="43200" fill="none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</a:path>
                  <a:path w="23638" h="43200" stroke="0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  <a:lnTo>
                      <a:pt x="2038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787" name="Arc 574"/>
              <p:cNvSpPr>
                <a:spLocks/>
              </p:cNvSpPr>
              <p:nvPr/>
            </p:nvSpPr>
            <p:spPr bwMode="auto">
              <a:xfrm flipV="1">
                <a:off x="4560" y="13110"/>
                <a:ext cx="88" cy="106"/>
              </a:xfrm>
              <a:custGeom>
                <a:avLst/>
                <a:gdLst>
                  <a:gd name="G0" fmla="+- 2038 0 0"/>
                  <a:gd name="G1" fmla="+- 21600 0 0"/>
                  <a:gd name="G2" fmla="+- 21600 0 0"/>
                  <a:gd name="T0" fmla="*/ 476 w 23638"/>
                  <a:gd name="T1" fmla="*/ 57 h 43200"/>
                  <a:gd name="T2" fmla="*/ 0 w 23638"/>
                  <a:gd name="T3" fmla="*/ 43104 h 43200"/>
                  <a:gd name="T4" fmla="*/ 2038 w 2363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638" h="43200" fill="none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</a:path>
                  <a:path w="23638" h="43200" stroke="0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  <a:lnTo>
                      <a:pt x="2038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788" name="Line 573"/>
              <p:cNvSpPr>
                <a:spLocks noChangeShapeType="1"/>
              </p:cNvSpPr>
              <p:nvPr/>
            </p:nvSpPr>
            <p:spPr bwMode="auto">
              <a:xfrm flipV="1">
                <a:off x="3847" y="13216"/>
                <a:ext cx="713" cy="3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51765" name="Group 568"/>
            <p:cNvGrpSpPr>
              <a:grpSpLocks/>
            </p:cNvGrpSpPr>
            <p:nvPr/>
          </p:nvGrpSpPr>
          <p:grpSpPr bwMode="auto">
            <a:xfrm>
              <a:off x="5679381" y="2967762"/>
              <a:ext cx="575855" cy="156248"/>
              <a:chOff x="3741" y="13110"/>
              <a:chExt cx="907" cy="246"/>
            </a:xfrm>
          </p:grpSpPr>
          <p:sp>
            <p:nvSpPr>
              <p:cNvPr id="51783" name="Arc 571"/>
              <p:cNvSpPr>
                <a:spLocks/>
              </p:cNvSpPr>
              <p:nvPr/>
            </p:nvSpPr>
            <p:spPr bwMode="auto">
              <a:xfrm flipH="1" flipV="1">
                <a:off x="3741" y="13252"/>
                <a:ext cx="95" cy="104"/>
              </a:xfrm>
              <a:custGeom>
                <a:avLst/>
                <a:gdLst>
                  <a:gd name="G0" fmla="+- 2038 0 0"/>
                  <a:gd name="G1" fmla="+- 21600 0 0"/>
                  <a:gd name="G2" fmla="+- 21600 0 0"/>
                  <a:gd name="T0" fmla="*/ 476 w 23638"/>
                  <a:gd name="T1" fmla="*/ 57 h 43200"/>
                  <a:gd name="T2" fmla="*/ 0 w 23638"/>
                  <a:gd name="T3" fmla="*/ 43104 h 43200"/>
                  <a:gd name="T4" fmla="*/ 2038 w 2363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638" h="43200" fill="none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</a:path>
                  <a:path w="23638" h="43200" stroke="0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  <a:lnTo>
                      <a:pt x="2038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784" name="Arc 570"/>
              <p:cNvSpPr>
                <a:spLocks/>
              </p:cNvSpPr>
              <p:nvPr/>
            </p:nvSpPr>
            <p:spPr bwMode="auto">
              <a:xfrm flipV="1">
                <a:off x="4560" y="13110"/>
                <a:ext cx="88" cy="106"/>
              </a:xfrm>
              <a:custGeom>
                <a:avLst/>
                <a:gdLst>
                  <a:gd name="G0" fmla="+- 2038 0 0"/>
                  <a:gd name="G1" fmla="+- 21600 0 0"/>
                  <a:gd name="G2" fmla="+- 21600 0 0"/>
                  <a:gd name="T0" fmla="*/ 476 w 23638"/>
                  <a:gd name="T1" fmla="*/ 57 h 43200"/>
                  <a:gd name="T2" fmla="*/ 0 w 23638"/>
                  <a:gd name="T3" fmla="*/ 43104 h 43200"/>
                  <a:gd name="T4" fmla="*/ 2038 w 2363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638" h="43200" fill="none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</a:path>
                  <a:path w="23638" h="43200" stroke="0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  <a:lnTo>
                      <a:pt x="2038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785" name="Line 569"/>
              <p:cNvSpPr>
                <a:spLocks noChangeShapeType="1"/>
              </p:cNvSpPr>
              <p:nvPr/>
            </p:nvSpPr>
            <p:spPr bwMode="auto">
              <a:xfrm flipV="1">
                <a:off x="3842" y="13216"/>
                <a:ext cx="713" cy="3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51766" name="Group 564"/>
            <p:cNvGrpSpPr>
              <a:grpSpLocks/>
            </p:cNvGrpSpPr>
            <p:nvPr/>
          </p:nvGrpSpPr>
          <p:grpSpPr bwMode="auto">
            <a:xfrm>
              <a:off x="5678746" y="3106226"/>
              <a:ext cx="576490" cy="156248"/>
              <a:chOff x="3740" y="13110"/>
              <a:chExt cx="908" cy="246"/>
            </a:xfrm>
          </p:grpSpPr>
          <p:sp>
            <p:nvSpPr>
              <p:cNvPr id="51780" name="Arc 567"/>
              <p:cNvSpPr>
                <a:spLocks/>
              </p:cNvSpPr>
              <p:nvPr/>
            </p:nvSpPr>
            <p:spPr bwMode="auto">
              <a:xfrm flipH="1" flipV="1">
                <a:off x="3740" y="13252"/>
                <a:ext cx="95" cy="104"/>
              </a:xfrm>
              <a:custGeom>
                <a:avLst/>
                <a:gdLst>
                  <a:gd name="G0" fmla="+- 2038 0 0"/>
                  <a:gd name="G1" fmla="+- 21600 0 0"/>
                  <a:gd name="G2" fmla="+- 21600 0 0"/>
                  <a:gd name="T0" fmla="*/ 476 w 23638"/>
                  <a:gd name="T1" fmla="*/ 57 h 43200"/>
                  <a:gd name="T2" fmla="*/ 0 w 23638"/>
                  <a:gd name="T3" fmla="*/ 43104 h 43200"/>
                  <a:gd name="T4" fmla="*/ 2038 w 2363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638" h="43200" fill="none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</a:path>
                  <a:path w="23638" h="43200" stroke="0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  <a:lnTo>
                      <a:pt x="2038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781" name="Arc 566"/>
              <p:cNvSpPr>
                <a:spLocks/>
              </p:cNvSpPr>
              <p:nvPr/>
            </p:nvSpPr>
            <p:spPr bwMode="auto">
              <a:xfrm flipV="1">
                <a:off x="4560" y="13110"/>
                <a:ext cx="88" cy="106"/>
              </a:xfrm>
              <a:custGeom>
                <a:avLst/>
                <a:gdLst>
                  <a:gd name="G0" fmla="+- 2038 0 0"/>
                  <a:gd name="G1" fmla="+- 21600 0 0"/>
                  <a:gd name="G2" fmla="+- 21600 0 0"/>
                  <a:gd name="T0" fmla="*/ 476 w 23638"/>
                  <a:gd name="T1" fmla="*/ 57 h 43200"/>
                  <a:gd name="T2" fmla="*/ 0 w 23638"/>
                  <a:gd name="T3" fmla="*/ 43104 h 43200"/>
                  <a:gd name="T4" fmla="*/ 2038 w 2363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638" h="43200" fill="none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</a:path>
                  <a:path w="23638" h="43200" stroke="0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  <a:lnTo>
                      <a:pt x="2038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782" name="Line 565"/>
              <p:cNvSpPr>
                <a:spLocks noChangeShapeType="1"/>
              </p:cNvSpPr>
              <p:nvPr/>
            </p:nvSpPr>
            <p:spPr bwMode="auto">
              <a:xfrm flipV="1">
                <a:off x="3842" y="13216"/>
                <a:ext cx="713" cy="3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sp>
          <p:nvSpPr>
            <p:cNvPr id="51767" name="Arc 563"/>
            <p:cNvSpPr>
              <a:spLocks/>
            </p:cNvSpPr>
            <p:nvPr/>
          </p:nvSpPr>
          <p:spPr bwMode="auto">
            <a:xfrm flipV="1">
              <a:off x="6191746" y="3221824"/>
              <a:ext cx="55871" cy="67326"/>
            </a:xfrm>
            <a:custGeom>
              <a:avLst/>
              <a:gdLst>
                <a:gd name="G0" fmla="+- 2038 0 0"/>
                <a:gd name="G1" fmla="+- 21600 0 0"/>
                <a:gd name="G2" fmla="+- 21600 0 0"/>
                <a:gd name="T0" fmla="*/ 476 w 23638"/>
                <a:gd name="T1" fmla="*/ 57 h 43200"/>
                <a:gd name="T2" fmla="*/ 0 w 23638"/>
                <a:gd name="T3" fmla="*/ 43104 h 43200"/>
                <a:gd name="T4" fmla="*/ 2038 w 23638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638" h="43200" fill="none" extrusionOk="0">
                  <a:moveTo>
                    <a:pt x="475" y="56"/>
                  </a:moveTo>
                  <a:cubicBezTo>
                    <a:pt x="995" y="18"/>
                    <a:pt x="1516" y="-1"/>
                    <a:pt x="2038" y="0"/>
                  </a:cubicBezTo>
                  <a:cubicBezTo>
                    <a:pt x="13967" y="0"/>
                    <a:pt x="23638" y="9670"/>
                    <a:pt x="23638" y="21600"/>
                  </a:cubicBezTo>
                  <a:cubicBezTo>
                    <a:pt x="23638" y="33529"/>
                    <a:pt x="13967" y="43200"/>
                    <a:pt x="2038" y="43200"/>
                  </a:cubicBezTo>
                  <a:cubicBezTo>
                    <a:pt x="1357" y="43200"/>
                    <a:pt x="677" y="43167"/>
                    <a:pt x="0" y="43103"/>
                  </a:cubicBezTo>
                </a:path>
                <a:path w="23638" h="43200" stroke="0" extrusionOk="0">
                  <a:moveTo>
                    <a:pt x="475" y="56"/>
                  </a:moveTo>
                  <a:cubicBezTo>
                    <a:pt x="995" y="18"/>
                    <a:pt x="1516" y="-1"/>
                    <a:pt x="2038" y="0"/>
                  </a:cubicBezTo>
                  <a:cubicBezTo>
                    <a:pt x="13967" y="0"/>
                    <a:pt x="23638" y="9670"/>
                    <a:pt x="23638" y="21600"/>
                  </a:cubicBezTo>
                  <a:cubicBezTo>
                    <a:pt x="23638" y="33529"/>
                    <a:pt x="13967" y="43200"/>
                    <a:pt x="2038" y="43200"/>
                  </a:cubicBezTo>
                  <a:cubicBezTo>
                    <a:pt x="1357" y="43200"/>
                    <a:pt x="677" y="43167"/>
                    <a:pt x="0" y="43103"/>
                  </a:cubicBezTo>
                  <a:lnTo>
                    <a:pt x="2038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51768" name="Group 558"/>
            <p:cNvGrpSpPr>
              <a:grpSpLocks/>
            </p:cNvGrpSpPr>
            <p:nvPr/>
          </p:nvGrpSpPr>
          <p:grpSpPr bwMode="auto">
            <a:xfrm>
              <a:off x="5490816" y="3391410"/>
              <a:ext cx="761245" cy="104801"/>
              <a:chOff x="3537" y="9545"/>
              <a:chExt cx="1199" cy="165"/>
            </a:xfrm>
          </p:grpSpPr>
          <p:sp>
            <p:nvSpPr>
              <p:cNvPr id="51776" name="Line 562"/>
              <p:cNvSpPr>
                <a:spLocks noChangeShapeType="1"/>
              </p:cNvSpPr>
              <p:nvPr/>
            </p:nvSpPr>
            <p:spPr bwMode="auto">
              <a:xfrm flipV="1">
                <a:off x="3940" y="9650"/>
                <a:ext cx="713" cy="3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777" name="Line 561"/>
              <p:cNvSpPr>
                <a:spLocks noChangeShapeType="1"/>
              </p:cNvSpPr>
              <p:nvPr/>
            </p:nvSpPr>
            <p:spPr bwMode="auto">
              <a:xfrm flipH="1">
                <a:off x="3593" y="9684"/>
                <a:ext cx="3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778" name="Oval 560"/>
              <p:cNvSpPr>
                <a:spLocks noChangeArrowheads="1"/>
              </p:cNvSpPr>
              <p:nvPr/>
            </p:nvSpPr>
            <p:spPr bwMode="auto">
              <a:xfrm>
                <a:off x="3537" y="9653"/>
                <a:ext cx="57" cy="57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779" name="Arc 559"/>
              <p:cNvSpPr>
                <a:spLocks/>
              </p:cNvSpPr>
              <p:nvPr/>
            </p:nvSpPr>
            <p:spPr bwMode="auto">
              <a:xfrm flipV="1">
                <a:off x="4648" y="9545"/>
                <a:ext cx="88" cy="106"/>
              </a:xfrm>
              <a:custGeom>
                <a:avLst/>
                <a:gdLst>
                  <a:gd name="G0" fmla="+- 2038 0 0"/>
                  <a:gd name="G1" fmla="+- 21600 0 0"/>
                  <a:gd name="G2" fmla="+- 21600 0 0"/>
                  <a:gd name="T0" fmla="*/ 476 w 23638"/>
                  <a:gd name="T1" fmla="*/ 57 h 43200"/>
                  <a:gd name="T2" fmla="*/ 0 w 23638"/>
                  <a:gd name="T3" fmla="*/ 43104 h 43200"/>
                  <a:gd name="T4" fmla="*/ 2038 w 2363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638" h="43200" fill="none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</a:path>
                  <a:path w="23638" h="43200" stroke="0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  <a:lnTo>
                      <a:pt x="2038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51769" name="Group 551"/>
            <p:cNvGrpSpPr>
              <a:grpSpLocks/>
            </p:cNvGrpSpPr>
            <p:nvPr/>
          </p:nvGrpSpPr>
          <p:grpSpPr bwMode="auto">
            <a:xfrm>
              <a:off x="5499705" y="2647009"/>
              <a:ext cx="755531" cy="192452"/>
              <a:chOff x="3551" y="8373"/>
              <a:chExt cx="1190" cy="303"/>
            </a:xfrm>
          </p:grpSpPr>
          <p:grpSp>
            <p:nvGrpSpPr>
              <p:cNvPr id="51770" name="Group 554"/>
              <p:cNvGrpSpPr>
                <a:grpSpLocks/>
              </p:cNvGrpSpPr>
              <p:nvPr/>
            </p:nvGrpSpPr>
            <p:grpSpPr bwMode="auto">
              <a:xfrm>
                <a:off x="3840" y="8430"/>
                <a:ext cx="901" cy="246"/>
                <a:chOff x="3747" y="13110"/>
                <a:chExt cx="901" cy="246"/>
              </a:xfrm>
            </p:grpSpPr>
            <p:sp>
              <p:nvSpPr>
                <p:cNvPr id="51773" name="Arc 557"/>
                <p:cNvSpPr>
                  <a:spLocks/>
                </p:cNvSpPr>
                <p:nvPr/>
              </p:nvSpPr>
              <p:spPr bwMode="auto">
                <a:xfrm flipH="1" flipV="1">
                  <a:off x="3747" y="13252"/>
                  <a:ext cx="95" cy="104"/>
                </a:xfrm>
                <a:custGeom>
                  <a:avLst/>
                  <a:gdLst>
                    <a:gd name="G0" fmla="+- 2038 0 0"/>
                    <a:gd name="G1" fmla="+- 21600 0 0"/>
                    <a:gd name="G2" fmla="+- 21600 0 0"/>
                    <a:gd name="T0" fmla="*/ 476 w 23638"/>
                    <a:gd name="T1" fmla="*/ 57 h 43200"/>
                    <a:gd name="T2" fmla="*/ 0 w 23638"/>
                    <a:gd name="T3" fmla="*/ 43104 h 43200"/>
                    <a:gd name="T4" fmla="*/ 2038 w 23638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638" h="43200" fill="none" extrusionOk="0">
                      <a:moveTo>
                        <a:pt x="475" y="56"/>
                      </a:moveTo>
                      <a:cubicBezTo>
                        <a:pt x="995" y="18"/>
                        <a:pt x="1516" y="-1"/>
                        <a:pt x="2038" y="0"/>
                      </a:cubicBezTo>
                      <a:cubicBezTo>
                        <a:pt x="13967" y="0"/>
                        <a:pt x="23638" y="9670"/>
                        <a:pt x="23638" y="21600"/>
                      </a:cubicBezTo>
                      <a:cubicBezTo>
                        <a:pt x="23638" y="33529"/>
                        <a:pt x="13967" y="43200"/>
                        <a:pt x="2038" y="43200"/>
                      </a:cubicBezTo>
                      <a:cubicBezTo>
                        <a:pt x="1357" y="43200"/>
                        <a:pt x="677" y="43167"/>
                        <a:pt x="0" y="43103"/>
                      </a:cubicBezTo>
                    </a:path>
                    <a:path w="23638" h="43200" stroke="0" extrusionOk="0">
                      <a:moveTo>
                        <a:pt x="475" y="56"/>
                      </a:moveTo>
                      <a:cubicBezTo>
                        <a:pt x="995" y="18"/>
                        <a:pt x="1516" y="-1"/>
                        <a:pt x="2038" y="0"/>
                      </a:cubicBezTo>
                      <a:cubicBezTo>
                        <a:pt x="13967" y="0"/>
                        <a:pt x="23638" y="9670"/>
                        <a:pt x="23638" y="21600"/>
                      </a:cubicBezTo>
                      <a:cubicBezTo>
                        <a:pt x="23638" y="33529"/>
                        <a:pt x="13967" y="43200"/>
                        <a:pt x="2038" y="43200"/>
                      </a:cubicBezTo>
                      <a:cubicBezTo>
                        <a:pt x="1357" y="43200"/>
                        <a:pt x="677" y="43167"/>
                        <a:pt x="0" y="43103"/>
                      </a:cubicBezTo>
                      <a:lnTo>
                        <a:pt x="2038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1774" name="Arc 556"/>
                <p:cNvSpPr>
                  <a:spLocks/>
                </p:cNvSpPr>
                <p:nvPr/>
              </p:nvSpPr>
              <p:spPr bwMode="auto">
                <a:xfrm flipV="1">
                  <a:off x="4560" y="13110"/>
                  <a:ext cx="88" cy="106"/>
                </a:xfrm>
                <a:custGeom>
                  <a:avLst/>
                  <a:gdLst>
                    <a:gd name="G0" fmla="+- 2038 0 0"/>
                    <a:gd name="G1" fmla="+- 21600 0 0"/>
                    <a:gd name="G2" fmla="+- 21600 0 0"/>
                    <a:gd name="T0" fmla="*/ 476 w 23638"/>
                    <a:gd name="T1" fmla="*/ 57 h 43200"/>
                    <a:gd name="T2" fmla="*/ 0 w 23638"/>
                    <a:gd name="T3" fmla="*/ 43104 h 43200"/>
                    <a:gd name="T4" fmla="*/ 2038 w 23638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638" h="43200" fill="none" extrusionOk="0">
                      <a:moveTo>
                        <a:pt x="475" y="56"/>
                      </a:moveTo>
                      <a:cubicBezTo>
                        <a:pt x="995" y="18"/>
                        <a:pt x="1516" y="-1"/>
                        <a:pt x="2038" y="0"/>
                      </a:cubicBezTo>
                      <a:cubicBezTo>
                        <a:pt x="13967" y="0"/>
                        <a:pt x="23638" y="9670"/>
                        <a:pt x="23638" y="21600"/>
                      </a:cubicBezTo>
                      <a:cubicBezTo>
                        <a:pt x="23638" y="33529"/>
                        <a:pt x="13967" y="43200"/>
                        <a:pt x="2038" y="43200"/>
                      </a:cubicBezTo>
                      <a:cubicBezTo>
                        <a:pt x="1357" y="43200"/>
                        <a:pt x="677" y="43167"/>
                        <a:pt x="0" y="43103"/>
                      </a:cubicBezTo>
                    </a:path>
                    <a:path w="23638" h="43200" stroke="0" extrusionOk="0">
                      <a:moveTo>
                        <a:pt x="475" y="56"/>
                      </a:moveTo>
                      <a:cubicBezTo>
                        <a:pt x="995" y="18"/>
                        <a:pt x="1516" y="-1"/>
                        <a:pt x="2038" y="0"/>
                      </a:cubicBezTo>
                      <a:cubicBezTo>
                        <a:pt x="13967" y="0"/>
                        <a:pt x="23638" y="9670"/>
                        <a:pt x="23638" y="21600"/>
                      </a:cubicBezTo>
                      <a:cubicBezTo>
                        <a:pt x="23638" y="33529"/>
                        <a:pt x="13967" y="43200"/>
                        <a:pt x="2038" y="43200"/>
                      </a:cubicBezTo>
                      <a:cubicBezTo>
                        <a:pt x="1357" y="43200"/>
                        <a:pt x="677" y="43167"/>
                        <a:pt x="0" y="43103"/>
                      </a:cubicBezTo>
                      <a:lnTo>
                        <a:pt x="2038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1775" name="Line 555"/>
                <p:cNvSpPr>
                  <a:spLocks noChangeShapeType="1"/>
                </p:cNvSpPr>
                <p:nvPr/>
              </p:nvSpPr>
              <p:spPr bwMode="auto">
                <a:xfrm flipV="1">
                  <a:off x="3847" y="13216"/>
                  <a:ext cx="713" cy="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  <p:sp>
            <p:nvSpPr>
              <p:cNvPr id="51771" name="Line 553"/>
              <p:cNvSpPr>
                <a:spLocks noChangeShapeType="1"/>
              </p:cNvSpPr>
              <p:nvPr/>
            </p:nvSpPr>
            <p:spPr bwMode="auto">
              <a:xfrm flipH="1">
                <a:off x="3607" y="8404"/>
                <a:ext cx="34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772" name="Oval 552"/>
              <p:cNvSpPr>
                <a:spLocks noChangeArrowheads="1"/>
              </p:cNvSpPr>
              <p:nvPr/>
            </p:nvSpPr>
            <p:spPr bwMode="auto">
              <a:xfrm>
                <a:off x="3551" y="8373"/>
                <a:ext cx="57" cy="57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grpSp>
        <p:nvGrpSpPr>
          <p:cNvPr id="51709" name="UzwcII"/>
          <p:cNvGrpSpPr>
            <a:grpSpLocks noChangeAspect="1"/>
          </p:cNvGrpSpPr>
          <p:nvPr/>
        </p:nvGrpSpPr>
        <p:grpSpPr bwMode="auto">
          <a:xfrm>
            <a:off x="4852336" y="2803870"/>
            <a:ext cx="752353" cy="423004"/>
            <a:chOff x="3551" y="10101"/>
            <a:chExt cx="1185" cy="666"/>
          </a:xfrm>
        </p:grpSpPr>
        <p:grpSp>
          <p:nvGrpSpPr>
            <p:cNvPr id="51716" name="Group 509"/>
            <p:cNvGrpSpPr>
              <a:grpSpLocks/>
            </p:cNvGrpSpPr>
            <p:nvPr/>
          </p:nvGrpSpPr>
          <p:grpSpPr bwMode="auto">
            <a:xfrm>
              <a:off x="3834" y="10347"/>
              <a:ext cx="897" cy="246"/>
              <a:chOff x="3834" y="10347"/>
              <a:chExt cx="897" cy="246"/>
            </a:xfrm>
          </p:grpSpPr>
          <p:sp>
            <p:nvSpPr>
              <p:cNvPr id="51731" name="Arc 512"/>
              <p:cNvSpPr>
                <a:spLocks/>
              </p:cNvSpPr>
              <p:nvPr/>
            </p:nvSpPr>
            <p:spPr bwMode="auto">
              <a:xfrm flipH="1" flipV="1">
                <a:off x="3834" y="10489"/>
                <a:ext cx="95" cy="104"/>
              </a:xfrm>
              <a:custGeom>
                <a:avLst/>
                <a:gdLst>
                  <a:gd name="G0" fmla="+- 2038 0 0"/>
                  <a:gd name="G1" fmla="+- 21600 0 0"/>
                  <a:gd name="G2" fmla="+- 21600 0 0"/>
                  <a:gd name="T0" fmla="*/ 476 w 23638"/>
                  <a:gd name="T1" fmla="*/ 57 h 43200"/>
                  <a:gd name="T2" fmla="*/ 0 w 23638"/>
                  <a:gd name="T3" fmla="*/ 43104 h 43200"/>
                  <a:gd name="T4" fmla="*/ 2038 w 2363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638" h="43200" fill="none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</a:path>
                  <a:path w="23638" h="43200" stroke="0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  <a:lnTo>
                      <a:pt x="2038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732" name="Arc 511"/>
              <p:cNvSpPr>
                <a:spLocks/>
              </p:cNvSpPr>
              <p:nvPr/>
            </p:nvSpPr>
            <p:spPr bwMode="auto">
              <a:xfrm flipV="1">
                <a:off x="4643" y="10347"/>
                <a:ext cx="88" cy="106"/>
              </a:xfrm>
              <a:custGeom>
                <a:avLst/>
                <a:gdLst>
                  <a:gd name="G0" fmla="+- 2038 0 0"/>
                  <a:gd name="G1" fmla="+- 21600 0 0"/>
                  <a:gd name="G2" fmla="+- 21600 0 0"/>
                  <a:gd name="T0" fmla="*/ 476 w 23638"/>
                  <a:gd name="T1" fmla="*/ 57 h 43200"/>
                  <a:gd name="T2" fmla="*/ 0 w 23638"/>
                  <a:gd name="T3" fmla="*/ 43104 h 43200"/>
                  <a:gd name="T4" fmla="*/ 2038 w 2363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638" h="43200" fill="none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</a:path>
                  <a:path w="23638" h="43200" stroke="0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  <a:lnTo>
                      <a:pt x="2038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733" name="Line 510"/>
              <p:cNvSpPr>
                <a:spLocks noChangeShapeType="1"/>
              </p:cNvSpPr>
              <p:nvPr/>
            </p:nvSpPr>
            <p:spPr bwMode="auto">
              <a:xfrm flipV="1">
                <a:off x="3934" y="10453"/>
                <a:ext cx="713" cy="3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51717" name="Group 500"/>
            <p:cNvGrpSpPr>
              <a:grpSpLocks/>
            </p:cNvGrpSpPr>
            <p:nvPr/>
          </p:nvGrpSpPr>
          <p:grpSpPr bwMode="auto">
            <a:xfrm>
              <a:off x="3551" y="10101"/>
              <a:ext cx="1185" cy="246"/>
              <a:chOff x="3551" y="10101"/>
              <a:chExt cx="1185" cy="246"/>
            </a:xfrm>
          </p:grpSpPr>
          <p:grpSp>
            <p:nvGrpSpPr>
              <p:cNvPr id="51723" name="Group 505"/>
              <p:cNvGrpSpPr>
                <a:grpSpLocks/>
              </p:cNvGrpSpPr>
              <p:nvPr/>
            </p:nvGrpSpPr>
            <p:grpSpPr bwMode="auto">
              <a:xfrm>
                <a:off x="3839" y="10101"/>
                <a:ext cx="897" cy="246"/>
                <a:chOff x="3839" y="10101"/>
                <a:chExt cx="897" cy="246"/>
              </a:xfrm>
            </p:grpSpPr>
            <p:sp>
              <p:nvSpPr>
                <p:cNvPr id="51728" name="Arc 508"/>
                <p:cNvSpPr>
                  <a:spLocks/>
                </p:cNvSpPr>
                <p:nvPr/>
              </p:nvSpPr>
              <p:spPr bwMode="auto">
                <a:xfrm flipH="1" flipV="1">
                  <a:off x="3839" y="10243"/>
                  <a:ext cx="95" cy="104"/>
                </a:xfrm>
                <a:custGeom>
                  <a:avLst/>
                  <a:gdLst>
                    <a:gd name="G0" fmla="+- 2038 0 0"/>
                    <a:gd name="G1" fmla="+- 21600 0 0"/>
                    <a:gd name="G2" fmla="+- 21600 0 0"/>
                    <a:gd name="T0" fmla="*/ 476 w 23638"/>
                    <a:gd name="T1" fmla="*/ 57 h 43200"/>
                    <a:gd name="T2" fmla="*/ 0 w 23638"/>
                    <a:gd name="T3" fmla="*/ 43104 h 43200"/>
                    <a:gd name="T4" fmla="*/ 2038 w 23638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638" h="43200" fill="none" extrusionOk="0">
                      <a:moveTo>
                        <a:pt x="475" y="56"/>
                      </a:moveTo>
                      <a:cubicBezTo>
                        <a:pt x="995" y="18"/>
                        <a:pt x="1516" y="-1"/>
                        <a:pt x="2038" y="0"/>
                      </a:cubicBezTo>
                      <a:cubicBezTo>
                        <a:pt x="13967" y="0"/>
                        <a:pt x="23638" y="9670"/>
                        <a:pt x="23638" y="21600"/>
                      </a:cubicBezTo>
                      <a:cubicBezTo>
                        <a:pt x="23638" y="33529"/>
                        <a:pt x="13967" y="43200"/>
                        <a:pt x="2038" y="43200"/>
                      </a:cubicBezTo>
                      <a:cubicBezTo>
                        <a:pt x="1357" y="43200"/>
                        <a:pt x="677" y="43167"/>
                        <a:pt x="0" y="43103"/>
                      </a:cubicBezTo>
                    </a:path>
                    <a:path w="23638" h="43200" stroke="0" extrusionOk="0">
                      <a:moveTo>
                        <a:pt x="475" y="56"/>
                      </a:moveTo>
                      <a:cubicBezTo>
                        <a:pt x="995" y="18"/>
                        <a:pt x="1516" y="-1"/>
                        <a:pt x="2038" y="0"/>
                      </a:cubicBezTo>
                      <a:cubicBezTo>
                        <a:pt x="13967" y="0"/>
                        <a:pt x="23638" y="9670"/>
                        <a:pt x="23638" y="21600"/>
                      </a:cubicBezTo>
                      <a:cubicBezTo>
                        <a:pt x="23638" y="33529"/>
                        <a:pt x="13967" y="43200"/>
                        <a:pt x="2038" y="43200"/>
                      </a:cubicBezTo>
                      <a:cubicBezTo>
                        <a:pt x="1357" y="43200"/>
                        <a:pt x="677" y="43167"/>
                        <a:pt x="0" y="43103"/>
                      </a:cubicBezTo>
                      <a:lnTo>
                        <a:pt x="2038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1729" name="Arc 507"/>
                <p:cNvSpPr>
                  <a:spLocks/>
                </p:cNvSpPr>
                <p:nvPr/>
              </p:nvSpPr>
              <p:spPr bwMode="auto">
                <a:xfrm flipV="1">
                  <a:off x="4648" y="10101"/>
                  <a:ext cx="88" cy="106"/>
                </a:xfrm>
                <a:custGeom>
                  <a:avLst/>
                  <a:gdLst>
                    <a:gd name="G0" fmla="+- 2038 0 0"/>
                    <a:gd name="G1" fmla="+- 21600 0 0"/>
                    <a:gd name="G2" fmla="+- 21600 0 0"/>
                    <a:gd name="T0" fmla="*/ 476 w 23638"/>
                    <a:gd name="T1" fmla="*/ 57 h 43200"/>
                    <a:gd name="T2" fmla="*/ 0 w 23638"/>
                    <a:gd name="T3" fmla="*/ 43104 h 43200"/>
                    <a:gd name="T4" fmla="*/ 2038 w 23638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638" h="43200" fill="none" extrusionOk="0">
                      <a:moveTo>
                        <a:pt x="475" y="56"/>
                      </a:moveTo>
                      <a:cubicBezTo>
                        <a:pt x="995" y="18"/>
                        <a:pt x="1516" y="-1"/>
                        <a:pt x="2038" y="0"/>
                      </a:cubicBezTo>
                      <a:cubicBezTo>
                        <a:pt x="13967" y="0"/>
                        <a:pt x="23638" y="9670"/>
                        <a:pt x="23638" y="21600"/>
                      </a:cubicBezTo>
                      <a:cubicBezTo>
                        <a:pt x="23638" y="33529"/>
                        <a:pt x="13967" y="43200"/>
                        <a:pt x="2038" y="43200"/>
                      </a:cubicBezTo>
                      <a:cubicBezTo>
                        <a:pt x="1357" y="43200"/>
                        <a:pt x="677" y="43167"/>
                        <a:pt x="0" y="43103"/>
                      </a:cubicBezTo>
                    </a:path>
                    <a:path w="23638" h="43200" stroke="0" extrusionOk="0">
                      <a:moveTo>
                        <a:pt x="475" y="56"/>
                      </a:moveTo>
                      <a:cubicBezTo>
                        <a:pt x="995" y="18"/>
                        <a:pt x="1516" y="-1"/>
                        <a:pt x="2038" y="0"/>
                      </a:cubicBezTo>
                      <a:cubicBezTo>
                        <a:pt x="13967" y="0"/>
                        <a:pt x="23638" y="9670"/>
                        <a:pt x="23638" y="21600"/>
                      </a:cubicBezTo>
                      <a:cubicBezTo>
                        <a:pt x="23638" y="33529"/>
                        <a:pt x="13967" y="43200"/>
                        <a:pt x="2038" y="43200"/>
                      </a:cubicBezTo>
                      <a:cubicBezTo>
                        <a:pt x="1357" y="43200"/>
                        <a:pt x="677" y="43167"/>
                        <a:pt x="0" y="43103"/>
                      </a:cubicBezTo>
                      <a:lnTo>
                        <a:pt x="2038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1730" name="Line 506"/>
                <p:cNvSpPr>
                  <a:spLocks noChangeShapeType="1"/>
                </p:cNvSpPr>
                <p:nvPr/>
              </p:nvSpPr>
              <p:spPr bwMode="auto">
                <a:xfrm flipV="1">
                  <a:off x="3939" y="10207"/>
                  <a:ext cx="713" cy="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  <p:grpSp>
            <p:nvGrpSpPr>
              <p:cNvPr id="51724" name="Group 501"/>
              <p:cNvGrpSpPr>
                <a:grpSpLocks/>
              </p:cNvGrpSpPr>
              <p:nvPr/>
            </p:nvGrpSpPr>
            <p:grpSpPr bwMode="auto">
              <a:xfrm>
                <a:off x="3551" y="10122"/>
                <a:ext cx="396" cy="57"/>
                <a:chOff x="3551" y="10122"/>
                <a:chExt cx="396" cy="57"/>
              </a:xfrm>
            </p:grpSpPr>
            <p:grpSp>
              <p:nvGrpSpPr>
                <p:cNvPr id="51725" name="Group 502"/>
                <p:cNvGrpSpPr>
                  <a:grpSpLocks/>
                </p:cNvGrpSpPr>
                <p:nvPr/>
              </p:nvGrpSpPr>
              <p:grpSpPr bwMode="auto">
                <a:xfrm>
                  <a:off x="3551" y="10122"/>
                  <a:ext cx="396" cy="57"/>
                  <a:chOff x="3444" y="15035"/>
                  <a:chExt cx="396" cy="57"/>
                </a:xfrm>
              </p:grpSpPr>
              <p:sp>
                <p:nvSpPr>
                  <p:cNvPr id="51726" name="Line 5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00" y="15064"/>
                    <a:ext cx="34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51727" name="Oval 503"/>
                  <p:cNvSpPr>
                    <a:spLocks noChangeArrowheads="1"/>
                  </p:cNvSpPr>
                  <p:nvPr/>
                </p:nvSpPr>
                <p:spPr bwMode="auto">
                  <a:xfrm>
                    <a:off x="3444" y="15035"/>
                    <a:ext cx="57" cy="57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</p:grpSp>
          </p:grpSp>
        </p:grpSp>
        <p:grpSp>
          <p:nvGrpSpPr>
            <p:cNvPr id="51718" name="Group 495"/>
            <p:cNvGrpSpPr>
              <a:grpSpLocks/>
            </p:cNvGrpSpPr>
            <p:nvPr/>
          </p:nvGrpSpPr>
          <p:grpSpPr bwMode="auto">
            <a:xfrm>
              <a:off x="3551" y="10567"/>
              <a:ext cx="1177" cy="200"/>
              <a:chOff x="3551" y="10567"/>
              <a:chExt cx="1177" cy="200"/>
            </a:xfrm>
          </p:grpSpPr>
          <p:sp>
            <p:nvSpPr>
              <p:cNvPr id="51719" name="Arc 499"/>
              <p:cNvSpPr>
                <a:spLocks/>
              </p:cNvSpPr>
              <p:nvPr/>
            </p:nvSpPr>
            <p:spPr bwMode="auto">
              <a:xfrm flipV="1">
                <a:off x="4640" y="10567"/>
                <a:ext cx="88" cy="106"/>
              </a:xfrm>
              <a:custGeom>
                <a:avLst/>
                <a:gdLst>
                  <a:gd name="G0" fmla="+- 2038 0 0"/>
                  <a:gd name="G1" fmla="+- 21600 0 0"/>
                  <a:gd name="G2" fmla="+- 21600 0 0"/>
                  <a:gd name="T0" fmla="*/ 476 w 23638"/>
                  <a:gd name="T1" fmla="*/ 57 h 43200"/>
                  <a:gd name="T2" fmla="*/ 0 w 23638"/>
                  <a:gd name="T3" fmla="*/ 43104 h 43200"/>
                  <a:gd name="T4" fmla="*/ 2038 w 2363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638" h="43200" fill="none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</a:path>
                  <a:path w="23638" h="43200" stroke="0" extrusionOk="0">
                    <a:moveTo>
                      <a:pt x="475" y="56"/>
                    </a:moveTo>
                    <a:cubicBezTo>
                      <a:pt x="995" y="18"/>
                      <a:pt x="1516" y="-1"/>
                      <a:pt x="2038" y="0"/>
                    </a:cubicBezTo>
                    <a:cubicBezTo>
                      <a:pt x="13967" y="0"/>
                      <a:pt x="23638" y="9670"/>
                      <a:pt x="23638" y="21600"/>
                    </a:cubicBezTo>
                    <a:cubicBezTo>
                      <a:pt x="23638" y="33529"/>
                      <a:pt x="13967" y="43200"/>
                      <a:pt x="2038" y="43200"/>
                    </a:cubicBezTo>
                    <a:cubicBezTo>
                      <a:pt x="1357" y="43200"/>
                      <a:pt x="677" y="43167"/>
                      <a:pt x="0" y="43103"/>
                    </a:cubicBezTo>
                    <a:lnTo>
                      <a:pt x="2038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720" name="Line 498"/>
              <p:cNvSpPr>
                <a:spLocks noChangeShapeType="1"/>
              </p:cNvSpPr>
              <p:nvPr/>
            </p:nvSpPr>
            <p:spPr bwMode="auto">
              <a:xfrm flipV="1">
                <a:off x="3954" y="10677"/>
                <a:ext cx="714" cy="6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721" name="Line 497"/>
              <p:cNvSpPr>
                <a:spLocks noChangeShapeType="1"/>
              </p:cNvSpPr>
              <p:nvPr/>
            </p:nvSpPr>
            <p:spPr bwMode="auto">
              <a:xfrm flipH="1">
                <a:off x="3607" y="10739"/>
                <a:ext cx="3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722" name="Oval 496"/>
              <p:cNvSpPr>
                <a:spLocks noChangeArrowheads="1"/>
              </p:cNvSpPr>
              <p:nvPr/>
            </p:nvSpPr>
            <p:spPr bwMode="auto">
              <a:xfrm>
                <a:off x="3551" y="10710"/>
                <a:ext cx="57" cy="57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grpSp>
        <p:nvGrpSpPr>
          <p:cNvPr id="51894" name="VcI"/>
          <p:cNvGrpSpPr>
            <a:grpSpLocks noChangeAspect="1"/>
          </p:cNvGrpSpPr>
          <p:nvPr/>
        </p:nvGrpSpPr>
        <p:grpSpPr>
          <a:xfrm>
            <a:off x="4502258" y="1764111"/>
            <a:ext cx="253961" cy="738684"/>
            <a:chOff x="4885853" y="2577348"/>
            <a:chExt cx="253959" cy="738685"/>
          </a:xfrm>
        </p:grpSpPr>
        <p:sp>
          <p:nvSpPr>
            <p:cNvPr id="51762" name="Text Box 549"/>
            <p:cNvSpPr txBox="1">
              <a:spLocks noChangeArrowheads="1"/>
            </p:cNvSpPr>
            <p:nvPr/>
          </p:nvSpPr>
          <p:spPr bwMode="auto">
            <a:xfrm>
              <a:off x="4885853" y="2809179"/>
              <a:ext cx="221212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400" b="1" i="1" u="sng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V</a:t>
              </a:r>
              <a:r>
                <a:rPr kumimoji="0" lang="pl-PL" altLang="pl-PL" sz="1400" b="1" i="1" u="none" strike="noStrike" cap="none" normalizeH="0" baseline="-30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cI</a:t>
              </a:r>
              <a:endParaRPr kumimoji="0" lang="pl-PL" alt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763" name="Line 548"/>
            <p:cNvSpPr>
              <a:spLocks noChangeShapeType="1"/>
            </p:cNvSpPr>
            <p:nvPr/>
          </p:nvSpPr>
          <p:spPr bwMode="auto">
            <a:xfrm flipV="1">
              <a:off x="5139177" y="2577348"/>
              <a:ext cx="635" cy="7386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51890" name="VcII"/>
          <p:cNvGrpSpPr>
            <a:grpSpLocks noChangeAspect="1"/>
          </p:cNvGrpSpPr>
          <p:nvPr/>
        </p:nvGrpSpPr>
        <p:grpSpPr>
          <a:xfrm>
            <a:off x="4405309" y="2860397"/>
            <a:ext cx="306670" cy="304879"/>
            <a:chOff x="4796968" y="3673625"/>
            <a:chExt cx="306655" cy="304874"/>
          </a:xfrm>
        </p:grpSpPr>
        <p:sp>
          <p:nvSpPr>
            <p:cNvPr id="51712" name="Text Box 490"/>
            <p:cNvSpPr txBox="1">
              <a:spLocks noChangeArrowheads="1"/>
            </p:cNvSpPr>
            <p:nvPr/>
          </p:nvSpPr>
          <p:spPr bwMode="auto">
            <a:xfrm>
              <a:off x="4796968" y="3709829"/>
              <a:ext cx="254866" cy="21544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400" b="1" i="1" u="sng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V</a:t>
              </a:r>
              <a:r>
                <a:rPr kumimoji="0" lang="pl-PL" altLang="pl-PL" sz="1400" b="1" i="1" u="none" strike="noStrike" cap="none" normalizeH="0" baseline="-30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cII</a:t>
              </a:r>
              <a:endParaRPr kumimoji="0" lang="pl-PL" alt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713" name="Line 489"/>
            <p:cNvSpPr>
              <a:spLocks noChangeShapeType="1"/>
            </p:cNvSpPr>
            <p:nvPr/>
          </p:nvSpPr>
          <p:spPr bwMode="auto">
            <a:xfrm flipV="1">
              <a:off x="5102988" y="3673625"/>
              <a:ext cx="635" cy="30487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51891" name="JcII"/>
          <p:cNvGrpSpPr>
            <a:grpSpLocks noChangeAspect="1"/>
          </p:cNvGrpSpPr>
          <p:nvPr/>
        </p:nvGrpSpPr>
        <p:grpSpPr>
          <a:xfrm>
            <a:off x="4758365" y="2836602"/>
            <a:ext cx="253321" cy="247992"/>
            <a:chOff x="5118225" y="3649821"/>
            <a:chExt cx="253324" cy="247998"/>
          </a:xfrm>
        </p:grpSpPr>
        <p:sp>
          <p:nvSpPr>
            <p:cNvPr id="51714" name="Text Box 493"/>
            <p:cNvSpPr txBox="1">
              <a:spLocks noChangeArrowheads="1"/>
            </p:cNvSpPr>
            <p:nvPr/>
          </p:nvSpPr>
          <p:spPr bwMode="auto">
            <a:xfrm>
              <a:off x="5118225" y="3682369"/>
              <a:ext cx="234041" cy="21545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400" b="1" i="1" u="sng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J</a:t>
              </a:r>
              <a:r>
                <a:rPr kumimoji="0" lang="pl-PL" altLang="pl-PL" sz="1400" b="1" i="1" u="none" strike="noStrike" cap="none" normalizeH="0" baseline="-30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cII</a:t>
              </a:r>
              <a:endParaRPr kumimoji="0" lang="pl-PL" alt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715" name="Line 492"/>
            <p:cNvSpPr>
              <a:spLocks noChangeShapeType="1"/>
            </p:cNvSpPr>
            <p:nvPr/>
          </p:nvSpPr>
          <p:spPr bwMode="auto">
            <a:xfrm>
              <a:off x="5284568" y="3649821"/>
              <a:ext cx="86981" cy="63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51913" name="Str_gł_b"/>
          <p:cNvGrpSpPr>
            <a:grpSpLocks noChangeAspect="1"/>
          </p:cNvGrpSpPr>
          <p:nvPr/>
        </p:nvGrpSpPr>
        <p:grpSpPr>
          <a:xfrm>
            <a:off x="4024289" y="1706321"/>
            <a:ext cx="222817" cy="1592974"/>
            <a:chOff x="4384173" y="2519549"/>
            <a:chExt cx="222822" cy="1592968"/>
          </a:xfrm>
        </p:grpSpPr>
        <p:sp>
          <p:nvSpPr>
            <p:cNvPr id="51758" name="Line 543"/>
            <p:cNvSpPr>
              <a:spLocks noChangeShapeType="1"/>
            </p:cNvSpPr>
            <p:nvPr/>
          </p:nvSpPr>
          <p:spPr bwMode="auto">
            <a:xfrm flipV="1">
              <a:off x="4387870" y="2519549"/>
              <a:ext cx="635" cy="15929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1759" name="Text Box 542"/>
            <p:cNvSpPr txBox="1">
              <a:spLocks noChangeArrowheads="1"/>
            </p:cNvSpPr>
            <p:nvPr/>
          </p:nvSpPr>
          <p:spPr bwMode="auto">
            <a:xfrm>
              <a:off x="4384173" y="3397525"/>
              <a:ext cx="222822" cy="215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400" b="1" i="1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Ψ</a:t>
              </a:r>
              <a:r>
                <a:rPr kumimoji="0" lang="pl-PL" altLang="pl-PL" sz="1400" b="1" i="1" u="none" strike="noStrike" cap="none" normalizeH="0" baseline="-30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b</a:t>
              </a:r>
              <a:endParaRPr kumimoji="0" lang="pl-PL" alt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Str_gł_a"/>
          <p:cNvGrpSpPr/>
          <p:nvPr/>
        </p:nvGrpSpPr>
        <p:grpSpPr>
          <a:xfrm>
            <a:off x="2713134" y="1682185"/>
            <a:ext cx="218647" cy="1592974"/>
            <a:chOff x="2609861" y="2281661"/>
            <a:chExt cx="218647" cy="1592974"/>
          </a:xfrm>
        </p:grpSpPr>
        <p:sp>
          <p:nvSpPr>
            <p:cNvPr id="51820" name="Line 614"/>
            <p:cNvSpPr>
              <a:spLocks noChangeShapeType="1"/>
            </p:cNvSpPr>
            <p:nvPr/>
          </p:nvSpPr>
          <p:spPr bwMode="auto">
            <a:xfrm flipV="1">
              <a:off x="2609861" y="2281661"/>
              <a:ext cx="635" cy="159297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1821" name="Text Box 613"/>
            <p:cNvSpPr txBox="1">
              <a:spLocks noChangeArrowheads="1"/>
            </p:cNvSpPr>
            <p:nvPr/>
          </p:nvSpPr>
          <p:spPr bwMode="auto">
            <a:xfrm>
              <a:off x="2612102" y="3171516"/>
              <a:ext cx="216406" cy="21544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Ψ</a:t>
              </a:r>
              <a:r>
                <a:rPr kumimoji="0" lang="pl-PL" altLang="pl-PL" sz="1400" b="1" i="1" u="none" strike="noStrike" cap="none" normalizeH="0" baseline="-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a</a:t>
              </a:r>
              <a:endParaRPr kumimoji="0" lang="pl-PL" altLang="pl-PL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Str_gł_c"/>
          <p:cNvGrpSpPr/>
          <p:nvPr/>
        </p:nvGrpSpPr>
        <p:grpSpPr>
          <a:xfrm>
            <a:off x="5318950" y="1706321"/>
            <a:ext cx="218645" cy="1592974"/>
            <a:chOff x="5215677" y="2305797"/>
            <a:chExt cx="218645" cy="1592974"/>
          </a:xfrm>
        </p:grpSpPr>
        <p:sp>
          <p:nvSpPr>
            <p:cNvPr id="51756" name="Line 540"/>
            <p:cNvSpPr>
              <a:spLocks noChangeAspect="1" noChangeShapeType="1"/>
            </p:cNvSpPr>
            <p:nvPr/>
          </p:nvSpPr>
          <p:spPr bwMode="auto">
            <a:xfrm flipV="1">
              <a:off x="5215677" y="2305797"/>
              <a:ext cx="625" cy="159297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1757" name="Text Box 539"/>
            <p:cNvSpPr txBox="1">
              <a:spLocks noChangeAspect="1" noChangeArrowheads="1"/>
            </p:cNvSpPr>
            <p:nvPr/>
          </p:nvSpPr>
          <p:spPr bwMode="auto">
            <a:xfrm>
              <a:off x="5217916" y="3177847"/>
              <a:ext cx="216406" cy="21544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400" b="1" i="1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Ψ</a:t>
              </a:r>
              <a:r>
                <a:rPr kumimoji="0" lang="pl-PL" altLang="pl-PL" sz="1400" b="1" i="1" u="none" strike="noStrike" cap="none" normalizeH="0" baseline="-30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c</a:t>
              </a:r>
              <a:endParaRPr kumimoji="0" lang="pl-PL" alt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Str_rozpr_a"/>
          <p:cNvGrpSpPr/>
          <p:nvPr/>
        </p:nvGrpSpPr>
        <p:grpSpPr>
          <a:xfrm>
            <a:off x="2405138" y="1703987"/>
            <a:ext cx="633423" cy="1538287"/>
            <a:chOff x="2301865" y="2303463"/>
            <a:chExt cx="633423" cy="1538287"/>
          </a:xfrm>
        </p:grpSpPr>
        <p:grpSp>
          <p:nvGrpSpPr>
            <p:cNvPr id="8" name="Grupa 7"/>
            <p:cNvGrpSpPr/>
            <p:nvPr/>
          </p:nvGrpSpPr>
          <p:grpSpPr>
            <a:xfrm>
              <a:off x="2301875" y="2303463"/>
              <a:ext cx="633413" cy="906462"/>
              <a:chOff x="2301875" y="2303463"/>
              <a:chExt cx="633413" cy="906462"/>
            </a:xfrm>
          </p:grpSpPr>
          <p:grpSp>
            <p:nvGrpSpPr>
              <p:cNvPr id="5" name="Group 6"/>
              <p:cNvGrpSpPr>
                <a:grpSpLocks/>
              </p:cNvGrpSpPr>
              <p:nvPr/>
            </p:nvGrpSpPr>
            <p:grpSpPr bwMode="auto">
              <a:xfrm>
                <a:off x="2863850" y="2303463"/>
                <a:ext cx="71438" cy="868362"/>
                <a:chOff x="4691" y="8373"/>
                <a:chExt cx="114" cy="1368"/>
              </a:xfrm>
            </p:grpSpPr>
            <p:sp>
              <p:nvSpPr>
                <p:cNvPr id="6" name="Arc 7"/>
                <p:cNvSpPr>
                  <a:spLocks/>
                </p:cNvSpPr>
                <p:nvPr/>
              </p:nvSpPr>
              <p:spPr bwMode="auto">
                <a:xfrm>
                  <a:off x="4691" y="8373"/>
                  <a:ext cx="114" cy="11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6 w 43200"/>
                    <a:gd name="T1" fmla="*/ 22667 h 22898"/>
                    <a:gd name="T2" fmla="*/ 43161 w 43200"/>
                    <a:gd name="T3" fmla="*/ 22898 h 22898"/>
                    <a:gd name="T4" fmla="*/ 21600 w 43200"/>
                    <a:gd name="T5" fmla="*/ 21600 h 22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2898" fill="none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</a:path>
                    <a:path w="43200" h="22898" stroke="0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7" name="Arc 8"/>
                <p:cNvSpPr>
                  <a:spLocks/>
                </p:cNvSpPr>
                <p:nvPr/>
              </p:nvSpPr>
              <p:spPr bwMode="auto">
                <a:xfrm flipV="1">
                  <a:off x="4691" y="9615"/>
                  <a:ext cx="114" cy="126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6 w 43200"/>
                    <a:gd name="T1" fmla="*/ 22667 h 22898"/>
                    <a:gd name="T2" fmla="*/ 43161 w 43200"/>
                    <a:gd name="T3" fmla="*/ 22898 h 22898"/>
                    <a:gd name="T4" fmla="*/ 21600 w 43200"/>
                    <a:gd name="T5" fmla="*/ 21600 h 22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2898" fill="none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</a:path>
                    <a:path w="43200" h="22898" stroke="0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cxnSp>
              <p:nvCxnSpPr>
                <p:cNvPr id="51209" name="AutoShape 9"/>
                <p:cNvCxnSpPr>
                  <a:cxnSpLocks noChangeShapeType="1"/>
                  <a:stCxn id="6" idx="0"/>
                  <a:endCxn id="7" idx="0"/>
                </p:cNvCxnSpPr>
                <p:nvPr/>
              </p:nvCxnSpPr>
              <p:spPr bwMode="auto">
                <a:xfrm>
                  <a:off x="4691" y="8486"/>
                  <a:ext cx="1" cy="1130"/>
                </a:xfrm>
                <a:prstGeom prst="straightConnector1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1210" name="AutoShape 10"/>
                <p:cNvCxnSpPr>
                  <a:cxnSpLocks noChangeShapeType="1"/>
                </p:cNvCxnSpPr>
                <p:nvPr/>
              </p:nvCxnSpPr>
              <p:spPr bwMode="auto">
                <a:xfrm flipH="1">
                  <a:off x="4804" y="8487"/>
                  <a:ext cx="1" cy="1128"/>
                </a:xfrm>
                <a:prstGeom prst="straightConnector1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18" name="Group 6"/>
              <p:cNvGrpSpPr>
                <a:grpSpLocks/>
              </p:cNvGrpSpPr>
              <p:nvPr/>
            </p:nvGrpSpPr>
            <p:grpSpPr bwMode="auto">
              <a:xfrm>
                <a:off x="2301875" y="2341563"/>
                <a:ext cx="71438" cy="868362"/>
                <a:chOff x="4691" y="8373"/>
                <a:chExt cx="114" cy="1368"/>
              </a:xfrm>
            </p:grpSpPr>
            <p:sp>
              <p:nvSpPr>
                <p:cNvPr id="219" name="Arc 7"/>
                <p:cNvSpPr>
                  <a:spLocks/>
                </p:cNvSpPr>
                <p:nvPr/>
              </p:nvSpPr>
              <p:spPr bwMode="auto">
                <a:xfrm>
                  <a:off x="4691" y="8373"/>
                  <a:ext cx="114" cy="11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6 w 43200"/>
                    <a:gd name="T1" fmla="*/ 22667 h 22898"/>
                    <a:gd name="T2" fmla="*/ 43161 w 43200"/>
                    <a:gd name="T3" fmla="*/ 22898 h 22898"/>
                    <a:gd name="T4" fmla="*/ 21600 w 43200"/>
                    <a:gd name="T5" fmla="*/ 21600 h 22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2898" fill="none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</a:path>
                    <a:path w="43200" h="22898" stroke="0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20" name="Arc 8"/>
                <p:cNvSpPr>
                  <a:spLocks/>
                </p:cNvSpPr>
                <p:nvPr/>
              </p:nvSpPr>
              <p:spPr bwMode="auto">
                <a:xfrm flipV="1">
                  <a:off x="4691" y="9615"/>
                  <a:ext cx="114" cy="126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6 w 43200"/>
                    <a:gd name="T1" fmla="*/ 22667 h 22898"/>
                    <a:gd name="T2" fmla="*/ 43161 w 43200"/>
                    <a:gd name="T3" fmla="*/ 22898 h 22898"/>
                    <a:gd name="T4" fmla="*/ 21600 w 43200"/>
                    <a:gd name="T5" fmla="*/ 21600 h 22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2898" fill="none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</a:path>
                    <a:path w="43200" h="22898" stroke="0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cxnSp>
              <p:nvCxnSpPr>
                <p:cNvPr id="221" name="AutoShape 9"/>
                <p:cNvCxnSpPr>
                  <a:cxnSpLocks noChangeShapeType="1"/>
                  <a:stCxn id="219" idx="0"/>
                  <a:endCxn id="220" idx="0"/>
                </p:cNvCxnSpPr>
                <p:nvPr/>
              </p:nvCxnSpPr>
              <p:spPr bwMode="auto">
                <a:xfrm>
                  <a:off x="4691" y="8486"/>
                  <a:ext cx="1" cy="1130"/>
                </a:xfrm>
                <a:prstGeom prst="straightConnector1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22" name="AutoShape 10"/>
                <p:cNvCxnSpPr>
                  <a:cxnSpLocks noChangeShapeType="1"/>
                  <a:stCxn id="219" idx="1"/>
                  <a:endCxn id="220" idx="1"/>
                </p:cNvCxnSpPr>
                <p:nvPr/>
              </p:nvCxnSpPr>
              <p:spPr bwMode="auto">
                <a:xfrm flipH="1">
                  <a:off x="4804" y="8487"/>
                  <a:ext cx="1" cy="1128"/>
                </a:xfrm>
                <a:prstGeom prst="straightConnector1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2" name="Grupa 11"/>
            <p:cNvGrpSpPr/>
            <p:nvPr/>
          </p:nvGrpSpPr>
          <p:grpSpPr>
            <a:xfrm>
              <a:off x="2301865" y="3371850"/>
              <a:ext cx="633423" cy="469900"/>
              <a:chOff x="2301865" y="3371850"/>
              <a:chExt cx="633423" cy="469900"/>
            </a:xfrm>
          </p:grpSpPr>
          <p:grpSp>
            <p:nvGrpSpPr>
              <p:cNvPr id="9" name="Group 11"/>
              <p:cNvGrpSpPr>
                <a:grpSpLocks/>
              </p:cNvGrpSpPr>
              <p:nvPr/>
            </p:nvGrpSpPr>
            <p:grpSpPr bwMode="auto">
              <a:xfrm>
                <a:off x="2863850" y="3371850"/>
                <a:ext cx="71438" cy="469900"/>
                <a:chOff x="4691" y="10026"/>
                <a:chExt cx="114" cy="741"/>
              </a:xfrm>
            </p:grpSpPr>
            <p:sp>
              <p:nvSpPr>
                <p:cNvPr id="10" name="Arc 12"/>
                <p:cNvSpPr>
                  <a:spLocks/>
                </p:cNvSpPr>
                <p:nvPr/>
              </p:nvSpPr>
              <p:spPr bwMode="auto">
                <a:xfrm>
                  <a:off x="4691" y="10026"/>
                  <a:ext cx="114" cy="11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6 w 43200"/>
                    <a:gd name="T1" fmla="*/ 22667 h 22898"/>
                    <a:gd name="T2" fmla="*/ 43161 w 43200"/>
                    <a:gd name="T3" fmla="*/ 22898 h 22898"/>
                    <a:gd name="T4" fmla="*/ 21600 w 43200"/>
                    <a:gd name="T5" fmla="*/ 21600 h 22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2898" fill="none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</a:path>
                    <a:path w="43200" h="22898" stroke="0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1" name="Arc 13"/>
                <p:cNvSpPr>
                  <a:spLocks/>
                </p:cNvSpPr>
                <p:nvPr/>
              </p:nvSpPr>
              <p:spPr bwMode="auto">
                <a:xfrm flipV="1">
                  <a:off x="4691" y="10641"/>
                  <a:ext cx="114" cy="126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6 w 43200"/>
                    <a:gd name="T1" fmla="*/ 22667 h 22898"/>
                    <a:gd name="T2" fmla="*/ 43161 w 43200"/>
                    <a:gd name="T3" fmla="*/ 22898 h 22898"/>
                    <a:gd name="T4" fmla="*/ 21600 w 43200"/>
                    <a:gd name="T5" fmla="*/ 21600 h 22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2898" fill="none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</a:path>
                    <a:path w="43200" h="22898" stroke="0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cxnSp>
              <p:nvCxnSpPr>
                <p:cNvPr id="51214" name="AutoShape 14"/>
                <p:cNvCxnSpPr>
                  <a:cxnSpLocks noChangeShapeType="1"/>
                  <a:stCxn id="10" idx="0"/>
                  <a:endCxn id="11" idx="0"/>
                </p:cNvCxnSpPr>
                <p:nvPr/>
              </p:nvCxnSpPr>
              <p:spPr bwMode="auto">
                <a:xfrm>
                  <a:off x="4691" y="10139"/>
                  <a:ext cx="1" cy="503"/>
                </a:xfrm>
                <a:prstGeom prst="straightConnector1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1215" name="AutoShape 15"/>
                <p:cNvCxnSpPr>
                  <a:cxnSpLocks noChangeShapeType="1"/>
                  <a:stCxn id="10" idx="1"/>
                  <a:endCxn id="11" idx="1"/>
                </p:cNvCxnSpPr>
                <p:nvPr/>
              </p:nvCxnSpPr>
              <p:spPr bwMode="auto">
                <a:xfrm flipH="1">
                  <a:off x="4804" y="10140"/>
                  <a:ext cx="1" cy="501"/>
                </a:xfrm>
                <a:prstGeom prst="straightConnector1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29" name="Group 11"/>
              <p:cNvGrpSpPr>
                <a:grpSpLocks/>
              </p:cNvGrpSpPr>
              <p:nvPr/>
            </p:nvGrpSpPr>
            <p:grpSpPr bwMode="auto">
              <a:xfrm>
                <a:off x="2301865" y="3371850"/>
                <a:ext cx="74571" cy="469900"/>
                <a:chOff x="4691" y="10026"/>
                <a:chExt cx="119" cy="741"/>
              </a:xfrm>
            </p:grpSpPr>
            <p:sp>
              <p:nvSpPr>
                <p:cNvPr id="230" name="Arc 12"/>
                <p:cNvSpPr>
                  <a:spLocks/>
                </p:cNvSpPr>
                <p:nvPr/>
              </p:nvSpPr>
              <p:spPr bwMode="auto">
                <a:xfrm>
                  <a:off x="4691" y="10026"/>
                  <a:ext cx="114" cy="11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6 w 43200"/>
                    <a:gd name="T1" fmla="*/ 22667 h 22898"/>
                    <a:gd name="T2" fmla="*/ 43161 w 43200"/>
                    <a:gd name="T3" fmla="*/ 22898 h 22898"/>
                    <a:gd name="T4" fmla="*/ 21600 w 43200"/>
                    <a:gd name="T5" fmla="*/ 21600 h 22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2898" fill="none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</a:path>
                    <a:path w="43200" h="22898" stroke="0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31" name="Arc 13"/>
                <p:cNvSpPr>
                  <a:spLocks/>
                </p:cNvSpPr>
                <p:nvPr/>
              </p:nvSpPr>
              <p:spPr bwMode="auto">
                <a:xfrm flipV="1">
                  <a:off x="4691" y="10641"/>
                  <a:ext cx="114" cy="126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6 w 43200"/>
                    <a:gd name="T1" fmla="*/ 22667 h 22898"/>
                    <a:gd name="T2" fmla="*/ 43161 w 43200"/>
                    <a:gd name="T3" fmla="*/ 22898 h 22898"/>
                    <a:gd name="T4" fmla="*/ 21600 w 43200"/>
                    <a:gd name="T5" fmla="*/ 21600 h 22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2898" fill="none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</a:path>
                    <a:path w="43200" h="22898" stroke="0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cxnSp>
              <p:nvCxnSpPr>
                <p:cNvPr id="232" name="AutoShape 14"/>
                <p:cNvCxnSpPr>
                  <a:cxnSpLocks noChangeShapeType="1"/>
                  <a:stCxn id="230" idx="0"/>
                  <a:endCxn id="231" idx="0"/>
                </p:cNvCxnSpPr>
                <p:nvPr/>
              </p:nvCxnSpPr>
              <p:spPr bwMode="auto">
                <a:xfrm>
                  <a:off x="4691" y="10139"/>
                  <a:ext cx="1" cy="503"/>
                </a:xfrm>
                <a:prstGeom prst="straightConnector1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33" name="AutoShape 15"/>
                <p:cNvCxnSpPr>
                  <a:cxnSpLocks noChangeShapeType="1"/>
                </p:cNvCxnSpPr>
                <p:nvPr/>
              </p:nvCxnSpPr>
              <p:spPr bwMode="auto">
                <a:xfrm flipH="1">
                  <a:off x="4809" y="10140"/>
                  <a:ext cx="1" cy="501"/>
                </a:xfrm>
                <a:prstGeom prst="straightConnector1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grpSp>
        <p:nvGrpSpPr>
          <p:cNvPr id="241" name="Str_rozpr_b"/>
          <p:cNvGrpSpPr/>
          <p:nvPr/>
        </p:nvGrpSpPr>
        <p:grpSpPr>
          <a:xfrm>
            <a:off x="3700538" y="1703987"/>
            <a:ext cx="633423" cy="1538287"/>
            <a:chOff x="2301865" y="2303463"/>
            <a:chExt cx="633423" cy="1538287"/>
          </a:xfrm>
        </p:grpSpPr>
        <p:grpSp>
          <p:nvGrpSpPr>
            <p:cNvPr id="242" name="Grupa 241"/>
            <p:cNvGrpSpPr/>
            <p:nvPr/>
          </p:nvGrpSpPr>
          <p:grpSpPr>
            <a:xfrm>
              <a:off x="2301865" y="2303463"/>
              <a:ext cx="633423" cy="906462"/>
              <a:chOff x="2301865" y="2303463"/>
              <a:chExt cx="633423" cy="906462"/>
            </a:xfrm>
          </p:grpSpPr>
          <p:grpSp>
            <p:nvGrpSpPr>
              <p:cNvPr id="254" name="Group 6"/>
              <p:cNvGrpSpPr>
                <a:grpSpLocks/>
              </p:cNvGrpSpPr>
              <p:nvPr/>
            </p:nvGrpSpPr>
            <p:grpSpPr bwMode="auto">
              <a:xfrm>
                <a:off x="2863850" y="2303463"/>
                <a:ext cx="71438" cy="868362"/>
                <a:chOff x="4691" y="8373"/>
                <a:chExt cx="114" cy="1368"/>
              </a:xfrm>
            </p:grpSpPr>
            <p:sp>
              <p:nvSpPr>
                <p:cNvPr id="260" name="Arc 7"/>
                <p:cNvSpPr>
                  <a:spLocks/>
                </p:cNvSpPr>
                <p:nvPr/>
              </p:nvSpPr>
              <p:spPr bwMode="auto">
                <a:xfrm>
                  <a:off x="4691" y="8373"/>
                  <a:ext cx="114" cy="11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6 w 43200"/>
                    <a:gd name="T1" fmla="*/ 22667 h 22898"/>
                    <a:gd name="T2" fmla="*/ 43161 w 43200"/>
                    <a:gd name="T3" fmla="*/ 22898 h 22898"/>
                    <a:gd name="T4" fmla="*/ 21600 w 43200"/>
                    <a:gd name="T5" fmla="*/ 21600 h 22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2898" fill="none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</a:path>
                    <a:path w="43200" h="22898" stroke="0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61" name="Arc 8"/>
                <p:cNvSpPr>
                  <a:spLocks/>
                </p:cNvSpPr>
                <p:nvPr/>
              </p:nvSpPr>
              <p:spPr bwMode="auto">
                <a:xfrm flipV="1">
                  <a:off x="4691" y="9615"/>
                  <a:ext cx="114" cy="126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6 w 43200"/>
                    <a:gd name="T1" fmla="*/ 22667 h 22898"/>
                    <a:gd name="T2" fmla="*/ 43161 w 43200"/>
                    <a:gd name="T3" fmla="*/ 22898 h 22898"/>
                    <a:gd name="T4" fmla="*/ 21600 w 43200"/>
                    <a:gd name="T5" fmla="*/ 21600 h 22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2898" fill="none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</a:path>
                    <a:path w="43200" h="22898" stroke="0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cxnSp>
              <p:nvCxnSpPr>
                <p:cNvPr id="262" name="AutoShape 9"/>
                <p:cNvCxnSpPr>
                  <a:cxnSpLocks noChangeShapeType="1"/>
                  <a:stCxn id="260" idx="0"/>
                  <a:endCxn id="261" idx="0"/>
                </p:cNvCxnSpPr>
                <p:nvPr/>
              </p:nvCxnSpPr>
              <p:spPr bwMode="auto">
                <a:xfrm>
                  <a:off x="4691" y="8486"/>
                  <a:ext cx="1" cy="1130"/>
                </a:xfrm>
                <a:prstGeom prst="straightConnector1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63" name="AutoShape 10"/>
                <p:cNvCxnSpPr>
                  <a:cxnSpLocks noChangeShapeType="1"/>
                  <a:stCxn id="260" idx="1"/>
                  <a:endCxn id="261" idx="1"/>
                </p:cNvCxnSpPr>
                <p:nvPr/>
              </p:nvCxnSpPr>
              <p:spPr bwMode="auto">
                <a:xfrm flipH="1">
                  <a:off x="4804" y="8487"/>
                  <a:ext cx="1" cy="1128"/>
                </a:xfrm>
                <a:prstGeom prst="straightConnector1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55" name="Group 6"/>
              <p:cNvGrpSpPr>
                <a:grpSpLocks/>
              </p:cNvGrpSpPr>
              <p:nvPr/>
            </p:nvGrpSpPr>
            <p:grpSpPr bwMode="auto">
              <a:xfrm>
                <a:off x="2301865" y="2341563"/>
                <a:ext cx="74571" cy="868362"/>
                <a:chOff x="4691" y="8373"/>
                <a:chExt cx="119" cy="1368"/>
              </a:xfrm>
            </p:grpSpPr>
            <p:sp>
              <p:nvSpPr>
                <p:cNvPr id="256" name="Arc 7"/>
                <p:cNvSpPr>
                  <a:spLocks/>
                </p:cNvSpPr>
                <p:nvPr/>
              </p:nvSpPr>
              <p:spPr bwMode="auto">
                <a:xfrm>
                  <a:off x="4691" y="8373"/>
                  <a:ext cx="114" cy="11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6 w 43200"/>
                    <a:gd name="T1" fmla="*/ 22667 h 22898"/>
                    <a:gd name="T2" fmla="*/ 43161 w 43200"/>
                    <a:gd name="T3" fmla="*/ 22898 h 22898"/>
                    <a:gd name="T4" fmla="*/ 21600 w 43200"/>
                    <a:gd name="T5" fmla="*/ 21600 h 22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2898" fill="none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</a:path>
                    <a:path w="43200" h="22898" stroke="0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57" name="Arc 8"/>
                <p:cNvSpPr>
                  <a:spLocks/>
                </p:cNvSpPr>
                <p:nvPr/>
              </p:nvSpPr>
              <p:spPr bwMode="auto">
                <a:xfrm flipV="1">
                  <a:off x="4691" y="9615"/>
                  <a:ext cx="114" cy="126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6 w 43200"/>
                    <a:gd name="T1" fmla="*/ 22667 h 22898"/>
                    <a:gd name="T2" fmla="*/ 43161 w 43200"/>
                    <a:gd name="T3" fmla="*/ 22898 h 22898"/>
                    <a:gd name="T4" fmla="*/ 21600 w 43200"/>
                    <a:gd name="T5" fmla="*/ 21600 h 22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2898" fill="none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</a:path>
                    <a:path w="43200" h="22898" stroke="0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cxnSp>
              <p:nvCxnSpPr>
                <p:cNvPr id="258" name="AutoShape 9"/>
                <p:cNvCxnSpPr>
                  <a:cxnSpLocks noChangeShapeType="1"/>
                  <a:stCxn id="256" idx="0"/>
                  <a:endCxn id="257" idx="0"/>
                </p:cNvCxnSpPr>
                <p:nvPr/>
              </p:nvCxnSpPr>
              <p:spPr bwMode="auto">
                <a:xfrm>
                  <a:off x="4691" y="8486"/>
                  <a:ext cx="1" cy="1130"/>
                </a:xfrm>
                <a:prstGeom prst="straightConnector1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59" name="AutoShape 10"/>
                <p:cNvCxnSpPr>
                  <a:cxnSpLocks noChangeShapeType="1"/>
                </p:cNvCxnSpPr>
                <p:nvPr/>
              </p:nvCxnSpPr>
              <p:spPr bwMode="auto">
                <a:xfrm flipH="1">
                  <a:off x="4809" y="8487"/>
                  <a:ext cx="1" cy="1128"/>
                </a:xfrm>
                <a:prstGeom prst="straightConnector1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243" name="Grupa 242"/>
            <p:cNvGrpSpPr/>
            <p:nvPr/>
          </p:nvGrpSpPr>
          <p:grpSpPr>
            <a:xfrm>
              <a:off x="2301875" y="3371850"/>
              <a:ext cx="633413" cy="469900"/>
              <a:chOff x="2301875" y="3371850"/>
              <a:chExt cx="633413" cy="469900"/>
            </a:xfrm>
          </p:grpSpPr>
          <p:grpSp>
            <p:nvGrpSpPr>
              <p:cNvPr id="244" name="Group 11"/>
              <p:cNvGrpSpPr>
                <a:grpSpLocks/>
              </p:cNvGrpSpPr>
              <p:nvPr/>
            </p:nvGrpSpPr>
            <p:grpSpPr bwMode="auto">
              <a:xfrm>
                <a:off x="2863850" y="3371850"/>
                <a:ext cx="71438" cy="469900"/>
                <a:chOff x="4691" y="10026"/>
                <a:chExt cx="114" cy="741"/>
              </a:xfrm>
            </p:grpSpPr>
            <p:sp>
              <p:nvSpPr>
                <p:cNvPr id="250" name="Arc 12"/>
                <p:cNvSpPr>
                  <a:spLocks/>
                </p:cNvSpPr>
                <p:nvPr/>
              </p:nvSpPr>
              <p:spPr bwMode="auto">
                <a:xfrm>
                  <a:off x="4691" y="10026"/>
                  <a:ext cx="114" cy="11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6 w 43200"/>
                    <a:gd name="T1" fmla="*/ 22667 h 22898"/>
                    <a:gd name="T2" fmla="*/ 43161 w 43200"/>
                    <a:gd name="T3" fmla="*/ 22898 h 22898"/>
                    <a:gd name="T4" fmla="*/ 21600 w 43200"/>
                    <a:gd name="T5" fmla="*/ 21600 h 22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2898" fill="none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</a:path>
                    <a:path w="43200" h="22898" stroke="0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51" name="Arc 13"/>
                <p:cNvSpPr>
                  <a:spLocks/>
                </p:cNvSpPr>
                <p:nvPr/>
              </p:nvSpPr>
              <p:spPr bwMode="auto">
                <a:xfrm flipV="1">
                  <a:off x="4691" y="10641"/>
                  <a:ext cx="114" cy="126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6 w 43200"/>
                    <a:gd name="T1" fmla="*/ 22667 h 22898"/>
                    <a:gd name="T2" fmla="*/ 43161 w 43200"/>
                    <a:gd name="T3" fmla="*/ 22898 h 22898"/>
                    <a:gd name="T4" fmla="*/ 21600 w 43200"/>
                    <a:gd name="T5" fmla="*/ 21600 h 22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2898" fill="none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</a:path>
                    <a:path w="43200" h="22898" stroke="0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cxnSp>
              <p:nvCxnSpPr>
                <p:cNvPr id="252" name="AutoShape 14"/>
                <p:cNvCxnSpPr>
                  <a:cxnSpLocks noChangeShapeType="1"/>
                  <a:stCxn id="250" idx="0"/>
                  <a:endCxn id="251" idx="0"/>
                </p:cNvCxnSpPr>
                <p:nvPr/>
              </p:nvCxnSpPr>
              <p:spPr bwMode="auto">
                <a:xfrm>
                  <a:off x="4691" y="10139"/>
                  <a:ext cx="1" cy="503"/>
                </a:xfrm>
                <a:prstGeom prst="straightConnector1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53" name="AutoShape 15"/>
                <p:cNvCxnSpPr>
                  <a:cxnSpLocks noChangeShapeType="1"/>
                  <a:stCxn id="250" idx="1"/>
                  <a:endCxn id="251" idx="1"/>
                </p:cNvCxnSpPr>
                <p:nvPr/>
              </p:nvCxnSpPr>
              <p:spPr bwMode="auto">
                <a:xfrm flipH="1">
                  <a:off x="4804" y="10140"/>
                  <a:ext cx="1" cy="501"/>
                </a:xfrm>
                <a:prstGeom prst="straightConnector1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45" name="Group 11"/>
              <p:cNvGrpSpPr>
                <a:grpSpLocks/>
              </p:cNvGrpSpPr>
              <p:nvPr/>
            </p:nvGrpSpPr>
            <p:grpSpPr bwMode="auto">
              <a:xfrm>
                <a:off x="2301875" y="3371850"/>
                <a:ext cx="71438" cy="469900"/>
                <a:chOff x="4691" y="10026"/>
                <a:chExt cx="114" cy="741"/>
              </a:xfrm>
            </p:grpSpPr>
            <p:sp>
              <p:nvSpPr>
                <p:cNvPr id="246" name="Arc 12"/>
                <p:cNvSpPr>
                  <a:spLocks/>
                </p:cNvSpPr>
                <p:nvPr/>
              </p:nvSpPr>
              <p:spPr bwMode="auto">
                <a:xfrm>
                  <a:off x="4691" y="10026"/>
                  <a:ext cx="114" cy="11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6 w 43200"/>
                    <a:gd name="T1" fmla="*/ 22667 h 22898"/>
                    <a:gd name="T2" fmla="*/ 43161 w 43200"/>
                    <a:gd name="T3" fmla="*/ 22898 h 22898"/>
                    <a:gd name="T4" fmla="*/ 21600 w 43200"/>
                    <a:gd name="T5" fmla="*/ 21600 h 22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2898" fill="none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</a:path>
                    <a:path w="43200" h="22898" stroke="0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47" name="Arc 13"/>
                <p:cNvSpPr>
                  <a:spLocks/>
                </p:cNvSpPr>
                <p:nvPr/>
              </p:nvSpPr>
              <p:spPr bwMode="auto">
                <a:xfrm flipV="1">
                  <a:off x="4691" y="10641"/>
                  <a:ext cx="114" cy="126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6 w 43200"/>
                    <a:gd name="T1" fmla="*/ 22667 h 22898"/>
                    <a:gd name="T2" fmla="*/ 43161 w 43200"/>
                    <a:gd name="T3" fmla="*/ 22898 h 22898"/>
                    <a:gd name="T4" fmla="*/ 21600 w 43200"/>
                    <a:gd name="T5" fmla="*/ 21600 h 22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2898" fill="none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</a:path>
                    <a:path w="43200" h="22898" stroke="0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cxnSp>
              <p:nvCxnSpPr>
                <p:cNvPr id="248" name="AutoShape 14"/>
                <p:cNvCxnSpPr>
                  <a:cxnSpLocks noChangeShapeType="1"/>
                  <a:stCxn id="246" idx="0"/>
                  <a:endCxn id="247" idx="0"/>
                </p:cNvCxnSpPr>
                <p:nvPr/>
              </p:nvCxnSpPr>
              <p:spPr bwMode="auto">
                <a:xfrm>
                  <a:off x="4691" y="10139"/>
                  <a:ext cx="1" cy="503"/>
                </a:xfrm>
                <a:prstGeom prst="straightConnector1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49" name="AutoShape 15"/>
                <p:cNvCxnSpPr>
                  <a:cxnSpLocks noChangeShapeType="1"/>
                </p:cNvCxnSpPr>
                <p:nvPr/>
              </p:nvCxnSpPr>
              <p:spPr bwMode="auto">
                <a:xfrm flipH="1">
                  <a:off x="4804" y="10140"/>
                  <a:ext cx="1" cy="501"/>
                </a:xfrm>
                <a:prstGeom prst="straightConnector1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grpSp>
        <p:nvGrpSpPr>
          <p:cNvPr id="264" name="Str_rozpr_c"/>
          <p:cNvGrpSpPr/>
          <p:nvPr/>
        </p:nvGrpSpPr>
        <p:grpSpPr>
          <a:xfrm>
            <a:off x="5005473" y="1713512"/>
            <a:ext cx="633413" cy="1538287"/>
            <a:chOff x="2301875" y="2303463"/>
            <a:chExt cx="633413" cy="1538287"/>
          </a:xfrm>
        </p:grpSpPr>
        <p:grpSp>
          <p:nvGrpSpPr>
            <p:cNvPr id="265" name="Grupa 264"/>
            <p:cNvGrpSpPr/>
            <p:nvPr/>
          </p:nvGrpSpPr>
          <p:grpSpPr>
            <a:xfrm>
              <a:off x="2301875" y="2303463"/>
              <a:ext cx="633413" cy="906462"/>
              <a:chOff x="2301875" y="2303463"/>
              <a:chExt cx="633413" cy="906462"/>
            </a:xfrm>
          </p:grpSpPr>
          <p:grpSp>
            <p:nvGrpSpPr>
              <p:cNvPr id="277" name="Group 6"/>
              <p:cNvGrpSpPr>
                <a:grpSpLocks/>
              </p:cNvGrpSpPr>
              <p:nvPr/>
            </p:nvGrpSpPr>
            <p:grpSpPr bwMode="auto">
              <a:xfrm>
                <a:off x="2863850" y="2303463"/>
                <a:ext cx="71438" cy="868362"/>
                <a:chOff x="4691" y="8373"/>
                <a:chExt cx="114" cy="1368"/>
              </a:xfrm>
            </p:grpSpPr>
            <p:sp>
              <p:nvSpPr>
                <p:cNvPr id="283" name="Arc 7"/>
                <p:cNvSpPr>
                  <a:spLocks/>
                </p:cNvSpPr>
                <p:nvPr/>
              </p:nvSpPr>
              <p:spPr bwMode="auto">
                <a:xfrm>
                  <a:off x="4691" y="8373"/>
                  <a:ext cx="114" cy="11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6 w 43200"/>
                    <a:gd name="T1" fmla="*/ 22667 h 22898"/>
                    <a:gd name="T2" fmla="*/ 43161 w 43200"/>
                    <a:gd name="T3" fmla="*/ 22898 h 22898"/>
                    <a:gd name="T4" fmla="*/ 21600 w 43200"/>
                    <a:gd name="T5" fmla="*/ 21600 h 22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2898" fill="none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</a:path>
                    <a:path w="43200" h="22898" stroke="0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84" name="Arc 8"/>
                <p:cNvSpPr>
                  <a:spLocks/>
                </p:cNvSpPr>
                <p:nvPr/>
              </p:nvSpPr>
              <p:spPr bwMode="auto">
                <a:xfrm flipV="1">
                  <a:off x="4691" y="9615"/>
                  <a:ext cx="114" cy="126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6 w 43200"/>
                    <a:gd name="T1" fmla="*/ 22667 h 22898"/>
                    <a:gd name="T2" fmla="*/ 43161 w 43200"/>
                    <a:gd name="T3" fmla="*/ 22898 h 22898"/>
                    <a:gd name="T4" fmla="*/ 21600 w 43200"/>
                    <a:gd name="T5" fmla="*/ 21600 h 22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2898" fill="none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</a:path>
                    <a:path w="43200" h="22898" stroke="0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cxnSp>
              <p:nvCxnSpPr>
                <p:cNvPr id="285" name="AutoShape 9"/>
                <p:cNvCxnSpPr>
                  <a:cxnSpLocks noChangeShapeType="1"/>
                  <a:stCxn id="283" idx="0"/>
                  <a:endCxn id="284" idx="0"/>
                </p:cNvCxnSpPr>
                <p:nvPr/>
              </p:nvCxnSpPr>
              <p:spPr bwMode="auto">
                <a:xfrm>
                  <a:off x="4691" y="8486"/>
                  <a:ext cx="1" cy="1130"/>
                </a:xfrm>
                <a:prstGeom prst="straightConnector1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86" name="AutoShape 10"/>
                <p:cNvCxnSpPr>
                  <a:cxnSpLocks noChangeShapeType="1"/>
                  <a:stCxn id="283" idx="1"/>
                  <a:endCxn id="284" idx="1"/>
                </p:cNvCxnSpPr>
                <p:nvPr/>
              </p:nvCxnSpPr>
              <p:spPr bwMode="auto">
                <a:xfrm flipH="1">
                  <a:off x="4804" y="8487"/>
                  <a:ext cx="1" cy="1128"/>
                </a:xfrm>
                <a:prstGeom prst="straightConnector1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78" name="Group 6"/>
              <p:cNvGrpSpPr>
                <a:grpSpLocks/>
              </p:cNvGrpSpPr>
              <p:nvPr/>
            </p:nvGrpSpPr>
            <p:grpSpPr bwMode="auto">
              <a:xfrm>
                <a:off x="2301875" y="2341563"/>
                <a:ext cx="71438" cy="868362"/>
                <a:chOff x="4691" y="8373"/>
                <a:chExt cx="114" cy="1368"/>
              </a:xfrm>
            </p:grpSpPr>
            <p:sp>
              <p:nvSpPr>
                <p:cNvPr id="279" name="Arc 7"/>
                <p:cNvSpPr>
                  <a:spLocks/>
                </p:cNvSpPr>
                <p:nvPr/>
              </p:nvSpPr>
              <p:spPr bwMode="auto">
                <a:xfrm>
                  <a:off x="4691" y="8373"/>
                  <a:ext cx="114" cy="11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6 w 43200"/>
                    <a:gd name="T1" fmla="*/ 22667 h 22898"/>
                    <a:gd name="T2" fmla="*/ 43161 w 43200"/>
                    <a:gd name="T3" fmla="*/ 22898 h 22898"/>
                    <a:gd name="T4" fmla="*/ 21600 w 43200"/>
                    <a:gd name="T5" fmla="*/ 21600 h 22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2898" fill="none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</a:path>
                    <a:path w="43200" h="22898" stroke="0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80" name="Arc 8"/>
                <p:cNvSpPr>
                  <a:spLocks/>
                </p:cNvSpPr>
                <p:nvPr/>
              </p:nvSpPr>
              <p:spPr bwMode="auto">
                <a:xfrm flipV="1">
                  <a:off x="4691" y="9615"/>
                  <a:ext cx="114" cy="126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6 w 43200"/>
                    <a:gd name="T1" fmla="*/ 22667 h 22898"/>
                    <a:gd name="T2" fmla="*/ 43161 w 43200"/>
                    <a:gd name="T3" fmla="*/ 22898 h 22898"/>
                    <a:gd name="T4" fmla="*/ 21600 w 43200"/>
                    <a:gd name="T5" fmla="*/ 21600 h 22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2898" fill="none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</a:path>
                    <a:path w="43200" h="22898" stroke="0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cxnSp>
              <p:nvCxnSpPr>
                <p:cNvPr id="281" name="AutoShape 9"/>
                <p:cNvCxnSpPr>
                  <a:cxnSpLocks noChangeShapeType="1"/>
                  <a:stCxn id="279" idx="0"/>
                  <a:endCxn id="280" idx="0"/>
                </p:cNvCxnSpPr>
                <p:nvPr/>
              </p:nvCxnSpPr>
              <p:spPr bwMode="auto">
                <a:xfrm>
                  <a:off x="4691" y="8486"/>
                  <a:ext cx="1" cy="1130"/>
                </a:xfrm>
                <a:prstGeom prst="straightConnector1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82" name="AutoShape 10"/>
                <p:cNvCxnSpPr>
                  <a:cxnSpLocks noChangeShapeType="1"/>
                  <a:stCxn id="279" idx="1"/>
                  <a:endCxn id="280" idx="1"/>
                </p:cNvCxnSpPr>
                <p:nvPr/>
              </p:nvCxnSpPr>
              <p:spPr bwMode="auto">
                <a:xfrm flipH="1">
                  <a:off x="4804" y="8487"/>
                  <a:ext cx="1" cy="1128"/>
                </a:xfrm>
                <a:prstGeom prst="straightConnector1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266" name="Grupa 265"/>
            <p:cNvGrpSpPr/>
            <p:nvPr/>
          </p:nvGrpSpPr>
          <p:grpSpPr>
            <a:xfrm>
              <a:off x="2301875" y="3371850"/>
              <a:ext cx="633413" cy="469900"/>
              <a:chOff x="2301875" y="3371850"/>
              <a:chExt cx="633413" cy="469900"/>
            </a:xfrm>
          </p:grpSpPr>
          <p:grpSp>
            <p:nvGrpSpPr>
              <p:cNvPr id="267" name="Group 11"/>
              <p:cNvGrpSpPr>
                <a:grpSpLocks/>
              </p:cNvGrpSpPr>
              <p:nvPr/>
            </p:nvGrpSpPr>
            <p:grpSpPr bwMode="auto">
              <a:xfrm>
                <a:off x="2863850" y="3371850"/>
                <a:ext cx="71438" cy="469900"/>
                <a:chOff x="4691" y="10026"/>
                <a:chExt cx="114" cy="741"/>
              </a:xfrm>
            </p:grpSpPr>
            <p:sp>
              <p:nvSpPr>
                <p:cNvPr id="273" name="Arc 12"/>
                <p:cNvSpPr>
                  <a:spLocks/>
                </p:cNvSpPr>
                <p:nvPr/>
              </p:nvSpPr>
              <p:spPr bwMode="auto">
                <a:xfrm>
                  <a:off x="4691" y="10026"/>
                  <a:ext cx="114" cy="11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6 w 43200"/>
                    <a:gd name="T1" fmla="*/ 22667 h 22898"/>
                    <a:gd name="T2" fmla="*/ 43161 w 43200"/>
                    <a:gd name="T3" fmla="*/ 22898 h 22898"/>
                    <a:gd name="T4" fmla="*/ 21600 w 43200"/>
                    <a:gd name="T5" fmla="*/ 21600 h 22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2898" fill="none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</a:path>
                    <a:path w="43200" h="22898" stroke="0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74" name="Arc 13"/>
                <p:cNvSpPr>
                  <a:spLocks/>
                </p:cNvSpPr>
                <p:nvPr/>
              </p:nvSpPr>
              <p:spPr bwMode="auto">
                <a:xfrm flipV="1">
                  <a:off x="4691" y="10641"/>
                  <a:ext cx="114" cy="126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6 w 43200"/>
                    <a:gd name="T1" fmla="*/ 22667 h 22898"/>
                    <a:gd name="T2" fmla="*/ 43161 w 43200"/>
                    <a:gd name="T3" fmla="*/ 22898 h 22898"/>
                    <a:gd name="T4" fmla="*/ 21600 w 43200"/>
                    <a:gd name="T5" fmla="*/ 21600 h 22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2898" fill="none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</a:path>
                    <a:path w="43200" h="22898" stroke="0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cxnSp>
              <p:nvCxnSpPr>
                <p:cNvPr id="275" name="AutoShape 14"/>
                <p:cNvCxnSpPr>
                  <a:cxnSpLocks noChangeShapeType="1"/>
                  <a:stCxn id="273" idx="0"/>
                  <a:endCxn id="274" idx="0"/>
                </p:cNvCxnSpPr>
                <p:nvPr/>
              </p:nvCxnSpPr>
              <p:spPr bwMode="auto">
                <a:xfrm>
                  <a:off x="4691" y="10139"/>
                  <a:ext cx="1" cy="503"/>
                </a:xfrm>
                <a:prstGeom prst="straightConnector1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76" name="AutoShape 15"/>
                <p:cNvCxnSpPr>
                  <a:cxnSpLocks noChangeShapeType="1"/>
                  <a:stCxn id="273" idx="1"/>
                  <a:endCxn id="274" idx="1"/>
                </p:cNvCxnSpPr>
                <p:nvPr/>
              </p:nvCxnSpPr>
              <p:spPr bwMode="auto">
                <a:xfrm flipH="1">
                  <a:off x="4804" y="10140"/>
                  <a:ext cx="1" cy="501"/>
                </a:xfrm>
                <a:prstGeom prst="straightConnector1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68" name="Group 11"/>
              <p:cNvGrpSpPr>
                <a:grpSpLocks/>
              </p:cNvGrpSpPr>
              <p:nvPr/>
            </p:nvGrpSpPr>
            <p:grpSpPr bwMode="auto">
              <a:xfrm>
                <a:off x="2301875" y="3371850"/>
                <a:ext cx="71438" cy="469900"/>
                <a:chOff x="4691" y="10026"/>
                <a:chExt cx="114" cy="741"/>
              </a:xfrm>
            </p:grpSpPr>
            <p:sp>
              <p:nvSpPr>
                <p:cNvPr id="269" name="Arc 12"/>
                <p:cNvSpPr>
                  <a:spLocks/>
                </p:cNvSpPr>
                <p:nvPr/>
              </p:nvSpPr>
              <p:spPr bwMode="auto">
                <a:xfrm>
                  <a:off x="4691" y="10026"/>
                  <a:ext cx="114" cy="11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6 w 43200"/>
                    <a:gd name="T1" fmla="*/ 22667 h 22898"/>
                    <a:gd name="T2" fmla="*/ 43161 w 43200"/>
                    <a:gd name="T3" fmla="*/ 22898 h 22898"/>
                    <a:gd name="T4" fmla="*/ 21600 w 43200"/>
                    <a:gd name="T5" fmla="*/ 21600 h 22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2898" fill="none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</a:path>
                    <a:path w="43200" h="22898" stroke="0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70" name="Arc 13"/>
                <p:cNvSpPr>
                  <a:spLocks/>
                </p:cNvSpPr>
                <p:nvPr/>
              </p:nvSpPr>
              <p:spPr bwMode="auto">
                <a:xfrm flipV="1">
                  <a:off x="4691" y="10641"/>
                  <a:ext cx="114" cy="126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6 w 43200"/>
                    <a:gd name="T1" fmla="*/ 22667 h 22898"/>
                    <a:gd name="T2" fmla="*/ 43161 w 43200"/>
                    <a:gd name="T3" fmla="*/ 22898 h 22898"/>
                    <a:gd name="T4" fmla="*/ 21600 w 43200"/>
                    <a:gd name="T5" fmla="*/ 21600 h 22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2898" fill="none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</a:path>
                    <a:path w="43200" h="22898" stroke="0" extrusionOk="0">
                      <a:moveTo>
                        <a:pt x="26" y="22666"/>
                      </a:moveTo>
                      <a:cubicBezTo>
                        <a:pt x="8" y="22311"/>
                        <a:pt x="0" y="2195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032"/>
                        <a:pt x="43186" y="22465"/>
                        <a:pt x="43160" y="22897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cxnSp>
              <p:nvCxnSpPr>
                <p:cNvPr id="271" name="AutoShape 14"/>
                <p:cNvCxnSpPr>
                  <a:cxnSpLocks noChangeShapeType="1"/>
                  <a:stCxn id="269" idx="0"/>
                  <a:endCxn id="270" idx="0"/>
                </p:cNvCxnSpPr>
                <p:nvPr/>
              </p:nvCxnSpPr>
              <p:spPr bwMode="auto">
                <a:xfrm>
                  <a:off x="4691" y="10139"/>
                  <a:ext cx="1" cy="503"/>
                </a:xfrm>
                <a:prstGeom prst="straightConnector1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72" name="AutoShape 15"/>
                <p:cNvCxnSpPr>
                  <a:cxnSpLocks noChangeShapeType="1"/>
                  <a:stCxn id="269" idx="1"/>
                  <a:endCxn id="270" idx="1"/>
                </p:cNvCxnSpPr>
                <p:nvPr/>
              </p:nvCxnSpPr>
              <p:spPr bwMode="auto">
                <a:xfrm flipH="1">
                  <a:off x="4804" y="10140"/>
                  <a:ext cx="1" cy="501"/>
                </a:xfrm>
                <a:prstGeom prst="straightConnector1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grpSp>
        <p:nvGrpSpPr>
          <p:cNvPr id="16" name="Gwiazda_a"/>
          <p:cNvGrpSpPr>
            <a:grpSpLocks/>
          </p:cNvGrpSpPr>
          <p:nvPr/>
        </p:nvGrpSpPr>
        <p:grpSpPr bwMode="auto">
          <a:xfrm>
            <a:off x="2256447" y="2549060"/>
            <a:ext cx="2609850" cy="58738"/>
            <a:chOff x="3565" y="9710"/>
            <a:chExt cx="4109" cy="93"/>
          </a:xfrm>
        </p:grpSpPr>
        <p:cxnSp>
          <p:nvCxnSpPr>
            <p:cNvPr id="51217" name="AutoShape 17"/>
            <p:cNvCxnSpPr>
              <a:cxnSpLocks noChangeShapeType="1"/>
            </p:cNvCxnSpPr>
            <p:nvPr/>
          </p:nvCxnSpPr>
          <p:spPr bwMode="auto">
            <a:xfrm flipH="1">
              <a:off x="3565" y="9710"/>
              <a:ext cx="1" cy="78"/>
            </a:xfrm>
            <a:prstGeom prst="straightConnector1">
              <a:avLst/>
            </a:prstGeom>
            <a:noFill/>
            <a:ln w="952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218" name="AutoShape 18"/>
            <p:cNvCxnSpPr>
              <a:cxnSpLocks noChangeShapeType="1"/>
            </p:cNvCxnSpPr>
            <p:nvPr/>
          </p:nvCxnSpPr>
          <p:spPr bwMode="auto">
            <a:xfrm>
              <a:off x="5618" y="9710"/>
              <a:ext cx="3" cy="83"/>
            </a:xfrm>
            <a:prstGeom prst="straightConnector1">
              <a:avLst/>
            </a:prstGeom>
            <a:noFill/>
            <a:ln w="952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219" name="AutoShape 19"/>
            <p:cNvCxnSpPr>
              <a:cxnSpLocks noChangeShapeType="1"/>
            </p:cNvCxnSpPr>
            <p:nvPr/>
          </p:nvCxnSpPr>
          <p:spPr bwMode="auto">
            <a:xfrm>
              <a:off x="7670" y="9710"/>
              <a:ext cx="4" cy="82"/>
            </a:xfrm>
            <a:prstGeom prst="straightConnector1">
              <a:avLst/>
            </a:prstGeom>
            <a:noFill/>
            <a:ln w="952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220" name="AutoShape 20"/>
            <p:cNvCxnSpPr>
              <a:cxnSpLocks noChangeShapeType="1"/>
            </p:cNvCxnSpPr>
            <p:nvPr/>
          </p:nvCxnSpPr>
          <p:spPr bwMode="auto">
            <a:xfrm>
              <a:off x="3565" y="9793"/>
              <a:ext cx="4109" cy="10"/>
            </a:xfrm>
            <a:prstGeom prst="straightConnector1">
              <a:avLst/>
            </a:prstGeom>
            <a:noFill/>
            <a:ln w="952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" name="Gwiazda_b"/>
          <p:cNvGrpSpPr>
            <a:grpSpLocks/>
          </p:cNvGrpSpPr>
          <p:nvPr/>
        </p:nvGrpSpPr>
        <p:grpSpPr bwMode="auto">
          <a:xfrm flipV="1">
            <a:off x="2265164" y="2754632"/>
            <a:ext cx="2609850" cy="58738"/>
            <a:chOff x="3565" y="9710"/>
            <a:chExt cx="4109" cy="93"/>
          </a:xfrm>
        </p:grpSpPr>
        <p:cxnSp>
          <p:nvCxnSpPr>
            <p:cNvPr id="51222" name="AutoShape 22"/>
            <p:cNvCxnSpPr>
              <a:cxnSpLocks noChangeShapeType="1"/>
            </p:cNvCxnSpPr>
            <p:nvPr/>
          </p:nvCxnSpPr>
          <p:spPr bwMode="auto">
            <a:xfrm flipH="1">
              <a:off x="3565" y="9710"/>
              <a:ext cx="1" cy="78"/>
            </a:xfrm>
            <a:prstGeom prst="straightConnector1">
              <a:avLst/>
            </a:prstGeom>
            <a:noFill/>
            <a:ln w="952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223" name="AutoShape 23"/>
            <p:cNvCxnSpPr>
              <a:cxnSpLocks noChangeShapeType="1"/>
            </p:cNvCxnSpPr>
            <p:nvPr/>
          </p:nvCxnSpPr>
          <p:spPr bwMode="auto">
            <a:xfrm>
              <a:off x="5618" y="9710"/>
              <a:ext cx="3" cy="83"/>
            </a:xfrm>
            <a:prstGeom prst="straightConnector1">
              <a:avLst/>
            </a:prstGeom>
            <a:noFill/>
            <a:ln w="952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224" name="AutoShape 24"/>
            <p:cNvCxnSpPr>
              <a:cxnSpLocks noChangeShapeType="1"/>
            </p:cNvCxnSpPr>
            <p:nvPr/>
          </p:nvCxnSpPr>
          <p:spPr bwMode="auto">
            <a:xfrm>
              <a:off x="7670" y="9710"/>
              <a:ext cx="4" cy="82"/>
            </a:xfrm>
            <a:prstGeom prst="straightConnector1">
              <a:avLst/>
            </a:prstGeom>
            <a:noFill/>
            <a:ln w="952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225" name="AutoShape 25"/>
            <p:cNvCxnSpPr>
              <a:cxnSpLocks noChangeShapeType="1"/>
            </p:cNvCxnSpPr>
            <p:nvPr/>
          </p:nvCxnSpPr>
          <p:spPr bwMode="auto">
            <a:xfrm>
              <a:off x="3565" y="9793"/>
              <a:ext cx="4109" cy="10"/>
            </a:xfrm>
            <a:prstGeom prst="straightConnector1">
              <a:avLst/>
            </a:prstGeom>
            <a:noFill/>
            <a:ln w="952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7" name="Trójkąt"/>
          <p:cNvGrpSpPr>
            <a:grpSpLocks/>
          </p:cNvGrpSpPr>
          <p:nvPr/>
        </p:nvGrpSpPr>
        <p:grpSpPr bwMode="auto">
          <a:xfrm>
            <a:off x="2266045" y="2758210"/>
            <a:ext cx="3465512" cy="958850"/>
            <a:chOff x="3574" y="10019"/>
            <a:chExt cx="5459" cy="1510"/>
          </a:xfrm>
        </p:grpSpPr>
        <p:grpSp>
          <p:nvGrpSpPr>
            <p:cNvPr id="28" name="Group 22"/>
            <p:cNvGrpSpPr>
              <a:grpSpLocks/>
            </p:cNvGrpSpPr>
            <p:nvPr/>
          </p:nvGrpSpPr>
          <p:grpSpPr bwMode="auto">
            <a:xfrm>
              <a:off x="3574" y="10025"/>
              <a:ext cx="2029" cy="691"/>
              <a:chOff x="3574" y="10025"/>
              <a:chExt cx="2029" cy="691"/>
            </a:xfrm>
          </p:grpSpPr>
          <p:cxnSp>
            <p:nvCxnSpPr>
              <p:cNvPr id="31" name="AutoShape 23"/>
              <p:cNvCxnSpPr>
                <a:cxnSpLocks noChangeShapeType="1"/>
              </p:cNvCxnSpPr>
              <p:nvPr/>
            </p:nvCxnSpPr>
            <p:spPr bwMode="auto">
              <a:xfrm flipV="1">
                <a:off x="3574" y="10025"/>
                <a:ext cx="1" cy="88"/>
              </a:xfrm>
              <a:prstGeom prst="straightConnector1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200" name="AutoShape 24"/>
              <p:cNvCxnSpPr>
                <a:cxnSpLocks noChangeShapeType="1"/>
              </p:cNvCxnSpPr>
              <p:nvPr/>
            </p:nvCxnSpPr>
            <p:spPr bwMode="auto">
              <a:xfrm>
                <a:off x="3580" y="10025"/>
                <a:ext cx="1567" cy="1"/>
              </a:xfrm>
              <a:prstGeom prst="straightConnector1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201" name="AutoShape 25"/>
              <p:cNvCxnSpPr>
                <a:cxnSpLocks noChangeShapeType="1"/>
              </p:cNvCxnSpPr>
              <p:nvPr/>
            </p:nvCxnSpPr>
            <p:spPr bwMode="auto">
              <a:xfrm>
                <a:off x="5146" y="10025"/>
                <a:ext cx="1" cy="685"/>
              </a:xfrm>
              <a:prstGeom prst="straightConnector1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226" name="AutoShape 26"/>
              <p:cNvCxnSpPr>
                <a:cxnSpLocks noChangeShapeType="1"/>
              </p:cNvCxnSpPr>
              <p:nvPr/>
            </p:nvCxnSpPr>
            <p:spPr bwMode="auto">
              <a:xfrm>
                <a:off x="5147" y="10715"/>
                <a:ext cx="456" cy="1"/>
              </a:xfrm>
              <a:prstGeom prst="straightConnector1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9" name="Group 27"/>
            <p:cNvGrpSpPr>
              <a:grpSpLocks/>
            </p:cNvGrpSpPr>
            <p:nvPr/>
          </p:nvGrpSpPr>
          <p:grpSpPr bwMode="auto">
            <a:xfrm>
              <a:off x="5625" y="10026"/>
              <a:ext cx="2030" cy="711"/>
              <a:chOff x="5625" y="10026"/>
              <a:chExt cx="2030" cy="711"/>
            </a:xfrm>
          </p:grpSpPr>
          <p:cxnSp>
            <p:nvCxnSpPr>
              <p:cNvPr id="51228" name="AutoShape 28"/>
              <p:cNvCxnSpPr>
                <a:cxnSpLocks noChangeShapeType="1"/>
              </p:cNvCxnSpPr>
              <p:nvPr/>
            </p:nvCxnSpPr>
            <p:spPr bwMode="auto">
              <a:xfrm flipV="1">
                <a:off x="5625" y="10026"/>
                <a:ext cx="2" cy="82"/>
              </a:xfrm>
              <a:prstGeom prst="straightConnector1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229" name="AutoShape 29"/>
              <p:cNvCxnSpPr>
                <a:cxnSpLocks noChangeShapeType="1"/>
              </p:cNvCxnSpPr>
              <p:nvPr/>
            </p:nvCxnSpPr>
            <p:spPr bwMode="auto">
              <a:xfrm>
                <a:off x="5627" y="10026"/>
                <a:ext cx="1572" cy="1"/>
              </a:xfrm>
              <a:prstGeom prst="straightConnector1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230" name="AutoShape 30"/>
              <p:cNvCxnSpPr>
                <a:cxnSpLocks noChangeShapeType="1"/>
              </p:cNvCxnSpPr>
              <p:nvPr/>
            </p:nvCxnSpPr>
            <p:spPr bwMode="auto">
              <a:xfrm>
                <a:off x="7198" y="10026"/>
                <a:ext cx="1" cy="711"/>
              </a:xfrm>
              <a:prstGeom prst="straightConnector1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231" name="AutoShape 31"/>
              <p:cNvCxnSpPr>
                <a:cxnSpLocks noChangeShapeType="1"/>
              </p:cNvCxnSpPr>
              <p:nvPr/>
            </p:nvCxnSpPr>
            <p:spPr bwMode="auto">
              <a:xfrm>
                <a:off x="7199" y="10736"/>
                <a:ext cx="456" cy="1"/>
              </a:xfrm>
              <a:prstGeom prst="straightConnector1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0" name="Group 32"/>
            <p:cNvGrpSpPr>
              <a:grpSpLocks/>
            </p:cNvGrpSpPr>
            <p:nvPr/>
          </p:nvGrpSpPr>
          <p:grpSpPr bwMode="auto">
            <a:xfrm>
              <a:off x="3591" y="10019"/>
              <a:ext cx="5442" cy="1510"/>
              <a:chOff x="3591" y="10019"/>
              <a:chExt cx="5442" cy="1510"/>
            </a:xfrm>
          </p:grpSpPr>
          <p:cxnSp>
            <p:nvCxnSpPr>
              <p:cNvPr id="51233" name="AutoShape 33"/>
              <p:cNvCxnSpPr>
                <a:cxnSpLocks noChangeShapeType="1"/>
              </p:cNvCxnSpPr>
              <p:nvPr/>
            </p:nvCxnSpPr>
            <p:spPr bwMode="auto">
              <a:xfrm flipH="1" flipV="1">
                <a:off x="3591" y="10764"/>
                <a:ext cx="255" cy="753"/>
              </a:xfrm>
              <a:prstGeom prst="straightConnector1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234" name="AutoShape 34"/>
              <p:cNvCxnSpPr>
                <a:cxnSpLocks noChangeShapeType="1"/>
              </p:cNvCxnSpPr>
              <p:nvPr/>
            </p:nvCxnSpPr>
            <p:spPr bwMode="auto">
              <a:xfrm flipV="1">
                <a:off x="7678" y="10019"/>
                <a:ext cx="1" cy="115"/>
              </a:xfrm>
              <a:prstGeom prst="straightConnector1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235" name="AutoShape 35"/>
              <p:cNvCxnSpPr>
                <a:cxnSpLocks noChangeShapeType="1"/>
              </p:cNvCxnSpPr>
              <p:nvPr/>
            </p:nvCxnSpPr>
            <p:spPr bwMode="auto">
              <a:xfrm>
                <a:off x="7678" y="10019"/>
                <a:ext cx="1355" cy="1"/>
              </a:xfrm>
              <a:prstGeom prst="straightConnector1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236" name="AutoShape 36"/>
              <p:cNvCxnSpPr>
                <a:cxnSpLocks noChangeShapeType="1"/>
              </p:cNvCxnSpPr>
              <p:nvPr/>
            </p:nvCxnSpPr>
            <p:spPr bwMode="auto">
              <a:xfrm>
                <a:off x="9030" y="10019"/>
                <a:ext cx="1" cy="1498"/>
              </a:xfrm>
              <a:prstGeom prst="straightConnector1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237" name="AutoShape 37"/>
              <p:cNvCxnSpPr>
                <a:cxnSpLocks noChangeShapeType="1"/>
              </p:cNvCxnSpPr>
              <p:nvPr/>
            </p:nvCxnSpPr>
            <p:spPr bwMode="auto">
              <a:xfrm flipH="1">
                <a:off x="3849" y="11528"/>
                <a:ext cx="5182" cy="1"/>
              </a:xfrm>
              <a:prstGeom prst="straightConnector1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202" name="Str_G"/>
          <p:cNvGrpSpPr/>
          <p:nvPr/>
        </p:nvGrpSpPr>
        <p:grpSpPr>
          <a:xfrm>
            <a:off x="1931341" y="656692"/>
            <a:ext cx="3218678" cy="1057220"/>
            <a:chOff x="1828068" y="1256168"/>
            <a:chExt cx="3218678" cy="1057220"/>
          </a:xfrm>
        </p:grpSpPr>
        <p:grpSp>
          <p:nvGrpSpPr>
            <p:cNvPr id="339" name="Faza_cG"/>
            <p:cNvGrpSpPr/>
            <p:nvPr/>
          </p:nvGrpSpPr>
          <p:grpSpPr>
            <a:xfrm>
              <a:off x="4428219" y="1268591"/>
              <a:ext cx="618527" cy="1042988"/>
              <a:chOff x="1124913" y="4770405"/>
              <a:chExt cx="618527" cy="1042988"/>
            </a:xfrm>
          </p:grpSpPr>
          <p:sp>
            <p:nvSpPr>
              <p:cNvPr id="340" name="Text Box 38"/>
              <p:cNvSpPr txBox="1">
                <a:spLocks noChangeArrowheads="1"/>
              </p:cNvSpPr>
              <p:nvPr/>
            </p:nvSpPr>
            <p:spPr bwMode="auto">
              <a:xfrm>
                <a:off x="1124913" y="4770405"/>
                <a:ext cx="29014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altLang="pl-PL" sz="1400" b="1" i="1" u="sng" strike="noStrike" cap="none" normalizeH="0" baseline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U</a:t>
                </a:r>
                <a:r>
                  <a:rPr lang="pl-PL" altLang="pl-PL" sz="1400" b="1" i="1" baseline="-25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kumimoji="0" lang="pl-PL" altLang="pl-PL" sz="1400" b="1" i="1" u="none" strike="noStrike" cap="none" normalizeH="0" baseline="-2500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  <a:endParaRPr kumimoji="0" lang="pl-PL" altLang="pl-PL" sz="1400" b="1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1" name="Text Box 39"/>
              <p:cNvSpPr txBox="1">
                <a:spLocks noChangeArrowheads="1"/>
              </p:cNvSpPr>
              <p:nvPr/>
            </p:nvSpPr>
            <p:spPr bwMode="auto">
              <a:xfrm>
                <a:off x="1512608" y="5002180"/>
                <a:ext cx="230832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altLang="pl-PL" sz="1400" b="1" i="1" u="sng" strike="noStrike" cap="none" normalizeH="0" baseline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pl-PL" altLang="pl-PL" sz="1600" b="1" i="1" baseline="-25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kumimoji="0" lang="pl-PL" altLang="pl-PL" sz="1600" b="1" i="1" u="none" strike="noStrike" cap="none" normalizeH="0" baseline="-2500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  <a:endParaRPr kumimoji="0" lang="pl-PL" altLang="pl-PL" sz="1600" b="1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342" name="Group 40"/>
              <p:cNvGrpSpPr>
                <a:grpSpLocks/>
              </p:cNvGrpSpPr>
              <p:nvPr/>
            </p:nvGrpSpPr>
            <p:grpSpPr bwMode="auto">
              <a:xfrm>
                <a:off x="1441450" y="4840255"/>
                <a:ext cx="36513" cy="973138"/>
                <a:chOff x="3551" y="6834"/>
                <a:chExt cx="57" cy="1532"/>
              </a:xfrm>
            </p:grpSpPr>
            <p:sp>
              <p:nvSpPr>
                <p:cNvPr id="344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3579" y="6884"/>
                  <a:ext cx="1" cy="148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45" name="Oval 42"/>
                <p:cNvSpPr>
                  <a:spLocks noChangeArrowheads="1"/>
                </p:cNvSpPr>
                <p:nvPr/>
              </p:nvSpPr>
              <p:spPr bwMode="auto">
                <a:xfrm>
                  <a:off x="3551" y="6834"/>
                  <a:ext cx="57" cy="57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  <p:cxnSp>
            <p:nvCxnSpPr>
              <p:cNvPr id="343" name="AutoShape 43"/>
              <p:cNvCxnSpPr>
                <a:cxnSpLocks noChangeShapeType="1"/>
              </p:cNvCxnSpPr>
              <p:nvPr/>
            </p:nvCxnSpPr>
            <p:spPr bwMode="auto">
              <a:xfrm>
                <a:off x="1457325" y="4895850"/>
                <a:ext cx="1588" cy="144463"/>
              </a:xfrm>
              <a:prstGeom prst="straightConnector1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32" name="Faza_bG"/>
            <p:cNvGrpSpPr/>
            <p:nvPr/>
          </p:nvGrpSpPr>
          <p:grpSpPr>
            <a:xfrm>
              <a:off x="3143396" y="1270400"/>
              <a:ext cx="574841" cy="1042988"/>
              <a:chOff x="1132228" y="4770405"/>
              <a:chExt cx="574841" cy="1042988"/>
            </a:xfrm>
          </p:grpSpPr>
          <p:sp>
            <p:nvSpPr>
              <p:cNvPr id="333" name="Text Box 38"/>
              <p:cNvSpPr txBox="1">
                <a:spLocks noChangeArrowheads="1"/>
              </p:cNvSpPr>
              <p:nvPr/>
            </p:nvSpPr>
            <p:spPr bwMode="auto">
              <a:xfrm>
                <a:off x="1132228" y="4770405"/>
                <a:ext cx="296556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altLang="pl-PL" sz="1400" b="1" i="1" u="sng" strike="noStrike" cap="none" normalizeH="0" baseline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U</a:t>
                </a:r>
                <a:r>
                  <a:rPr lang="pl-PL" altLang="pl-PL" sz="1400" b="1" i="1" baseline="-25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kumimoji="0" lang="pl-PL" altLang="pl-PL" sz="1400" b="1" i="1" u="none" strike="noStrike" cap="none" normalizeH="0" baseline="-2500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  <a:endParaRPr kumimoji="0" lang="pl-PL" altLang="pl-PL" sz="1400" b="1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4" name="Text Box 39"/>
              <p:cNvSpPr txBox="1">
                <a:spLocks noChangeArrowheads="1"/>
              </p:cNvSpPr>
              <p:nvPr/>
            </p:nvSpPr>
            <p:spPr bwMode="auto">
              <a:xfrm>
                <a:off x="1490663" y="5002180"/>
                <a:ext cx="216406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altLang="pl-PL" sz="1400" b="1" u="sng" strike="noStrike" cap="none" normalizeH="0" baseline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pl-PL" altLang="pl-PL" sz="1400" b="1" i="1" baseline="-25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kumimoji="0" lang="pl-PL" altLang="pl-PL" sz="1400" b="1" i="1" u="none" strike="noStrike" cap="none" normalizeH="0" baseline="-2500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  <a:endParaRPr kumimoji="0" lang="pl-PL" altLang="pl-PL" sz="1400" b="1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335" name="Group 40"/>
              <p:cNvGrpSpPr>
                <a:grpSpLocks/>
              </p:cNvGrpSpPr>
              <p:nvPr/>
            </p:nvGrpSpPr>
            <p:grpSpPr bwMode="auto">
              <a:xfrm>
                <a:off x="1441450" y="4840255"/>
                <a:ext cx="36513" cy="973138"/>
                <a:chOff x="3551" y="6834"/>
                <a:chExt cx="57" cy="1532"/>
              </a:xfrm>
            </p:grpSpPr>
            <p:sp>
              <p:nvSpPr>
                <p:cNvPr id="337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3579" y="6884"/>
                  <a:ext cx="1" cy="148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38" name="Oval 42"/>
                <p:cNvSpPr>
                  <a:spLocks noChangeArrowheads="1"/>
                </p:cNvSpPr>
                <p:nvPr/>
              </p:nvSpPr>
              <p:spPr bwMode="auto">
                <a:xfrm>
                  <a:off x="3551" y="6834"/>
                  <a:ext cx="57" cy="57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  <p:cxnSp>
            <p:nvCxnSpPr>
              <p:cNvPr id="336" name="AutoShape 43"/>
              <p:cNvCxnSpPr>
                <a:cxnSpLocks noChangeShapeType="1"/>
              </p:cNvCxnSpPr>
              <p:nvPr/>
            </p:nvCxnSpPr>
            <p:spPr bwMode="auto">
              <a:xfrm>
                <a:off x="1457325" y="4895850"/>
                <a:ext cx="1588" cy="144463"/>
              </a:xfrm>
              <a:prstGeom prst="straightConnector1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92" name="Faza_aG"/>
            <p:cNvGrpSpPr/>
            <p:nvPr/>
          </p:nvGrpSpPr>
          <p:grpSpPr>
            <a:xfrm>
              <a:off x="1828068" y="1256168"/>
              <a:ext cx="588997" cy="1042988"/>
              <a:chOff x="1126290" y="4770405"/>
              <a:chExt cx="588997" cy="1042988"/>
            </a:xfrm>
          </p:grpSpPr>
          <p:sp>
            <p:nvSpPr>
              <p:cNvPr id="51202" name="Text Box 38"/>
              <p:cNvSpPr txBox="1">
                <a:spLocks noChangeArrowheads="1"/>
              </p:cNvSpPr>
              <p:nvPr/>
            </p:nvSpPr>
            <p:spPr bwMode="auto">
              <a:xfrm>
                <a:off x="1126290" y="4770405"/>
                <a:ext cx="301496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altLang="pl-PL" sz="1400" b="1" i="1" u="sng" strike="noStrike" cap="none" normalizeH="0" baseline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U</a:t>
                </a:r>
                <a:r>
                  <a:rPr kumimoji="0" lang="pl-PL" altLang="pl-PL" sz="1400" b="1" i="1" u="none" strike="noStrike" cap="none" normalizeH="0" baseline="-2500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aG</a:t>
                </a:r>
                <a:endParaRPr kumimoji="0" lang="pl-PL" altLang="pl-PL" sz="1400" b="1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203" name="Text Box 39"/>
              <p:cNvSpPr txBox="1">
                <a:spLocks noChangeArrowheads="1"/>
              </p:cNvSpPr>
              <p:nvPr/>
            </p:nvSpPr>
            <p:spPr bwMode="auto">
              <a:xfrm>
                <a:off x="1505293" y="5002180"/>
                <a:ext cx="20999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altLang="pl-PL" sz="1400" b="1" i="1" u="sng" strike="noStrike" cap="none" normalizeH="0" baseline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kumimoji="0" lang="pl-PL" altLang="pl-PL" sz="1400" b="1" i="1" u="none" strike="noStrike" cap="none" normalizeH="0" baseline="-2500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aG</a:t>
                </a:r>
                <a:endParaRPr kumimoji="0" lang="pl-PL" altLang="pl-PL" sz="1400" b="1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1204" name="Group 40"/>
              <p:cNvGrpSpPr>
                <a:grpSpLocks/>
              </p:cNvGrpSpPr>
              <p:nvPr/>
            </p:nvGrpSpPr>
            <p:grpSpPr bwMode="auto">
              <a:xfrm>
                <a:off x="1441450" y="4840255"/>
                <a:ext cx="36513" cy="973138"/>
                <a:chOff x="3551" y="6834"/>
                <a:chExt cx="57" cy="1532"/>
              </a:xfrm>
            </p:grpSpPr>
            <p:sp>
              <p:nvSpPr>
                <p:cNvPr id="51205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3579" y="6884"/>
                  <a:ext cx="1" cy="148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1221" name="Oval 42"/>
                <p:cNvSpPr>
                  <a:spLocks noChangeArrowheads="1"/>
                </p:cNvSpPr>
                <p:nvPr/>
              </p:nvSpPr>
              <p:spPr bwMode="auto">
                <a:xfrm>
                  <a:off x="3551" y="6834"/>
                  <a:ext cx="57" cy="57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  <p:cxnSp>
            <p:nvCxnSpPr>
              <p:cNvPr id="51243" name="AutoShape 43"/>
              <p:cNvCxnSpPr>
                <a:cxnSpLocks noChangeShapeType="1"/>
              </p:cNvCxnSpPr>
              <p:nvPr/>
            </p:nvCxnSpPr>
            <p:spPr bwMode="auto">
              <a:xfrm>
                <a:off x="1457325" y="4895850"/>
                <a:ext cx="1588" cy="144463"/>
              </a:xfrm>
              <a:prstGeom prst="straightConnector1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203" name="Str_D"/>
          <p:cNvGrpSpPr/>
          <p:nvPr/>
        </p:nvGrpSpPr>
        <p:grpSpPr>
          <a:xfrm>
            <a:off x="1970793" y="3220260"/>
            <a:ext cx="3168197" cy="873001"/>
            <a:chOff x="1867520" y="3819736"/>
            <a:chExt cx="3168197" cy="873001"/>
          </a:xfrm>
        </p:grpSpPr>
        <p:grpSp>
          <p:nvGrpSpPr>
            <p:cNvPr id="201" name="Faza_cD"/>
            <p:cNvGrpSpPr/>
            <p:nvPr/>
          </p:nvGrpSpPr>
          <p:grpSpPr>
            <a:xfrm>
              <a:off x="4447664" y="3825775"/>
              <a:ext cx="588053" cy="866962"/>
              <a:chOff x="4447664" y="3825775"/>
              <a:chExt cx="588053" cy="866962"/>
            </a:xfrm>
          </p:grpSpPr>
          <p:grpSp>
            <p:nvGrpSpPr>
              <p:cNvPr id="196" name="Group 46"/>
              <p:cNvGrpSpPr>
                <a:grpSpLocks/>
              </p:cNvGrpSpPr>
              <p:nvPr/>
            </p:nvGrpSpPr>
            <p:grpSpPr bwMode="auto">
              <a:xfrm>
                <a:off x="4755286" y="3825775"/>
                <a:ext cx="36513" cy="763587"/>
                <a:chOff x="7659" y="10761"/>
                <a:chExt cx="57" cy="1204"/>
              </a:xfrm>
            </p:grpSpPr>
            <p:sp>
              <p:nvSpPr>
                <p:cNvPr id="197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7687" y="10761"/>
                  <a:ext cx="1" cy="114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98" name="Oval 48"/>
                <p:cNvSpPr>
                  <a:spLocks noChangeArrowheads="1"/>
                </p:cNvSpPr>
                <p:nvPr/>
              </p:nvSpPr>
              <p:spPr bwMode="auto">
                <a:xfrm>
                  <a:off x="7659" y="11908"/>
                  <a:ext cx="57" cy="57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  <p:cxnSp>
            <p:nvCxnSpPr>
              <p:cNvPr id="51249" name="AutoShape 49"/>
              <p:cNvCxnSpPr>
                <a:cxnSpLocks noChangeShapeType="1"/>
              </p:cNvCxnSpPr>
              <p:nvPr/>
            </p:nvCxnSpPr>
            <p:spPr bwMode="auto">
              <a:xfrm>
                <a:off x="4772749" y="4354412"/>
                <a:ext cx="0" cy="146050"/>
              </a:xfrm>
              <a:prstGeom prst="straightConnector1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9" name="Text Box 50"/>
              <p:cNvSpPr txBox="1">
                <a:spLocks noChangeArrowheads="1"/>
              </p:cNvSpPr>
              <p:nvPr/>
            </p:nvSpPr>
            <p:spPr bwMode="auto">
              <a:xfrm>
                <a:off x="4832135" y="4348005"/>
                <a:ext cx="20358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altLang="pl-PL" sz="1400" b="1" i="1" u="sng" strike="noStrike" cap="none" normalizeH="0" baseline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kumimoji="0" lang="pl-PL" altLang="pl-PL" sz="1400" b="1" i="1" u="none" strike="noStrike" cap="none" normalizeH="0" baseline="-2500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cD</a:t>
                </a:r>
                <a:endParaRPr kumimoji="0" lang="pl-PL" altLang="pl-PL" sz="1400" b="1" i="0" u="none" strike="noStrike" cap="none" normalizeH="0" baseline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0" name="Text Box 51"/>
              <p:cNvSpPr txBox="1">
                <a:spLocks noChangeArrowheads="1"/>
              </p:cNvSpPr>
              <p:nvPr/>
            </p:nvSpPr>
            <p:spPr bwMode="auto">
              <a:xfrm>
                <a:off x="4447664" y="4477293"/>
                <a:ext cx="28373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altLang="pl-PL" sz="1400" b="1" i="1" u="sng" strike="noStrike" cap="none" normalizeH="0" baseline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U</a:t>
                </a:r>
                <a:r>
                  <a:rPr kumimoji="0" lang="pl-PL" altLang="pl-PL" sz="1400" b="1" i="1" u="none" strike="noStrike" cap="none" normalizeH="0" baseline="-2500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cD</a:t>
                </a:r>
                <a:endParaRPr kumimoji="0" lang="pl-PL" altLang="pl-PL" sz="1400" b="1" i="0" u="none" strike="noStrike" cap="none" normalizeH="0" baseline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56" name="Faza_bD"/>
            <p:cNvGrpSpPr/>
            <p:nvPr/>
          </p:nvGrpSpPr>
          <p:grpSpPr>
            <a:xfrm>
              <a:off x="3119830" y="3819736"/>
              <a:ext cx="616905" cy="870133"/>
              <a:chOff x="4425224" y="3822604"/>
              <a:chExt cx="616905" cy="870133"/>
            </a:xfrm>
          </p:grpSpPr>
          <p:grpSp>
            <p:nvGrpSpPr>
              <p:cNvPr id="357" name="Group 46"/>
              <p:cNvGrpSpPr>
                <a:grpSpLocks/>
              </p:cNvGrpSpPr>
              <p:nvPr/>
            </p:nvGrpSpPr>
            <p:grpSpPr bwMode="auto">
              <a:xfrm>
                <a:off x="4755286" y="3822604"/>
                <a:ext cx="36513" cy="766758"/>
                <a:chOff x="7659" y="10756"/>
                <a:chExt cx="57" cy="1209"/>
              </a:xfrm>
            </p:grpSpPr>
            <p:sp>
              <p:nvSpPr>
                <p:cNvPr id="361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7687" y="10756"/>
                  <a:ext cx="1" cy="114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62" name="Oval 48"/>
                <p:cNvSpPr>
                  <a:spLocks noChangeArrowheads="1"/>
                </p:cNvSpPr>
                <p:nvPr/>
              </p:nvSpPr>
              <p:spPr bwMode="auto">
                <a:xfrm>
                  <a:off x="7659" y="11908"/>
                  <a:ext cx="57" cy="57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  <p:cxnSp>
            <p:nvCxnSpPr>
              <p:cNvPr id="358" name="AutoShape 49"/>
              <p:cNvCxnSpPr>
                <a:cxnSpLocks noChangeShapeType="1"/>
              </p:cNvCxnSpPr>
              <p:nvPr/>
            </p:nvCxnSpPr>
            <p:spPr bwMode="auto">
              <a:xfrm>
                <a:off x="4772749" y="4354412"/>
                <a:ext cx="0" cy="146050"/>
              </a:xfrm>
              <a:prstGeom prst="straightConnector1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59" name="Text Box 50"/>
              <p:cNvSpPr txBox="1">
                <a:spLocks noChangeArrowheads="1"/>
              </p:cNvSpPr>
              <p:nvPr/>
            </p:nvSpPr>
            <p:spPr bwMode="auto">
              <a:xfrm>
                <a:off x="4832135" y="4348005"/>
                <a:ext cx="20999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altLang="pl-PL" sz="1400" b="1" i="1" u="sng" strike="noStrike" cap="none" normalizeH="0" baseline="0" dirty="0" err="1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pl-PL" altLang="pl-PL" sz="1400" b="1" i="1" baseline="-25000" dirty="0" err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kumimoji="0" lang="pl-PL" altLang="pl-PL" sz="1400" b="1" i="1" u="none" strike="noStrike" cap="none" normalizeH="0" baseline="-25000" dirty="0" err="1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endParaRPr kumimoji="0" lang="pl-PL" altLang="pl-PL" sz="1400" b="1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0" name="Text Box 51"/>
              <p:cNvSpPr txBox="1">
                <a:spLocks noChangeArrowheads="1"/>
              </p:cNvSpPr>
              <p:nvPr/>
            </p:nvSpPr>
            <p:spPr bwMode="auto">
              <a:xfrm>
                <a:off x="4425224" y="4477293"/>
                <a:ext cx="29014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altLang="pl-PL" sz="1400" b="1" i="1" u="sng" strike="noStrike" cap="none" normalizeH="0" baseline="0" dirty="0" err="1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U</a:t>
                </a:r>
                <a:r>
                  <a:rPr lang="pl-PL" altLang="pl-PL" sz="1400" b="1" i="1" baseline="-25000" dirty="0" err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kumimoji="0" lang="pl-PL" altLang="pl-PL" sz="1400" b="1" i="1" u="none" strike="noStrike" cap="none" normalizeH="0" baseline="-25000" dirty="0" err="1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endParaRPr kumimoji="0" lang="pl-PL" altLang="pl-PL" sz="1400" b="1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63" name="Faza_aD"/>
            <p:cNvGrpSpPr/>
            <p:nvPr/>
          </p:nvGrpSpPr>
          <p:grpSpPr>
            <a:xfrm>
              <a:off x="1867520" y="3828665"/>
              <a:ext cx="548783" cy="832493"/>
              <a:chOff x="4486934" y="3825775"/>
              <a:chExt cx="548783" cy="832493"/>
            </a:xfrm>
          </p:grpSpPr>
          <p:grpSp>
            <p:nvGrpSpPr>
              <p:cNvPr id="364" name="Group 46"/>
              <p:cNvGrpSpPr>
                <a:grpSpLocks/>
              </p:cNvGrpSpPr>
              <p:nvPr/>
            </p:nvGrpSpPr>
            <p:grpSpPr bwMode="auto">
              <a:xfrm>
                <a:off x="4755286" y="3825775"/>
                <a:ext cx="36513" cy="763587"/>
                <a:chOff x="7659" y="10761"/>
                <a:chExt cx="57" cy="1204"/>
              </a:xfrm>
            </p:grpSpPr>
            <p:sp>
              <p:nvSpPr>
                <p:cNvPr id="368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7687" y="10761"/>
                  <a:ext cx="1" cy="114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69" name="Oval 48"/>
                <p:cNvSpPr>
                  <a:spLocks noChangeArrowheads="1"/>
                </p:cNvSpPr>
                <p:nvPr/>
              </p:nvSpPr>
              <p:spPr bwMode="auto">
                <a:xfrm>
                  <a:off x="7659" y="11908"/>
                  <a:ext cx="57" cy="57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  <p:cxnSp>
            <p:nvCxnSpPr>
              <p:cNvPr id="365" name="AutoShape 49"/>
              <p:cNvCxnSpPr>
                <a:cxnSpLocks noChangeShapeType="1"/>
              </p:cNvCxnSpPr>
              <p:nvPr/>
            </p:nvCxnSpPr>
            <p:spPr bwMode="auto">
              <a:xfrm>
                <a:off x="4772749" y="4354412"/>
                <a:ext cx="0" cy="146050"/>
              </a:xfrm>
              <a:prstGeom prst="straightConnector1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66" name="Text Box 50"/>
              <p:cNvSpPr txBox="1">
                <a:spLocks noChangeArrowheads="1"/>
              </p:cNvSpPr>
              <p:nvPr/>
            </p:nvSpPr>
            <p:spPr bwMode="auto">
              <a:xfrm>
                <a:off x="4832135" y="4348005"/>
                <a:ext cx="20358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altLang="pl-PL" sz="1400" b="1" i="1" u="sng" strike="noStrike" cap="none" normalizeH="0" baseline="0" dirty="0" err="1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pl-PL" altLang="pl-PL" sz="1400" b="1" i="1" baseline="-25000" dirty="0" err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kumimoji="0" lang="pl-PL" altLang="pl-PL" sz="1400" b="1" i="1" u="none" strike="noStrike" cap="none" normalizeH="0" baseline="-25000" dirty="0" err="1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endParaRPr kumimoji="0" lang="pl-PL" altLang="pl-PL" sz="1400" b="1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7" name="Text Box 51"/>
              <p:cNvSpPr txBox="1">
                <a:spLocks noChangeArrowheads="1"/>
              </p:cNvSpPr>
              <p:nvPr/>
            </p:nvSpPr>
            <p:spPr bwMode="auto">
              <a:xfrm>
                <a:off x="4486934" y="4477293"/>
                <a:ext cx="234950" cy="18097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altLang="pl-PL" sz="1200" b="1" i="1" u="sng" strike="noStrike" cap="none" normalizeH="0" baseline="0" dirty="0" err="1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U</a:t>
                </a:r>
                <a:r>
                  <a:rPr lang="pl-PL" altLang="pl-PL" sz="1200" b="1" i="1" baseline="-25000" dirty="0" err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kumimoji="0" lang="pl-PL" altLang="pl-PL" sz="1200" b="1" i="1" u="none" strike="noStrike" cap="none" normalizeH="0" baseline="-25000" dirty="0" err="1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endParaRPr kumimoji="0" lang="pl-PL" altLang="pl-PL" sz="1200" b="1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805" name="Tytuł"/>
          <p:cNvSpPr txBox="1">
            <a:spLocks noChangeArrowheads="1"/>
          </p:cNvSpPr>
          <p:nvPr/>
        </p:nvSpPr>
        <p:spPr bwMode="auto">
          <a:xfrm>
            <a:off x="2653206" y="216000"/>
            <a:ext cx="38872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Transformator elektroenergetyczny </a:t>
            </a: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 budowa</a:t>
            </a:r>
            <a:endParaRPr kumimoji="1" lang="pl-PL" sz="14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76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1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51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1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1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3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xt_Uz,dPcu"/>
          <p:cNvSpPr txBox="1">
            <a:spLocks noChangeArrowheads="1"/>
          </p:cNvSpPr>
          <p:nvPr/>
        </p:nvSpPr>
        <p:spPr bwMode="auto">
          <a:xfrm>
            <a:off x="2300683" y="5001800"/>
            <a:ext cx="258404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t" anchorCtr="0">
            <a:spAutoFit/>
          </a:bodyPr>
          <a:lstStyle/>
          <a:p>
            <a:pPr defTabSz="912813" eaLnBrk="0" hangingPunct="0">
              <a:defRPr/>
            </a:pPr>
            <a:r>
              <a:rPr kumimoji="1" lang="pl-PL" sz="1600" b="1" i="1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napięcie zwarcia</a:t>
            </a:r>
          </a:p>
          <a:p>
            <a:pPr defTabSz="912813" eaLnBrk="0" hangingPunct="0">
              <a:defRPr/>
            </a:pPr>
            <a:r>
              <a:rPr kumimoji="1" lang="pl-PL" sz="1600" b="1" i="1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straty mocy czynnej (w miedzi)</a:t>
            </a:r>
            <a:endParaRPr kumimoji="1" lang="pl-PL" sz="1600" b="1" i="1" kern="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91" name="Txt_Pr_zwarcia"/>
          <p:cNvSpPr txBox="1">
            <a:spLocks noChangeArrowheads="1"/>
          </p:cNvSpPr>
          <p:nvPr/>
        </p:nvSpPr>
        <p:spPr bwMode="auto">
          <a:xfrm>
            <a:off x="1435872" y="4402814"/>
            <a:ext cx="661297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 anchorCtr="0">
            <a:spAutoFit/>
          </a:bodyPr>
          <a:lstStyle/>
          <a:p>
            <a:pPr defTabSz="912813" eaLnBrk="0" hangingPunct="0">
              <a:defRPr/>
            </a:pPr>
            <a:r>
              <a:rPr kumimoji="1" lang="pl-PL" sz="1600" b="1" i="1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Próba zwarcia</a:t>
            </a:r>
            <a:r>
              <a:rPr kumimoji="1" lang="pl-PL" sz="1600" b="1" i="1" kern="0" dirty="0">
                <a:solidFill>
                  <a:srgbClr val="00B050"/>
                </a:solidFill>
                <a:cs typeface="Times New Roman" panose="02020603050405020304" pitchFamily="18" charset="0"/>
              </a:rPr>
              <a:t>, </a:t>
            </a:r>
            <a:r>
              <a:rPr kumimoji="1" lang="pl-PL" sz="1600" b="1" i="1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strona wtórna zwarta, zasilanie </a:t>
            </a:r>
            <a:r>
              <a:rPr kumimoji="1" lang="pl-PL" sz="1600" b="1" i="1" kern="0" dirty="0">
                <a:solidFill>
                  <a:srgbClr val="00B050"/>
                </a:solidFill>
                <a:cs typeface="Times New Roman" panose="02020603050405020304" pitchFamily="18" charset="0"/>
              </a:rPr>
              <a:t>- napięcie </a:t>
            </a:r>
            <a:r>
              <a:rPr kumimoji="1" lang="pl-PL" sz="1600" b="1" i="1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przy którym </a:t>
            </a:r>
            <a:r>
              <a:rPr kumimoji="1" lang="pl-PL" sz="1600" b="1" i="1" kern="0" dirty="0" smtClean="0">
                <a:solidFill>
                  <a:srgbClr val="CC0000"/>
                </a:solidFill>
                <a:cs typeface="Times New Roman" panose="02020603050405020304" pitchFamily="18" charset="0"/>
              </a:rPr>
              <a:t>prądy strony wtórnej</a:t>
            </a:r>
            <a:r>
              <a:rPr kumimoji="1" lang="pl-PL" sz="1600" b="1" i="1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są równe prądom  </a:t>
            </a:r>
            <a:r>
              <a:rPr kumimoji="1" lang="pl-PL" sz="1600" b="1" i="1" kern="0" dirty="0" smtClean="0">
                <a:solidFill>
                  <a:srgbClr val="CC0000"/>
                </a:solidFill>
                <a:cs typeface="Times New Roman" panose="02020603050405020304" pitchFamily="18" charset="0"/>
              </a:rPr>
              <a:t>znamionowym</a:t>
            </a:r>
            <a:r>
              <a:rPr kumimoji="1" lang="pl-PL" sz="1600" b="1" i="1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,  </a:t>
            </a:r>
            <a:r>
              <a:rPr kumimoji="1" lang="pl-PL" sz="1600" b="1" i="1" kern="0" dirty="0">
                <a:solidFill>
                  <a:srgbClr val="00B050"/>
                </a:solidFill>
                <a:cs typeface="Times New Roman" panose="02020603050405020304" pitchFamily="18" charset="0"/>
              </a:rPr>
              <a:t>pomiar</a:t>
            </a:r>
            <a:r>
              <a:rPr kumimoji="1" lang="pl-PL" sz="1600" b="1" i="1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:</a:t>
            </a:r>
            <a:endParaRPr kumimoji="1" lang="pl-PL" sz="1600" b="1" i="1" kern="0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sp>
        <p:nvSpPr>
          <p:cNvPr id="90" name="Txt_Io,dPFe"/>
          <p:cNvSpPr txBox="1">
            <a:spLocks noChangeArrowheads="1"/>
          </p:cNvSpPr>
          <p:nvPr/>
        </p:nvSpPr>
        <p:spPr bwMode="auto">
          <a:xfrm>
            <a:off x="2297145" y="3477743"/>
            <a:ext cx="345126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t" anchorCtr="0">
            <a:spAutoFit/>
          </a:bodyPr>
          <a:lstStyle/>
          <a:p>
            <a:pPr defTabSz="912813" eaLnBrk="0" hangingPunct="0">
              <a:defRPr/>
            </a:pPr>
            <a:r>
              <a:rPr kumimoji="1" lang="pl-PL" sz="1600" b="1" i="1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prąd biegu jałowego (magnesowanie)</a:t>
            </a:r>
          </a:p>
          <a:p>
            <a:pPr defTabSz="912813" eaLnBrk="0" hangingPunct="0">
              <a:defRPr/>
            </a:pPr>
            <a:r>
              <a:rPr kumimoji="1" lang="pl-PL" sz="1600" b="1" i="1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straty w żelazie (prądy wirowe, histereza)</a:t>
            </a:r>
            <a:endParaRPr kumimoji="1" lang="pl-PL" sz="1600" b="1" i="1" kern="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89" name="Txt_Pr_jał"/>
          <p:cNvSpPr txBox="1">
            <a:spLocks noChangeArrowheads="1"/>
          </p:cNvSpPr>
          <p:nvPr/>
        </p:nvSpPr>
        <p:spPr bwMode="auto">
          <a:xfrm>
            <a:off x="1432334" y="3155214"/>
            <a:ext cx="55047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t" anchorCtr="0">
            <a:spAutoFit/>
          </a:bodyPr>
          <a:lstStyle/>
          <a:p>
            <a:pPr defTabSz="912813" eaLnBrk="0" hangingPunct="0">
              <a:defRPr/>
            </a:pPr>
            <a:r>
              <a:rPr kumimoji="1" lang="pl-PL" sz="1600" b="1" i="1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Próba biegu jałowego, zasilanie - </a:t>
            </a:r>
            <a:r>
              <a:rPr kumimoji="1" lang="pl-PL" sz="1600" b="1" i="1" kern="0" dirty="0" smtClean="0">
                <a:solidFill>
                  <a:srgbClr val="CC0000"/>
                </a:solidFill>
                <a:cs typeface="Times New Roman" panose="02020603050405020304" pitchFamily="18" charset="0"/>
              </a:rPr>
              <a:t>napięcie znamionowe</a:t>
            </a:r>
            <a:r>
              <a:rPr kumimoji="1" lang="pl-PL" sz="1600" b="1" i="1" kern="0" smtClean="0">
                <a:solidFill>
                  <a:srgbClr val="00B050"/>
                </a:solidFill>
                <a:cs typeface="Times New Roman" panose="02020603050405020304" pitchFamily="18" charset="0"/>
              </a:rPr>
              <a:t>,  pomiar:</a:t>
            </a:r>
            <a:endParaRPr kumimoji="1" lang="pl-PL" sz="1600" b="1" i="1" kern="0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6" name="Przew_końca"/>
          <p:cNvGrpSpPr/>
          <p:nvPr/>
        </p:nvGrpSpPr>
        <p:grpSpPr>
          <a:xfrm>
            <a:off x="5003230" y="1577675"/>
            <a:ext cx="1576361" cy="1039019"/>
            <a:chOff x="3517921" y="701675"/>
            <a:chExt cx="1261089" cy="831215"/>
          </a:xfrm>
        </p:grpSpPr>
        <p:grpSp>
          <p:nvGrpSpPr>
            <p:cNvPr id="79" name="Grupa 78"/>
            <p:cNvGrpSpPr/>
            <p:nvPr/>
          </p:nvGrpSpPr>
          <p:grpSpPr>
            <a:xfrm>
              <a:off x="3541495" y="721942"/>
              <a:ext cx="1197436" cy="145972"/>
              <a:chOff x="3541495" y="721942"/>
              <a:chExt cx="1197436" cy="145972"/>
            </a:xfrm>
          </p:grpSpPr>
          <p:cxnSp>
            <p:nvCxnSpPr>
              <p:cNvPr id="87" name="Line 1184"/>
              <p:cNvCxnSpPr/>
              <p:nvPr/>
            </p:nvCxnSpPr>
            <p:spPr bwMode="auto">
              <a:xfrm flipV="1">
                <a:off x="3541495" y="727130"/>
                <a:ext cx="296583" cy="14078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8" name="Line 1187"/>
              <p:cNvCxnSpPr/>
              <p:nvPr/>
            </p:nvCxnSpPr>
            <p:spPr bwMode="auto">
              <a:xfrm flipV="1">
                <a:off x="3834765" y="721942"/>
                <a:ext cx="904166" cy="5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80" name="Line 1188"/>
            <p:cNvCxnSpPr/>
            <p:nvPr/>
          </p:nvCxnSpPr>
          <p:spPr bwMode="auto">
            <a:xfrm flipV="1">
              <a:off x="3690693" y="1120057"/>
              <a:ext cx="1048947" cy="8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81" name="Grupa 80"/>
            <p:cNvGrpSpPr/>
            <p:nvPr/>
          </p:nvGrpSpPr>
          <p:grpSpPr>
            <a:xfrm>
              <a:off x="3517921" y="1403363"/>
              <a:ext cx="1220449" cy="120057"/>
              <a:chOff x="3517921" y="1403363"/>
              <a:chExt cx="1220449" cy="120057"/>
            </a:xfrm>
          </p:grpSpPr>
          <p:cxnSp>
            <p:nvCxnSpPr>
              <p:cNvPr id="85" name="Line 1185"/>
              <p:cNvCxnSpPr/>
              <p:nvPr/>
            </p:nvCxnSpPr>
            <p:spPr bwMode="auto">
              <a:xfrm>
                <a:off x="3517921" y="1403363"/>
                <a:ext cx="320157" cy="120057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6" name="Line 1187"/>
              <p:cNvCxnSpPr/>
              <p:nvPr/>
            </p:nvCxnSpPr>
            <p:spPr bwMode="auto">
              <a:xfrm flipV="1">
                <a:off x="3834765" y="1518285"/>
                <a:ext cx="90360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82" name="Oval 1196"/>
            <p:cNvSpPr>
              <a:spLocks noChangeArrowheads="1"/>
            </p:cNvSpPr>
            <p:nvPr/>
          </p:nvSpPr>
          <p:spPr bwMode="auto">
            <a:xfrm>
              <a:off x="4737100" y="701675"/>
              <a:ext cx="35560" cy="35560"/>
            </a:xfrm>
            <a:prstGeom prst="ellipse">
              <a:avLst/>
            </a:prstGeom>
            <a:solidFill>
              <a:srgbClr val="333333"/>
            </a:solidFill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83" name="Oval 1197"/>
            <p:cNvSpPr>
              <a:spLocks noChangeArrowheads="1"/>
            </p:cNvSpPr>
            <p:nvPr/>
          </p:nvSpPr>
          <p:spPr bwMode="auto">
            <a:xfrm>
              <a:off x="4737100" y="1100455"/>
              <a:ext cx="35560" cy="35560"/>
            </a:xfrm>
            <a:prstGeom prst="ellipse">
              <a:avLst/>
            </a:prstGeom>
            <a:solidFill>
              <a:srgbClr val="333333"/>
            </a:solidFill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84" name="Oval 1198"/>
            <p:cNvSpPr>
              <a:spLocks noChangeArrowheads="1"/>
            </p:cNvSpPr>
            <p:nvPr/>
          </p:nvSpPr>
          <p:spPr bwMode="auto">
            <a:xfrm>
              <a:off x="4743450" y="1497330"/>
              <a:ext cx="35560" cy="35560"/>
            </a:xfrm>
            <a:prstGeom prst="ellipse">
              <a:avLst/>
            </a:prstGeom>
            <a:solidFill>
              <a:srgbClr val="333333"/>
            </a:solidFill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l-PL"/>
            </a:p>
          </p:txBody>
        </p:sp>
      </p:grpSp>
      <p:grpSp>
        <p:nvGrpSpPr>
          <p:cNvPr id="7" name="Przew_pocz"/>
          <p:cNvGrpSpPr/>
          <p:nvPr/>
        </p:nvGrpSpPr>
        <p:grpSpPr>
          <a:xfrm>
            <a:off x="2470348" y="1557831"/>
            <a:ext cx="1430168" cy="1043808"/>
            <a:chOff x="1491615" y="702310"/>
            <a:chExt cx="1144135" cy="835046"/>
          </a:xfrm>
        </p:grpSpPr>
        <p:cxnSp>
          <p:nvCxnSpPr>
            <p:cNvPr id="71" name="Line 1177"/>
            <p:cNvCxnSpPr/>
            <p:nvPr/>
          </p:nvCxnSpPr>
          <p:spPr bwMode="auto">
            <a:xfrm flipV="1">
              <a:off x="1528445" y="1518285"/>
              <a:ext cx="83185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" name="Line 1177"/>
            <p:cNvCxnSpPr/>
            <p:nvPr/>
          </p:nvCxnSpPr>
          <p:spPr bwMode="auto">
            <a:xfrm flipV="1">
              <a:off x="1527810" y="721995"/>
              <a:ext cx="832443" cy="3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" name="Line 1189"/>
            <p:cNvCxnSpPr/>
            <p:nvPr/>
          </p:nvCxnSpPr>
          <p:spPr bwMode="auto">
            <a:xfrm>
              <a:off x="2358411" y="717243"/>
              <a:ext cx="277339" cy="14694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" name="Line 1190"/>
            <p:cNvCxnSpPr/>
            <p:nvPr/>
          </p:nvCxnSpPr>
          <p:spPr bwMode="auto">
            <a:xfrm flipV="1">
              <a:off x="2351364" y="1379220"/>
              <a:ext cx="253406" cy="1372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5" name="Oval 1196"/>
            <p:cNvSpPr>
              <a:spLocks noChangeArrowheads="1"/>
            </p:cNvSpPr>
            <p:nvPr/>
          </p:nvSpPr>
          <p:spPr bwMode="auto">
            <a:xfrm>
              <a:off x="1491615" y="702310"/>
              <a:ext cx="36195" cy="36195"/>
            </a:xfrm>
            <a:prstGeom prst="ellipse">
              <a:avLst/>
            </a:prstGeom>
            <a:solidFill>
              <a:srgbClr val="333333"/>
            </a:solidFill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76" name="Oval 1197"/>
            <p:cNvSpPr>
              <a:spLocks noChangeArrowheads="1"/>
            </p:cNvSpPr>
            <p:nvPr/>
          </p:nvSpPr>
          <p:spPr bwMode="auto">
            <a:xfrm>
              <a:off x="1491615" y="1101088"/>
              <a:ext cx="36195" cy="36195"/>
            </a:xfrm>
            <a:prstGeom prst="ellipse">
              <a:avLst/>
            </a:prstGeom>
            <a:solidFill>
              <a:srgbClr val="333333"/>
            </a:solidFill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77" name="Oval 1198"/>
            <p:cNvSpPr>
              <a:spLocks noChangeArrowheads="1"/>
            </p:cNvSpPr>
            <p:nvPr/>
          </p:nvSpPr>
          <p:spPr bwMode="auto">
            <a:xfrm>
              <a:off x="1494488" y="1501161"/>
              <a:ext cx="36195" cy="36195"/>
            </a:xfrm>
            <a:prstGeom prst="ellipse">
              <a:avLst/>
            </a:prstGeom>
            <a:solidFill>
              <a:srgbClr val="333333"/>
            </a:solidFill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l-PL"/>
            </a:p>
          </p:txBody>
        </p:sp>
        <p:cxnSp>
          <p:nvCxnSpPr>
            <p:cNvPr id="78" name="Line 1177"/>
            <p:cNvCxnSpPr/>
            <p:nvPr/>
          </p:nvCxnSpPr>
          <p:spPr bwMode="auto">
            <a:xfrm>
              <a:off x="1527729" y="1119887"/>
              <a:ext cx="970361" cy="152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" name="Transform"/>
          <p:cNvGrpSpPr>
            <a:grpSpLocks/>
          </p:cNvGrpSpPr>
          <p:nvPr/>
        </p:nvGrpSpPr>
        <p:grpSpPr bwMode="auto">
          <a:xfrm>
            <a:off x="3716535" y="1695150"/>
            <a:ext cx="1493043" cy="814388"/>
            <a:chOff x="5643" y="8322"/>
            <a:chExt cx="1881" cy="1026"/>
          </a:xfrm>
        </p:grpSpPr>
        <p:sp>
          <p:nvSpPr>
            <p:cNvPr id="61" name="Oval 1137"/>
            <p:cNvSpPr>
              <a:spLocks noChangeArrowheads="1"/>
            </p:cNvSpPr>
            <p:nvPr/>
          </p:nvSpPr>
          <p:spPr bwMode="auto">
            <a:xfrm>
              <a:off x="6441" y="8322"/>
              <a:ext cx="1083" cy="1026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62" name="Oval 1138"/>
            <p:cNvSpPr>
              <a:spLocks noChangeArrowheads="1"/>
            </p:cNvSpPr>
            <p:nvPr/>
          </p:nvSpPr>
          <p:spPr bwMode="auto">
            <a:xfrm>
              <a:off x="5643" y="8322"/>
              <a:ext cx="1083" cy="1026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l-PL"/>
            </a:p>
          </p:txBody>
        </p:sp>
        <p:grpSp>
          <p:nvGrpSpPr>
            <p:cNvPr id="63" name="Group 1139"/>
            <p:cNvGrpSpPr>
              <a:grpSpLocks/>
            </p:cNvGrpSpPr>
            <p:nvPr/>
          </p:nvGrpSpPr>
          <p:grpSpPr bwMode="auto">
            <a:xfrm>
              <a:off x="5928" y="8550"/>
              <a:ext cx="456" cy="513"/>
              <a:chOff x="5928" y="8550"/>
              <a:chExt cx="456" cy="513"/>
            </a:xfrm>
          </p:grpSpPr>
          <p:cxnSp>
            <p:nvCxnSpPr>
              <p:cNvPr id="68" name="Line 1140"/>
              <p:cNvCxnSpPr/>
              <p:nvPr/>
            </p:nvCxnSpPr>
            <p:spPr bwMode="auto">
              <a:xfrm>
                <a:off x="6156" y="8550"/>
                <a:ext cx="0" cy="28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9" name="Line 1141"/>
              <p:cNvCxnSpPr/>
              <p:nvPr/>
            </p:nvCxnSpPr>
            <p:spPr bwMode="auto">
              <a:xfrm flipH="1">
                <a:off x="5928" y="8835"/>
                <a:ext cx="228" cy="22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0" name="Line 1142"/>
              <p:cNvCxnSpPr/>
              <p:nvPr/>
            </p:nvCxnSpPr>
            <p:spPr bwMode="auto">
              <a:xfrm>
                <a:off x="6156" y="8835"/>
                <a:ext cx="228" cy="22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4" name="Group 1143"/>
            <p:cNvGrpSpPr>
              <a:grpSpLocks/>
            </p:cNvGrpSpPr>
            <p:nvPr/>
          </p:nvGrpSpPr>
          <p:grpSpPr bwMode="auto">
            <a:xfrm>
              <a:off x="6897" y="8607"/>
              <a:ext cx="342" cy="399"/>
              <a:chOff x="6840" y="8664"/>
              <a:chExt cx="342" cy="399"/>
            </a:xfrm>
          </p:grpSpPr>
          <p:cxnSp>
            <p:nvCxnSpPr>
              <p:cNvPr id="65" name="Line 1144"/>
              <p:cNvCxnSpPr/>
              <p:nvPr/>
            </p:nvCxnSpPr>
            <p:spPr bwMode="auto">
              <a:xfrm>
                <a:off x="6840" y="9063"/>
                <a:ext cx="342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" name="Line 1145"/>
              <p:cNvCxnSpPr/>
              <p:nvPr/>
            </p:nvCxnSpPr>
            <p:spPr bwMode="auto">
              <a:xfrm flipV="1">
                <a:off x="6840" y="8664"/>
                <a:ext cx="171" cy="39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7" name="Line 1146"/>
              <p:cNvCxnSpPr/>
              <p:nvPr/>
            </p:nvCxnSpPr>
            <p:spPr bwMode="auto">
              <a:xfrm>
                <a:off x="7011" y="8664"/>
                <a:ext cx="171" cy="39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cxnSp>
        <p:nvCxnSpPr>
          <p:cNvPr id="11" name="Zwarcie"/>
          <p:cNvCxnSpPr/>
          <p:nvPr/>
        </p:nvCxnSpPr>
        <p:spPr bwMode="auto">
          <a:xfrm>
            <a:off x="6551810" y="1604662"/>
            <a:ext cx="0" cy="985839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2" name="Volt"/>
          <p:cNvGrpSpPr/>
          <p:nvPr/>
        </p:nvGrpSpPr>
        <p:grpSpPr>
          <a:xfrm>
            <a:off x="2610716" y="1570812"/>
            <a:ext cx="307975" cy="1022351"/>
            <a:chOff x="2133452" y="706756"/>
            <a:chExt cx="246380" cy="817879"/>
          </a:xfrm>
        </p:grpSpPr>
        <p:cxnSp>
          <p:nvCxnSpPr>
            <p:cNvPr id="49" name="Line 1168"/>
            <p:cNvCxnSpPr/>
            <p:nvPr/>
          </p:nvCxnSpPr>
          <p:spPr bwMode="auto">
            <a:xfrm>
              <a:off x="2241550" y="1012825"/>
              <a:ext cx="635" cy="2171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Line 1169"/>
            <p:cNvCxnSpPr/>
            <p:nvPr/>
          </p:nvCxnSpPr>
          <p:spPr bwMode="auto">
            <a:xfrm>
              <a:off x="2241956" y="1445895"/>
              <a:ext cx="78" cy="6759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" name="Oval 1170"/>
            <p:cNvSpPr>
              <a:spLocks noChangeArrowheads="1"/>
            </p:cNvSpPr>
            <p:nvPr/>
          </p:nvSpPr>
          <p:spPr bwMode="auto">
            <a:xfrm>
              <a:off x="2223299" y="1488440"/>
              <a:ext cx="36195" cy="3619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52" name="Oval 1171"/>
            <p:cNvSpPr>
              <a:spLocks noChangeArrowheads="1"/>
            </p:cNvSpPr>
            <p:nvPr/>
          </p:nvSpPr>
          <p:spPr bwMode="auto">
            <a:xfrm>
              <a:off x="2224077" y="1101725"/>
              <a:ext cx="36195" cy="3619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53" name="Oval 1172"/>
            <p:cNvSpPr>
              <a:spLocks noChangeArrowheads="1"/>
            </p:cNvSpPr>
            <p:nvPr/>
          </p:nvSpPr>
          <p:spPr bwMode="auto">
            <a:xfrm>
              <a:off x="2223299" y="706756"/>
              <a:ext cx="36195" cy="3619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l-PL"/>
            </a:p>
          </p:txBody>
        </p:sp>
        <p:grpSp>
          <p:nvGrpSpPr>
            <p:cNvPr id="54" name="Miernik"/>
            <p:cNvGrpSpPr/>
            <p:nvPr/>
          </p:nvGrpSpPr>
          <p:grpSpPr>
            <a:xfrm>
              <a:off x="2133452" y="807085"/>
              <a:ext cx="246380" cy="216368"/>
              <a:chOff x="0" y="0"/>
              <a:chExt cx="247461" cy="217170"/>
            </a:xfrm>
          </p:grpSpPr>
          <p:sp>
            <p:nvSpPr>
              <p:cNvPr id="59" name="Oval 115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17170" cy="21717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  <p:sp>
            <p:nvSpPr>
              <p:cNvPr id="60" name="Text Box 1204"/>
              <p:cNvSpPr txBox="1">
                <a:spLocks noChangeArrowheads="1"/>
              </p:cNvSpPr>
              <p:nvPr/>
            </p:nvSpPr>
            <p:spPr bwMode="auto">
              <a:xfrm>
                <a:off x="41721" y="32007"/>
                <a:ext cx="205740" cy="1785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dirty="0" smtClean="0">
                    <a:effectLst/>
                    <a:latin typeface="Times New Roman"/>
                    <a:ea typeface="Times New Roman"/>
                  </a:rPr>
                  <a:t> </a:t>
                </a:r>
                <a:r>
                  <a:rPr lang="pl-PL" sz="1200" b="1" dirty="0" smtClean="0">
                    <a:effectLst/>
                    <a:latin typeface="Times New Roman"/>
                    <a:ea typeface="Times New Roman"/>
                  </a:rPr>
                  <a:t>V</a:t>
                </a:r>
                <a:endParaRPr lang="pl-PL" sz="1200" b="1" dirty="0">
                  <a:effectLst/>
                  <a:latin typeface="Times New Roman"/>
                  <a:ea typeface="Times New Roman"/>
                </a:endParaRPr>
              </a:p>
            </p:txBody>
          </p:sp>
        </p:grpSp>
        <p:grpSp>
          <p:nvGrpSpPr>
            <p:cNvPr id="55" name="Miernik"/>
            <p:cNvGrpSpPr/>
            <p:nvPr/>
          </p:nvGrpSpPr>
          <p:grpSpPr>
            <a:xfrm>
              <a:off x="2133452" y="1223684"/>
              <a:ext cx="245745" cy="240030"/>
              <a:chOff x="0" y="0"/>
              <a:chExt cx="247461" cy="241557"/>
            </a:xfrm>
          </p:grpSpPr>
          <p:sp>
            <p:nvSpPr>
              <p:cNvPr id="57" name="Oval 115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17170" cy="21717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  <p:sp>
            <p:nvSpPr>
              <p:cNvPr id="58" name="Text Box 1204"/>
              <p:cNvSpPr txBox="1">
                <a:spLocks noChangeArrowheads="1"/>
              </p:cNvSpPr>
              <p:nvPr/>
            </p:nvSpPr>
            <p:spPr bwMode="auto">
              <a:xfrm>
                <a:off x="41721" y="32007"/>
                <a:ext cx="205740" cy="209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dirty="0" smtClean="0">
                    <a:effectLst/>
                    <a:latin typeface="Times New Roman"/>
                    <a:ea typeface="Times New Roman"/>
                  </a:rPr>
                  <a:t> </a:t>
                </a:r>
                <a:r>
                  <a:rPr lang="pl-PL" sz="1200" b="1" dirty="0" smtClean="0">
                    <a:effectLst/>
                    <a:latin typeface="Times New Roman"/>
                    <a:ea typeface="Times New Roman"/>
                  </a:rPr>
                  <a:t>V</a:t>
                </a:r>
                <a:endParaRPr lang="pl-PL" sz="1200" b="1" dirty="0">
                  <a:effectLst/>
                  <a:latin typeface="Times New Roman"/>
                  <a:ea typeface="Times New Roman"/>
                </a:endParaRPr>
              </a:p>
            </p:txBody>
          </p:sp>
        </p:grpSp>
        <p:cxnSp>
          <p:nvCxnSpPr>
            <p:cNvPr id="56" name="Line 1169"/>
            <p:cNvCxnSpPr/>
            <p:nvPr/>
          </p:nvCxnSpPr>
          <p:spPr bwMode="auto">
            <a:xfrm flipH="1">
              <a:off x="2241991" y="721995"/>
              <a:ext cx="43" cy="873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3" name="Watom_A"/>
          <p:cNvGrpSpPr/>
          <p:nvPr/>
        </p:nvGrpSpPr>
        <p:grpSpPr>
          <a:xfrm>
            <a:off x="3170775" y="1313312"/>
            <a:ext cx="399980" cy="778168"/>
            <a:chOff x="1718945" y="511329"/>
            <a:chExt cx="319984" cy="622534"/>
          </a:xfrm>
        </p:grpSpPr>
        <p:sp>
          <p:nvSpPr>
            <p:cNvPr id="40" name="Oval 1183"/>
            <p:cNvSpPr>
              <a:spLocks noChangeArrowheads="1"/>
            </p:cNvSpPr>
            <p:nvPr/>
          </p:nvSpPr>
          <p:spPr bwMode="auto">
            <a:xfrm>
              <a:off x="1825968" y="1098303"/>
              <a:ext cx="35560" cy="3556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l-PL"/>
            </a:p>
          </p:txBody>
        </p:sp>
        <p:cxnSp>
          <p:nvCxnSpPr>
            <p:cNvPr id="41" name="Line 1177"/>
            <p:cNvCxnSpPr/>
            <p:nvPr/>
          </p:nvCxnSpPr>
          <p:spPr bwMode="auto">
            <a:xfrm>
              <a:off x="1848528" y="511329"/>
              <a:ext cx="181039" cy="7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Line 1178"/>
            <p:cNvCxnSpPr/>
            <p:nvPr/>
          </p:nvCxnSpPr>
          <p:spPr bwMode="auto">
            <a:xfrm flipH="1">
              <a:off x="2025015" y="511406"/>
              <a:ext cx="2682" cy="2118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3" name="Oval 1183"/>
            <p:cNvSpPr>
              <a:spLocks noChangeArrowheads="1"/>
            </p:cNvSpPr>
            <p:nvPr/>
          </p:nvSpPr>
          <p:spPr bwMode="auto">
            <a:xfrm>
              <a:off x="2002734" y="707913"/>
              <a:ext cx="36195" cy="3619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l-PL"/>
            </a:p>
          </p:txBody>
        </p:sp>
        <p:cxnSp>
          <p:nvCxnSpPr>
            <p:cNvPr id="44" name="AutoShape 1206"/>
            <p:cNvCxnSpPr>
              <a:cxnSpLocks noChangeShapeType="1"/>
            </p:cNvCxnSpPr>
            <p:nvPr/>
          </p:nvCxnSpPr>
          <p:spPr bwMode="auto">
            <a:xfrm>
              <a:off x="1844013" y="511367"/>
              <a:ext cx="27" cy="10862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45" name="Wat_A"/>
            <p:cNvGrpSpPr/>
            <p:nvPr/>
          </p:nvGrpSpPr>
          <p:grpSpPr>
            <a:xfrm>
              <a:off x="1718945" y="614680"/>
              <a:ext cx="247461" cy="241557"/>
              <a:chOff x="1718945" y="614680"/>
              <a:chExt cx="247461" cy="241557"/>
            </a:xfrm>
          </p:grpSpPr>
          <p:sp>
            <p:nvSpPr>
              <p:cNvPr id="47" name="Oval 1158"/>
              <p:cNvSpPr>
                <a:spLocks noChangeArrowheads="1"/>
              </p:cNvSpPr>
              <p:nvPr/>
            </p:nvSpPr>
            <p:spPr bwMode="auto">
              <a:xfrm>
                <a:off x="1718945" y="614680"/>
                <a:ext cx="217170" cy="21717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  <p:sp>
            <p:nvSpPr>
              <p:cNvPr id="48" name="Text Box 1204"/>
              <p:cNvSpPr txBox="1">
                <a:spLocks noChangeArrowheads="1"/>
              </p:cNvSpPr>
              <p:nvPr/>
            </p:nvSpPr>
            <p:spPr bwMode="auto">
              <a:xfrm>
                <a:off x="1760666" y="646687"/>
                <a:ext cx="205740" cy="209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100" dirty="0" smtClean="0">
                    <a:effectLst/>
                    <a:latin typeface="Times New Roman"/>
                    <a:ea typeface="Times New Roman"/>
                  </a:rPr>
                  <a:t> </a:t>
                </a:r>
                <a:r>
                  <a:rPr lang="pl-PL" sz="1200" b="1" dirty="0" smtClean="0">
                    <a:effectLst/>
                    <a:latin typeface="Times New Roman"/>
                    <a:ea typeface="Times New Roman"/>
                  </a:rPr>
                  <a:t>W</a:t>
                </a:r>
                <a:endParaRPr lang="pl-PL" sz="1200" b="1" dirty="0">
                  <a:effectLst/>
                  <a:latin typeface="Times New Roman"/>
                  <a:ea typeface="Times New Roman"/>
                </a:endParaRPr>
              </a:p>
            </p:txBody>
          </p:sp>
        </p:grpSp>
        <p:cxnSp>
          <p:nvCxnSpPr>
            <p:cNvPr id="46" name="Line 1179"/>
            <p:cNvCxnSpPr/>
            <p:nvPr/>
          </p:nvCxnSpPr>
          <p:spPr bwMode="auto">
            <a:xfrm>
              <a:off x="1844040" y="830580"/>
              <a:ext cx="0" cy="2895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" name="Watom_B"/>
          <p:cNvGrpSpPr/>
          <p:nvPr/>
        </p:nvGrpSpPr>
        <p:grpSpPr>
          <a:xfrm>
            <a:off x="3175907" y="2073685"/>
            <a:ext cx="390816" cy="732736"/>
            <a:chOff x="1723051" y="1114341"/>
            <a:chExt cx="312653" cy="586189"/>
          </a:xfrm>
        </p:grpSpPr>
        <p:cxnSp>
          <p:nvCxnSpPr>
            <p:cNvPr id="32" name="Line 1179"/>
            <p:cNvCxnSpPr/>
            <p:nvPr/>
          </p:nvCxnSpPr>
          <p:spPr bwMode="auto">
            <a:xfrm>
              <a:off x="1844040" y="1114341"/>
              <a:ext cx="34" cy="2896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Line 1180"/>
            <p:cNvCxnSpPr/>
            <p:nvPr/>
          </p:nvCxnSpPr>
          <p:spPr bwMode="auto">
            <a:xfrm>
              <a:off x="1843405" y="1628140"/>
              <a:ext cx="635" cy="723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Line 1181"/>
            <p:cNvCxnSpPr/>
            <p:nvPr/>
          </p:nvCxnSpPr>
          <p:spPr bwMode="auto">
            <a:xfrm>
              <a:off x="1837055" y="1698625"/>
              <a:ext cx="180975" cy="6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Line 1182"/>
            <p:cNvCxnSpPr/>
            <p:nvPr/>
          </p:nvCxnSpPr>
          <p:spPr bwMode="auto">
            <a:xfrm flipV="1">
              <a:off x="2024380" y="1511935"/>
              <a:ext cx="635" cy="1885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" name="Oval 1183"/>
            <p:cNvSpPr>
              <a:spLocks noChangeArrowheads="1"/>
            </p:cNvSpPr>
            <p:nvPr/>
          </p:nvSpPr>
          <p:spPr bwMode="auto">
            <a:xfrm>
              <a:off x="2000779" y="1501441"/>
              <a:ext cx="34925" cy="3492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l-PL"/>
            </a:p>
          </p:txBody>
        </p:sp>
        <p:grpSp>
          <p:nvGrpSpPr>
            <p:cNvPr id="37" name="Wat_B"/>
            <p:cNvGrpSpPr/>
            <p:nvPr/>
          </p:nvGrpSpPr>
          <p:grpSpPr>
            <a:xfrm>
              <a:off x="1723051" y="1408730"/>
              <a:ext cx="247015" cy="241300"/>
              <a:chOff x="0" y="0"/>
              <a:chExt cx="247461" cy="241557"/>
            </a:xfrm>
          </p:grpSpPr>
          <p:sp>
            <p:nvSpPr>
              <p:cNvPr id="38" name="Oval 115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17170" cy="21717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  <p:sp>
            <p:nvSpPr>
              <p:cNvPr id="39" name="Text Box 1204"/>
              <p:cNvSpPr txBox="1">
                <a:spLocks noChangeArrowheads="1"/>
              </p:cNvSpPr>
              <p:nvPr/>
            </p:nvSpPr>
            <p:spPr bwMode="auto">
              <a:xfrm>
                <a:off x="41721" y="32007"/>
                <a:ext cx="205740" cy="209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dirty="0" smtClean="0">
                    <a:effectLst/>
                    <a:latin typeface="Times New Roman"/>
                    <a:ea typeface="Times New Roman"/>
                  </a:rPr>
                  <a:t> </a:t>
                </a:r>
                <a:r>
                  <a:rPr lang="pl-PL" sz="1200" b="1" dirty="0" smtClean="0">
                    <a:effectLst/>
                    <a:latin typeface="Times New Roman"/>
                    <a:ea typeface="Times New Roman"/>
                  </a:rPr>
                  <a:t>W</a:t>
                </a:r>
                <a:endParaRPr lang="pl-PL" sz="1200" b="1" dirty="0">
                  <a:effectLst/>
                  <a:latin typeface="Times New Roman"/>
                  <a:ea typeface="Times New Roman"/>
                </a:endParaRPr>
              </a:p>
            </p:txBody>
          </p:sp>
        </p:grpSp>
      </p:grpSp>
      <p:grpSp>
        <p:nvGrpSpPr>
          <p:cNvPr id="15" name="Amp_a"/>
          <p:cNvGrpSpPr/>
          <p:nvPr/>
        </p:nvGrpSpPr>
        <p:grpSpPr>
          <a:xfrm>
            <a:off x="5905697" y="1461042"/>
            <a:ext cx="337807" cy="270460"/>
            <a:chOff x="4239895" y="608369"/>
            <a:chExt cx="270246" cy="216368"/>
          </a:xfrm>
        </p:grpSpPr>
        <p:sp>
          <p:nvSpPr>
            <p:cNvPr id="30" name="Oval 1158"/>
            <p:cNvSpPr>
              <a:spLocks noChangeArrowheads="1"/>
            </p:cNvSpPr>
            <p:nvPr/>
          </p:nvSpPr>
          <p:spPr bwMode="auto">
            <a:xfrm>
              <a:off x="4239895" y="608369"/>
              <a:ext cx="216221" cy="21636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31" name="Text Box 1204"/>
            <p:cNvSpPr txBox="1">
              <a:spLocks noChangeArrowheads="1"/>
            </p:cNvSpPr>
            <p:nvPr/>
          </p:nvSpPr>
          <p:spPr bwMode="auto">
            <a:xfrm>
              <a:off x="4305300" y="613410"/>
              <a:ext cx="204841" cy="208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ct val="130000"/>
                </a:lnSpc>
                <a:spcAft>
                  <a:spcPts val="0"/>
                </a:spcAft>
              </a:pPr>
              <a:r>
                <a:rPr lang="pl-PL" sz="1200" b="1" dirty="0">
                  <a:effectLst/>
                  <a:latin typeface="Times New Roman"/>
                  <a:ea typeface="Times New Roman"/>
                </a:rPr>
                <a:t>A</a:t>
              </a:r>
            </a:p>
          </p:txBody>
        </p:sp>
      </p:grpSp>
      <p:grpSp>
        <p:nvGrpSpPr>
          <p:cNvPr id="16" name="Amp_b"/>
          <p:cNvGrpSpPr/>
          <p:nvPr/>
        </p:nvGrpSpPr>
        <p:grpSpPr>
          <a:xfrm>
            <a:off x="5896966" y="1965025"/>
            <a:ext cx="337344" cy="269875"/>
            <a:chOff x="0" y="0"/>
            <a:chExt cx="270246" cy="216368"/>
          </a:xfrm>
        </p:grpSpPr>
        <p:sp>
          <p:nvSpPr>
            <p:cNvPr id="28" name="Oval 1158"/>
            <p:cNvSpPr>
              <a:spLocks noChangeArrowheads="1"/>
            </p:cNvSpPr>
            <p:nvPr/>
          </p:nvSpPr>
          <p:spPr bwMode="auto">
            <a:xfrm>
              <a:off x="0" y="0"/>
              <a:ext cx="216221" cy="21636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29" name="Text Box 1204"/>
            <p:cNvSpPr txBox="1">
              <a:spLocks noChangeArrowheads="1"/>
            </p:cNvSpPr>
            <p:nvPr/>
          </p:nvSpPr>
          <p:spPr bwMode="auto">
            <a:xfrm>
              <a:off x="65405" y="5041"/>
              <a:ext cx="204841" cy="208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ct val="130000"/>
                </a:lnSpc>
                <a:spcAft>
                  <a:spcPts val="0"/>
                </a:spcAft>
              </a:pPr>
              <a:r>
                <a:rPr lang="pl-PL" sz="1200" b="1" dirty="0">
                  <a:effectLst/>
                  <a:latin typeface="Times New Roman"/>
                  <a:ea typeface="Times New Roman"/>
                </a:rPr>
                <a:t>A</a:t>
              </a:r>
            </a:p>
          </p:txBody>
        </p:sp>
      </p:grpSp>
      <p:grpSp>
        <p:nvGrpSpPr>
          <p:cNvPr id="17" name="Amp_c"/>
          <p:cNvGrpSpPr/>
          <p:nvPr/>
        </p:nvGrpSpPr>
        <p:grpSpPr>
          <a:xfrm>
            <a:off x="5896966" y="2456405"/>
            <a:ext cx="337344" cy="269875"/>
            <a:chOff x="0" y="0"/>
            <a:chExt cx="270246" cy="216368"/>
          </a:xfrm>
        </p:grpSpPr>
        <p:sp>
          <p:nvSpPr>
            <p:cNvPr id="26" name="Oval 1158"/>
            <p:cNvSpPr>
              <a:spLocks noChangeArrowheads="1"/>
            </p:cNvSpPr>
            <p:nvPr/>
          </p:nvSpPr>
          <p:spPr bwMode="auto">
            <a:xfrm>
              <a:off x="0" y="0"/>
              <a:ext cx="216221" cy="21636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27" name="Text Box 1204"/>
            <p:cNvSpPr txBox="1">
              <a:spLocks noChangeArrowheads="1"/>
            </p:cNvSpPr>
            <p:nvPr/>
          </p:nvSpPr>
          <p:spPr bwMode="auto">
            <a:xfrm>
              <a:off x="65405" y="5041"/>
              <a:ext cx="204841" cy="208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ct val="130000"/>
                </a:lnSpc>
                <a:spcAft>
                  <a:spcPts val="0"/>
                </a:spcAft>
              </a:pPr>
              <a:r>
                <a:rPr lang="pl-PL" sz="1200" b="1" dirty="0">
                  <a:effectLst/>
                  <a:latin typeface="Times New Roman"/>
                  <a:ea typeface="Times New Roman"/>
                </a:rPr>
                <a:t>A</a:t>
              </a:r>
            </a:p>
          </p:txBody>
        </p:sp>
      </p:grpSp>
      <p:grpSp>
        <p:nvGrpSpPr>
          <p:cNvPr id="18" name="Prądy_górne"/>
          <p:cNvGrpSpPr/>
          <p:nvPr/>
        </p:nvGrpSpPr>
        <p:grpSpPr>
          <a:xfrm>
            <a:off x="2232223" y="1589428"/>
            <a:ext cx="180975" cy="995365"/>
            <a:chOff x="1554480" y="721995"/>
            <a:chExt cx="144780" cy="796290"/>
          </a:xfrm>
        </p:grpSpPr>
        <p:cxnSp>
          <p:nvCxnSpPr>
            <p:cNvPr id="23" name="Line 1201"/>
            <p:cNvCxnSpPr/>
            <p:nvPr/>
          </p:nvCxnSpPr>
          <p:spPr bwMode="auto">
            <a:xfrm>
              <a:off x="1554480" y="721995"/>
              <a:ext cx="14478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Line 1201"/>
            <p:cNvCxnSpPr/>
            <p:nvPr/>
          </p:nvCxnSpPr>
          <p:spPr bwMode="auto">
            <a:xfrm>
              <a:off x="1554480" y="1120140"/>
              <a:ext cx="14478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Line 1201"/>
            <p:cNvCxnSpPr/>
            <p:nvPr/>
          </p:nvCxnSpPr>
          <p:spPr bwMode="auto">
            <a:xfrm>
              <a:off x="1554480" y="1518285"/>
              <a:ext cx="14478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9" name="Prądy_dolne"/>
          <p:cNvGrpSpPr/>
          <p:nvPr/>
        </p:nvGrpSpPr>
        <p:grpSpPr>
          <a:xfrm>
            <a:off x="5580260" y="1603076"/>
            <a:ext cx="180181" cy="995365"/>
            <a:chOff x="3979545" y="721995"/>
            <a:chExt cx="144145" cy="796290"/>
          </a:xfrm>
        </p:grpSpPr>
        <p:cxnSp>
          <p:nvCxnSpPr>
            <p:cNvPr id="20" name="Line 1201"/>
            <p:cNvCxnSpPr/>
            <p:nvPr/>
          </p:nvCxnSpPr>
          <p:spPr bwMode="auto">
            <a:xfrm>
              <a:off x="3979545" y="721995"/>
              <a:ext cx="144145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Line 1201"/>
            <p:cNvCxnSpPr/>
            <p:nvPr/>
          </p:nvCxnSpPr>
          <p:spPr bwMode="auto">
            <a:xfrm>
              <a:off x="3979545" y="1120140"/>
              <a:ext cx="144145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Line 1201"/>
            <p:cNvCxnSpPr/>
            <p:nvPr/>
          </p:nvCxnSpPr>
          <p:spPr bwMode="auto">
            <a:xfrm>
              <a:off x="3979545" y="1518285"/>
              <a:ext cx="144145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" name="Amp_A3"/>
          <p:cNvGrpSpPr/>
          <p:nvPr/>
        </p:nvGrpSpPr>
        <p:grpSpPr>
          <a:xfrm>
            <a:off x="2982236" y="1943095"/>
            <a:ext cx="204759" cy="210732"/>
            <a:chOff x="2608504" y="1932462"/>
            <a:chExt cx="204759" cy="210732"/>
          </a:xfrm>
        </p:grpSpPr>
        <p:sp>
          <p:nvSpPr>
            <p:cNvPr id="94" name="Oval 1158"/>
            <p:cNvSpPr>
              <a:spLocks noChangeArrowheads="1"/>
            </p:cNvSpPr>
            <p:nvPr/>
          </p:nvSpPr>
          <p:spPr bwMode="auto">
            <a:xfrm>
              <a:off x="2608504" y="1970982"/>
              <a:ext cx="172333" cy="1722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95" name="Text Box 1204"/>
            <p:cNvSpPr txBox="1">
              <a:spLocks noChangeArrowheads="1"/>
            </p:cNvSpPr>
            <p:nvPr/>
          </p:nvSpPr>
          <p:spPr bwMode="auto">
            <a:xfrm>
              <a:off x="2650000" y="1932462"/>
              <a:ext cx="163263" cy="166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ct val="130000"/>
                </a:lnSpc>
                <a:spcAft>
                  <a:spcPts val="0"/>
                </a:spcAft>
              </a:pPr>
              <a:r>
                <a:rPr lang="pl-PL" sz="1200" b="1" dirty="0">
                  <a:effectLst/>
                  <a:latin typeface="Times New Roman"/>
                  <a:ea typeface="Times New Roman"/>
                </a:rPr>
                <a:t>A</a:t>
              </a:r>
            </a:p>
          </p:txBody>
        </p:sp>
      </p:grpSp>
      <p:grpSp>
        <p:nvGrpSpPr>
          <p:cNvPr id="96" name="Amp_A2"/>
          <p:cNvGrpSpPr/>
          <p:nvPr/>
        </p:nvGrpSpPr>
        <p:grpSpPr>
          <a:xfrm>
            <a:off x="2961493" y="2435751"/>
            <a:ext cx="204759" cy="210732"/>
            <a:chOff x="2608504" y="1932462"/>
            <a:chExt cx="204759" cy="210732"/>
          </a:xfrm>
        </p:grpSpPr>
        <p:sp>
          <p:nvSpPr>
            <p:cNvPr id="97" name="Oval 1158"/>
            <p:cNvSpPr>
              <a:spLocks noChangeArrowheads="1"/>
            </p:cNvSpPr>
            <p:nvPr/>
          </p:nvSpPr>
          <p:spPr bwMode="auto">
            <a:xfrm>
              <a:off x="2608504" y="1970982"/>
              <a:ext cx="172333" cy="1722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98" name="Text Box 1204"/>
            <p:cNvSpPr txBox="1">
              <a:spLocks noChangeArrowheads="1"/>
            </p:cNvSpPr>
            <p:nvPr/>
          </p:nvSpPr>
          <p:spPr bwMode="auto">
            <a:xfrm>
              <a:off x="2650000" y="1932462"/>
              <a:ext cx="163263" cy="166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ct val="130000"/>
                </a:lnSpc>
                <a:spcAft>
                  <a:spcPts val="0"/>
                </a:spcAft>
              </a:pPr>
              <a:r>
                <a:rPr lang="pl-PL" sz="1200" b="1" dirty="0">
                  <a:effectLst/>
                  <a:latin typeface="Times New Roman"/>
                  <a:ea typeface="Times New Roman"/>
                </a:rPr>
                <a:t>A</a:t>
              </a:r>
            </a:p>
          </p:txBody>
        </p:sp>
      </p:grpSp>
      <p:grpSp>
        <p:nvGrpSpPr>
          <p:cNvPr id="99" name="Amp_A1"/>
          <p:cNvGrpSpPr/>
          <p:nvPr/>
        </p:nvGrpSpPr>
        <p:grpSpPr>
          <a:xfrm>
            <a:off x="2960970" y="1435393"/>
            <a:ext cx="196808" cy="218683"/>
            <a:chOff x="2608504" y="1924511"/>
            <a:chExt cx="196808" cy="218683"/>
          </a:xfrm>
        </p:grpSpPr>
        <p:sp>
          <p:nvSpPr>
            <p:cNvPr id="100" name="Oval 1158"/>
            <p:cNvSpPr>
              <a:spLocks noChangeArrowheads="1"/>
            </p:cNvSpPr>
            <p:nvPr/>
          </p:nvSpPr>
          <p:spPr bwMode="auto">
            <a:xfrm>
              <a:off x="2608504" y="1970982"/>
              <a:ext cx="172333" cy="1722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l-PL"/>
            </a:p>
          </p:txBody>
        </p:sp>
        <p:sp>
          <p:nvSpPr>
            <p:cNvPr id="101" name="Text Box 1204"/>
            <p:cNvSpPr txBox="1">
              <a:spLocks noChangeArrowheads="1"/>
            </p:cNvSpPr>
            <p:nvPr/>
          </p:nvSpPr>
          <p:spPr bwMode="auto">
            <a:xfrm>
              <a:off x="2642049" y="1924511"/>
              <a:ext cx="163263" cy="166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ct val="130000"/>
                </a:lnSpc>
                <a:spcAft>
                  <a:spcPts val="0"/>
                </a:spcAft>
              </a:pPr>
              <a:r>
                <a:rPr lang="pl-PL" sz="1200" b="1" dirty="0">
                  <a:effectLst/>
                  <a:latin typeface="Times New Roman"/>
                  <a:ea typeface="Times New Roman"/>
                </a:rPr>
                <a:t>A</a:t>
              </a:r>
            </a:p>
          </p:txBody>
        </p:sp>
      </p:grpSp>
      <p:sp>
        <p:nvSpPr>
          <p:cNvPr id="9" name="Tytuł"/>
          <p:cNvSpPr txBox="1">
            <a:spLocks noChangeArrowheads="1"/>
          </p:cNvSpPr>
          <p:nvPr/>
        </p:nvSpPr>
        <p:spPr bwMode="auto">
          <a:xfrm>
            <a:off x="2064904" y="216000"/>
            <a:ext cx="501419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Próby pomiarowe transformatora– biegu jałowego, zwarcia</a:t>
            </a:r>
            <a:endParaRPr kumimoji="1" lang="pl-PL" sz="14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54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1" grpId="0"/>
      <p:bldP spid="90" grpId="0"/>
      <p:bldP spid="8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kł_poł"/>
          <p:cNvSpPr txBox="1">
            <a:spLocks noChangeArrowheads="1"/>
          </p:cNvSpPr>
          <p:nvPr/>
        </p:nvSpPr>
        <p:spPr bwMode="auto">
          <a:xfrm>
            <a:off x="1932255" y="4945846"/>
            <a:ext cx="288354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pl-PL" altLang="pl-PL" sz="1800" b="1" i="1" smtClean="0">
                <a:solidFill>
                  <a:srgbClr val="0000FF"/>
                </a:solidFill>
                <a:latin typeface="Times New Roman" pitchFamily="18" charset="0"/>
              </a:rPr>
              <a:t>Układ </a:t>
            </a:r>
            <a:r>
              <a:rPr kumimoji="0" lang="pl-PL" altLang="pl-PL" sz="1800" b="1" i="1" dirty="0" smtClean="0">
                <a:solidFill>
                  <a:srgbClr val="0000FF"/>
                </a:solidFill>
                <a:latin typeface="Times New Roman" pitchFamily="18" charset="0"/>
              </a:rPr>
              <a:t>połączeń, np. </a:t>
            </a:r>
            <a:r>
              <a:rPr kumimoji="0" lang="pl-PL" altLang="pl-PL" sz="1800" b="1" i="1" dirty="0" smtClean="0">
                <a:solidFill>
                  <a:srgbClr val="FF0000"/>
                </a:solidFill>
                <a:latin typeface="Times New Roman" pitchFamily="18" charset="0"/>
              </a:rPr>
              <a:t>Yy0</a:t>
            </a:r>
            <a:r>
              <a:rPr kumimoji="0" lang="pl-PL" altLang="pl-PL" sz="1800" b="1" i="1" dirty="0" smtClean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kumimoji="0" lang="pl-PL" altLang="pl-PL" sz="1800" b="1" i="1" dirty="0" smtClean="0">
                <a:solidFill>
                  <a:srgbClr val="FF0000"/>
                </a:solidFill>
                <a:latin typeface="Times New Roman" pitchFamily="18" charset="0"/>
              </a:rPr>
              <a:t>Yd11</a:t>
            </a:r>
            <a:endParaRPr kumimoji="0" lang="pl-PL" altLang="pl-PL" sz="18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" name="Io"/>
          <p:cNvSpPr txBox="1">
            <a:spLocks noChangeArrowheads="1"/>
          </p:cNvSpPr>
          <p:nvPr/>
        </p:nvSpPr>
        <p:spPr bwMode="auto">
          <a:xfrm>
            <a:off x="1932255" y="4370535"/>
            <a:ext cx="27186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0"/>
              </a:spcBef>
              <a:buClrTx/>
              <a:buFontTx/>
              <a:buNone/>
            </a:pPr>
            <a:r>
              <a:rPr kumimoji="0" lang="pl-PL" altLang="pl-PL" sz="2000" b="1" i="1" smtClean="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kumimoji="0" lang="pl-PL" altLang="pl-PL" sz="2000" b="1" i="1" baseline="-25000" smtClean="0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kumimoji="0" lang="pl-PL" altLang="pl-PL" sz="2000" i="1" smtClean="0">
                <a:latin typeface="Times New Roman" pitchFamily="18" charset="0"/>
              </a:rPr>
              <a:t> </a:t>
            </a:r>
            <a:r>
              <a:rPr kumimoji="0" lang="pl-PL" altLang="pl-PL" sz="1400" i="1" smtClean="0">
                <a:latin typeface="Times New Roman" pitchFamily="18" charset="0"/>
              </a:rPr>
              <a:t>  - </a:t>
            </a:r>
            <a:r>
              <a:rPr kumimoji="0" lang="pl-PL" altLang="pl-PL" sz="1800" b="1" i="1" smtClean="0">
                <a:solidFill>
                  <a:srgbClr val="0000FF"/>
                </a:solidFill>
                <a:latin typeface="Times New Roman" pitchFamily="18" charset="0"/>
              </a:rPr>
              <a:t>prąd </a:t>
            </a:r>
            <a:r>
              <a:rPr kumimoji="0" lang="pl-PL" altLang="pl-PL" sz="1800" b="1" i="1">
                <a:solidFill>
                  <a:srgbClr val="0000FF"/>
                </a:solidFill>
                <a:latin typeface="Times New Roman" pitchFamily="18" charset="0"/>
              </a:rPr>
              <a:t>biegu jałowego</a:t>
            </a:r>
            <a:r>
              <a:rPr kumimoji="0" lang="pl-PL" altLang="pl-PL" sz="1800" i="1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kumimoji="0" lang="pl-PL" altLang="pl-PL" sz="1800" i="1" smtClean="0">
                <a:solidFill>
                  <a:srgbClr val="0000FF"/>
                </a:solidFill>
                <a:latin typeface="Times New Roman" pitchFamily="18" charset="0"/>
              </a:rPr>
              <a:t>%</a:t>
            </a:r>
            <a:endParaRPr kumimoji="0" lang="pl-PL" altLang="pl-PL" sz="1800" i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" name="dPFe"/>
          <p:cNvSpPr txBox="1">
            <a:spLocks noChangeArrowheads="1"/>
          </p:cNvSpPr>
          <p:nvPr/>
        </p:nvSpPr>
        <p:spPr bwMode="auto">
          <a:xfrm>
            <a:off x="1932255" y="3826002"/>
            <a:ext cx="62469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0"/>
              </a:spcBef>
              <a:buClrTx/>
              <a:buFontTx/>
              <a:buNone/>
            </a:pPr>
            <a:r>
              <a:rPr kumimoji="0" lang="el-GR" altLang="pl-PL" sz="2000" b="1" i="1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Δ</a:t>
            </a:r>
            <a:r>
              <a:rPr kumimoji="0" lang="pl-PL" altLang="pl-PL" sz="2000" b="1" i="1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P</a:t>
            </a:r>
            <a:r>
              <a:rPr kumimoji="0" lang="pl-PL" altLang="pl-PL" sz="2000" b="1" i="1" baseline="-25000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Fe</a:t>
            </a:r>
            <a:r>
              <a:rPr kumimoji="0" lang="pl-PL" altLang="pl-PL" sz="1800" b="1" i="1" baseline="-2500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kumimoji="0" lang="pl-PL" altLang="pl-PL" sz="1400" b="1" i="1" smtClean="0">
                <a:latin typeface="Times New Roman" pitchFamily="18" charset="0"/>
              </a:rPr>
              <a:t> </a:t>
            </a:r>
            <a:r>
              <a:rPr kumimoji="0" lang="pl-PL" altLang="pl-PL" sz="1400" i="1" smtClean="0">
                <a:latin typeface="Times New Roman" pitchFamily="18" charset="0"/>
              </a:rPr>
              <a:t>- </a:t>
            </a:r>
            <a:r>
              <a:rPr kumimoji="0" lang="pl-PL" altLang="pl-PL" sz="1800" b="1" i="1">
                <a:solidFill>
                  <a:srgbClr val="0000FF"/>
                </a:solidFill>
                <a:latin typeface="Times New Roman" pitchFamily="18" charset="0"/>
              </a:rPr>
              <a:t>straty mocy czynnej w żelazie (z próby biegu jałowego)</a:t>
            </a:r>
            <a:r>
              <a:rPr kumimoji="0" lang="pl-PL" altLang="pl-PL" sz="1800" i="1">
                <a:solidFill>
                  <a:srgbClr val="0000FF"/>
                </a:solidFill>
                <a:latin typeface="Times New Roman" pitchFamily="18" charset="0"/>
              </a:rPr>
              <a:t>, kW</a:t>
            </a:r>
          </a:p>
        </p:txBody>
      </p:sp>
      <p:sp>
        <p:nvSpPr>
          <p:cNvPr id="12" name="dPCu"/>
          <p:cNvSpPr txBox="1">
            <a:spLocks noChangeArrowheads="1"/>
          </p:cNvSpPr>
          <p:nvPr/>
        </p:nvSpPr>
        <p:spPr bwMode="auto">
          <a:xfrm>
            <a:off x="1932255" y="3266080"/>
            <a:ext cx="51119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0"/>
              </a:spcBef>
              <a:buClrTx/>
              <a:buFontTx/>
              <a:buNone/>
            </a:pPr>
            <a:r>
              <a:rPr kumimoji="0" lang="el-GR" altLang="pl-PL" sz="2000" b="1" i="1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Δ</a:t>
            </a:r>
            <a:r>
              <a:rPr kumimoji="0" lang="pl-PL" altLang="pl-PL" sz="2000" b="1" i="1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P</a:t>
            </a:r>
            <a:r>
              <a:rPr kumimoji="0" lang="pl-PL" altLang="pl-PL" sz="2000" b="1" i="1" baseline="-25000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Cu</a:t>
            </a:r>
            <a:r>
              <a:rPr kumimoji="0" lang="pl-PL" altLang="pl-PL" sz="1800" b="1" i="1" baseline="-2500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kumimoji="0" lang="pl-PL" altLang="pl-PL" sz="1400" i="1" smtClean="0">
                <a:latin typeface="Times New Roman" pitchFamily="18" charset="0"/>
              </a:rPr>
              <a:t> - </a:t>
            </a:r>
            <a:r>
              <a:rPr kumimoji="0" lang="pl-PL" altLang="pl-PL" sz="1800" b="1" i="1" dirty="0">
                <a:solidFill>
                  <a:srgbClr val="0000FF"/>
                </a:solidFill>
                <a:latin typeface="Times New Roman" pitchFamily="18" charset="0"/>
              </a:rPr>
              <a:t>straty mocy w miedzi przy próbie zwarcia</a:t>
            </a:r>
            <a:r>
              <a:rPr kumimoji="0" lang="pl-PL" altLang="pl-PL" sz="1800" i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kumimoji="0" lang="pl-PL" altLang="pl-PL" sz="1800" i="1">
                <a:solidFill>
                  <a:srgbClr val="0000FF"/>
                </a:solidFill>
                <a:latin typeface="Times New Roman" pitchFamily="18" charset="0"/>
              </a:rPr>
              <a:t>kW</a:t>
            </a:r>
            <a:r>
              <a:rPr kumimoji="0" lang="pl-PL" altLang="pl-PL" sz="1800" b="1" i="1" baseline="-25000">
                <a:solidFill>
                  <a:srgbClr val="0000FF"/>
                </a:solidFill>
                <a:latin typeface="Times New Roman" pitchFamily="18" charset="0"/>
              </a:rPr>
              <a:t>   </a:t>
            </a:r>
            <a:endParaRPr kumimoji="0" lang="pl-PL" altLang="pl-PL" sz="1800" b="1" i="1" baseline="-250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9" name="dUz"/>
          <p:cNvSpPr txBox="1">
            <a:spLocks noChangeArrowheads="1"/>
          </p:cNvSpPr>
          <p:nvPr/>
        </p:nvSpPr>
        <p:spPr bwMode="auto">
          <a:xfrm>
            <a:off x="1932255" y="2706158"/>
            <a:ext cx="26609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0"/>
              </a:spcBef>
              <a:buClrTx/>
              <a:buFontTx/>
              <a:buNone/>
            </a:pPr>
            <a:r>
              <a:rPr kumimoji="0" lang="pl-PL" altLang="pl-PL" sz="1400" b="1" i="1" baseline="-25000" smtClean="0">
                <a:latin typeface="Times New Roman" pitchFamily="18" charset="0"/>
              </a:rPr>
              <a:t>  </a:t>
            </a:r>
            <a:r>
              <a:rPr kumimoji="0" lang="el-GR" altLang="pl-PL" sz="2000" b="1" i="1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Δ</a:t>
            </a:r>
            <a:r>
              <a:rPr kumimoji="0" lang="pl-PL" altLang="pl-PL" sz="2000" b="1" i="1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U</a:t>
            </a:r>
            <a:r>
              <a:rPr kumimoji="0" lang="pl-PL" altLang="pl-PL" sz="2000" b="1" i="1" baseline="-25000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z</a:t>
            </a:r>
            <a:r>
              <a:rPr kumimoji="0" lang="pl-PL" altLang="pl-PL" sz="2000" b="1" i="1" baseline="-2500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kumimoji="0" lang="pl-PL" altLang="pl-PL" sz="1400" i="1" smtClean="0">
                <a:latin typeface="Times New Roman" pitchFamily="18" charset="0"/>
              </a:rPr>
              <a:t>  </a:t>
            </a:r>
            <a:r>
              <a:rPr kumimoji="0" lang="pl-PL" altLang="pl-PL" sz="1400" i="1" dirty="0">
                <a:latin typeface="Times New Roman" pitchFamily="18" charset="0"/>
              </a:rPr>
              <a:t>-</a:t>
            </a:r>
            <a:r>
              <a:rPr kumimoji="0" lang="pl-PL" altLang="pl-PL" sz="1800" i="1" dirty="0">
                <a:latin typeface="Times New Roman" pitchFamily="18" charset="0"/>
              </a:rPr>
              <a:t> </a:t>
            </a:r>
            <a:r>
              <a:rPr kumimoji="0" lang="pl-PL" altLang="pl-PL" sz="1800" b="1" i="1" dirty="0">
                <a:solidFill>
                  <a:srgbClr val="0000FF"/>
                </a:solidFill>
                <a:latin typeface="Times New Roman" pitchFamily="18" charset="0"/>
              </a:rPr>
              <a:t>napięcie zwarcia</a:t>
            </a:r>
            <a:r>
              <a:rPr kumimoji="0" lang="pl-PL" altLang="pl-PL" sz="1800" i="1" dirty="0">
                <a:solidFill>
                  <a:srgbClr val="0000FF"/>
                </a:solidFill>
                <a:latin typeface="Times New Roman" pitchFamily="18" charset="0"/>
              </a:rPr>
              <a:t>, %</a:t>
            </a:r>
            <a:r>
              <a:rPr kumimoji="0" lang="pl-PL" altLang="pl-PL" sz="14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0" name="UnD"/>
          <p:cNvSpPr txBox="1">
            <a:spLocks noChangeArrowheads="1"/>
          </p:cNvSpPr>
          <p:nvPr/>
        </p:nvSpPr>
        <p:spPr bwMode="auto">
          <a:xfrm>
            <a:off x="1932255" y="2146236"/>
            <a:ext cx="58172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0"/>
              </a:spcBef>
              <a:buClrTx/>
              <a:buFontTx/>
              <a:buNone/>
            </a:pPr>
            <a:r>
              <a:rPr kumimoji="0" lang="pl-PL" altLang="pl-PL" sz="2000" b="1" i="1" smtClean="0">
                <a:solidFill>
                  <a:srgbClr val="FF0000"/>
                </a:solidFill>
                <a:latin typeface="Times New Roman" pitchFamily="18" charset="0"/>
              </a:rPr>
              <a:t>U</a:t>
            </a:r>
            <a:r>
              <a:rPr kumimoji="0" lang="pl-PL" altLang="pl-PL" sz="2000" b="1" i="1" baseline="-25000" smtClean="0">
                <a:solidFill>
                  <a:srgbClr val="FF0000"/>
                </a:solidFill>
                <a:latin typeface="Times New Roman" pitchFamily="18" charset="0"/>
              </a:rPr>
              <a:t>nD</a:t>
            </a:r>
            <a:r>
              <a:rPr kumimoji="0" lang="pl-PL" altLang="pl-PL" sz="1400" b="1" i="1" smtClean="0">
                <a:latin typeface="Times New Roman" pitchFamily="18" charset="0"/>
              </a:rPr>
              <a:t>  </a:t>
            </a:r>
            <a:r>
              <a:rPr kumimoji="0" lang="pl-PL" altLang="pl-PL" sz="1400" i="1">
                <a:latin typeface="Times New Roman" pitchFamily="18" charset="0"/>
              </a:rPr>
              <a:t>- </a:t>
            </a:r>
            <a:r>
              <a:rPr kumimoji="0" lang="pl-PL" altLang="pl-PL" sz="1800" b="1" i="1" smtClean="0">
                <a:solidFill>
                  <a:srgbClr val="0000FF"/>
                </a:solidFill>
                <a:latin typeface="Times New Roman" pitchFamily="18" charset="0"/>
              </a:rPr>
              <a:t>napięcia </a:t>
            </a:r>
            <a:r>
              <a:rPr kumimoji="0" lang="pl-PL" altLang="pl-PL" sz="1800" b="1" i="1">
                <a:solidFill>
                  <a:srgbClr val="0000FF"/>
                </a:solidFill>
                <a:latin typeface="Times New Roman" pitchFamily="18" charset="0"/>
              </a:rPr>
              <a:t>znamionowe </a:t>
            </a:r>
            <a:r>
              <a:rPr kumimoji="0" lang="pl-PL" altLang="pl-PL" sz="1800" b="1" i="1" smtClean="0">
                <a:solidFill>
                  <a:srgbClr val="0000FF"/>
                </a:solidFill>
                <a:latin typeface="Times New Roman" pitchFamily="18" charset="0"/>
              </a:rPr>
              <a:t>strony dolnej transformatora</a:t>
            </a:r>
            <a:r>
              <a:rPr kumimoji="0" lang="pl-PL" altLang="pl-PL" sz="1800" i="1" smtClean="0">
                <a:latin typeface="Times New Roman" pitchFamily="18" charset="0"/>
                <a:sym typeface="Symbol" pitchFamily="18" charset="2"/>
              </a:rPr>
              <a:t>, </a:t>
            </a:r>
            <a:r>
              <a:rPr kumimoji="0" lang="pl-PL" altLang="pl-PL" sz="1800" i="1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kV</a:t>
            </a:r>
            <a:endParaRPr kumimoji="0" lang="pl-PL" altLang="pl-PL" sz="1800" b="1" i="1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7" name="UnG"/>
          <p:cNvSpPr txBox="1">
            <a:spLocks noChangeArrowheads="1"/>
          </p:cNvSpPr>
          <p:nvPr/>
        </p:nvSpPr>
        <p:spPr bwMode="auto">
          <a:xfrm>
            <a:off x="1932255" y="1586314"/>
            <a:ext cx="57948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0"/>
              </a:spcBef>
              <a:buClrTx/>
              <a:buFontTx/>
              <a:buNone/>
            </a:pPr>
            <a:r>
              <a:rPr kumimoji="0" lang="pl-PL" altLang="pl-PL" sz="2000" b="1" i="1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U</a:t>
            </a:r>
            <a:r>
              <a:rPr kumimoji="0" lang="pl-PL" altLang="pl-PL" sz="2000" b="1" i="1" baseline="-25000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nG</a:t>
            </a:r>
            <a:r>
              <a:rPr kumimoji="0" lang="pl-PL" altLang="pl-PL" sz="1400" b="1" i="1" smtClean="0">
                <a:latin typeface="Times New Roman" pitchFamily="18" charset="0"/>
                <a:sym typeface="Symbol" pitchFamily="18" charset="2"/>
              </a:rPr>
              <a:t>  </a:t>
            </a:r>
            <a:r>
              <a:rPr kumimoji="0" lang="pl-PL" altLang="pl-PL" sz="1400" i="1" dirty="0">
                <a:latin typeface="Times New Roman" pitchFamily="18" charset="0"/>
                <a:sym typeface="Symbol" pitchFamily="18" charset="2"/>
              </a:rPr>
              <a:t>-  </a:t>
            </a:r>
            <a:r>
              <a:rPr kumimoji="0" lang="pl-PL" altLang="pl-PL" sz="1800" b="1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napięcie </a:t>
            </a:r>
            <a:r>
              <a:rPr kumimoji="0" lang="pl-PL" altLang="pl-PL" sz="1800" b="1" i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znamionowe </a:t>
            </a:r>
            <a:r>
              <a:rPr kumimoji="0" lang="pl-PL" altLang="pl-PL" sz="1800" b="1" i="1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strony górnej transformatora</a:t>
            </a:r>
            <a:r>
              <a:rPr kumimoji="0" lang="pl-PL" altLang="pl-PL" sz="1400" i="1" smtClean="0">
                <a:latin typeface="Times New Roman" pitchFamily="18" charset="0"/>
                <a:sym typeface="Symbol" pitchFamily="18" charset="2"/>
              </a:rPr>
              <a:t>, </a:t>
            </a:r>
            <a:r>
              <a:rPr kumimoji="0" lang="pl-PL" altLang="pl-PL" sz="1400" i="1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kV</a:t>
            </a:r>
            <a:endParaRPr kumimoji="0" lang="pl-PL" altLang="pl-PL" sz="1400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8" name="Sn"/>
          <p:cNvSpPr txBox="1">
            <a:spLocks noChangeArrowheads="1"/>
          </p:cNvSpPr>
          <p:nvPr/>
        </p:nvSpPr>
        <p:spPr bwMode="auto">
          <a:xfrm>
            <a:off x="1932255" y="1026392"/>
            <a:ext cx="27592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0"/>
              </a:spcBef>
              <a:buClrTx/>
              <a:buFontTx/>
              <a:buNone/>
            </a:pPr>
            <a:r>
              <a:rPr kumimoji="0" lang="pl-PL" altLang="pl-PL" sz="2000" b="1" i="1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S</a:t>
            </a:r>
            <a:r>
              <a:rPr kumimoji="0" lang="pl-PL" altLang="pl-PL" sz="2000" b="1" i="1" baseline="-25000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n</a:t>
            </a:r>
            <a:r>
              <a:rPr kumimoji="0" lang="pl-PL" altLang="pl-PL" sz="1800" b="1" i="1" baseline="-2500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kumimoji="0" lang="pl-PL" altLang="pl-PL" sz="1800" b="1" i="1" smtClean="0">
                <a:latin typeface="Times New Roman" pitchFamily="18" charset="0"/>
              </a:rPr>
              <a:t> </a:t>
            </a:r>
            <a:r>
              <a:rPr kumimoji="0" lang="pl-PL" altLang="pl-PL" sz="1800" i="1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kumimoji="0" lang="pl-PL" altLang="pl-PL" sz="1800" b="1" i="1" dirty="0">
                <a:solidFill>
                  <a:srgbClr val="0000FF"/>
                </a:solidFill>
                <a:latin typeface="Times New Roman" pitchFamily="18" charset="0"/>
              </a:rPr>
              <a:t>moc znamionowa </a:t>
            </a:r>
            <a:r>
              <a:rPr kumimoji="0" lang="pl-PL" altLang="pl-PL" sz="1800" i="1" dirty="0">
                <a:solidFill>
                  <a:srgbClr val="0000FF"/>
                </a:solidFill>
                <a:latin typeface="Times New Roman" pitchFamily="18" charset="0"/>
              </a:rPr>
              <a:t>, MVA</a:t>
            </a:r>
          </a:p>
        </p:txBody>
      </p:sp>
      <p:sp>
        <p:nvSpPr>
          <p:cNvPr id="5" name="Tytuł"/>
          <p:cNvSpPr txBox="1">
            <a:spLocks noChangeArrowheads="1"/>
          </p:cNvSpPr>
          <p:nvPr/>
        </p:nvSpPr>
        <p:spPr bwMode="auto">
          <a:xfrm>
            <a:off x="2959379" y="216000"/>
            <a:ext cx="32252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Parametry katalogowe transformatora</a:t>
            </a:r>
          </a:p>
        </p:txBody>
      </p:sp>
    </p:spTree>
    <p:extLst>
      <p:ext uri="{BB962C8B-B14F-4D97-AF65-F5344CB8AC3E}">
        <p14:creationId xmlns:p14="http://schemas.microsoft.com/office/powerpoint/2010/main" val="269691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21" grpId="0"/>
      <p:bldP spid="12" grpId="0"/>
      <p:bldP spid="19" grpId="0"/>
      <p:bldP spid="10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Moce P,Q,I"/>
          <p:cNvGrpSpPr>
            <a:grpSpLocks/>
          </p:cNvGrpSpPr>
          <p:nvPr/>
        </p:nvGrpSpPr>
        <p:grpSpPr bwMode="auto">
          <a:xfrm>
            <a:off x="2475444" y="2633758"/>
            <a:ext cx="4620418" cy="1190628"/>
            <a:chOff x="2363" y="3244"/>
            <a:chExt cx="5821" cy="1500"/>
          </a:xfrm>
        </p:grpSpPr>
        <p:sp>
          <p:nvSpPr>
            <p:cNvPr id="84" name="Text Box 10"/>
            <p:cNvSpPr txBox="1">
              <a:spLocks noChangeArrowheads="1"/>
            </p:cNvSpPr>
            <p:nvPr/>
          </p:nvSpPr>
          <p:spPr bwMode="auto">
            <a:xfrm>
              <a:off x="5249" y="4345"/>
              <a:ext cx="342" cy="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l-PL" sz="1800" b="1" i="1" u="sng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I</a:t>
              </a:r>
              <a:r>
                <a:rPr lang="pl-PL" sz="1800" b="1" i="1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”</a:t>
              </a:r>
              <a:endParaRPr lang="pl-PL" sz="1800" b="1">
                <a:solidFill>
                  <a:srgbClr val="FF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85" name="Text Box 11"/>
            <p:cNvSpPr txBox="1">
              <a:spLocks noChangeArrowheads="1"/>
            </p:cNvSpPr>
            <p:nvPr/>
          </p:nvSpPr>
          <p:spPr bwMode="auto">
            <a:xfrm>
              <a:off x="2990" y="4345"/>
              <a:ext cx="342" cy="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l-PL" sz="1800" b="1" i="1" u="sng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I</a:t>
              </a:r>
              <a:r>
                <a:rPr lang="pl-PL" sz="1800" b="1" i="1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’</a:t>
              </a:r>
              <a:endParaRPr lang="pl-PL" sz="1800" b="1">
                <a:solidFill>
                  <a:srgbClr val="FF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86" name="Text Box 12"/>
            <p:cNvSpPr txBox="1">
              <a:spLocks noChangeArrowheads="1"/>
            </p:cNvSpPr>
            <p:nvPr/>
          </p:nvSpPr>
          <p:spPr bwMode="auto">
            <a:xfrm>
              <a:off x="7835" y="3248"/>
              <a:ext cx="317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none" lIns="0" tIns="0" rIns="0" bIns="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l-PL" sz="1800" b="1" i="1" smtClean="0">
                  <a:solidFill>
                    <a:srgbClr val="0070C0"/>
                  </a:solidFill>
                  <a:effectLst/>
                  <a:latin typeface="Times New Roman"/>
                  <a:ea typeface="Times New Roman"/>
                </a:rPr>
                <a:t>P</a:t>
              </a:r>
              <a:r>
                <a:rPr lang="pl-PL" sz="1800" b="1" i="1" baseline="-25000" smtClean="0">
                  <a:solidFill>
                    <a:srgbClr val="0070C0"/>
                  </a:solidFill>
                  <a:effectLst/>
                  <a:latin typeface="Times New Roman"/>
                  <a:ea typeface="Times New Roman"/>
                </a:rPr>
                <a:t>D</a:t>
              </a:r>
              <a:endParaRPr lang="pl-PL" sz="1800" b="1">
                <a:solidFill>
                  <a:srgbClr val="0070C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87" name="Text Box 13"/>
            <p:cNvSpPr txBox="1">
              <a:spLocks noChangeArrowheads="1"/>
            </p:cNvSpPr>
            <p:nvPr/>
          </p:nvSpPr>
          <p:spPr bwMode="auto">
            <a:xfrm>
              <a:off x="7835" y="3605"/>
              <a:ext cx="349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none" lIns="0" tIns="0" rIns="0" bIns="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l-PL" sz="1800" b="1" i="1" smtClean="0">
                  <a:solidFill>
                    <a:srgbClr val="0070C0"/>
                  </a:solidFill>
                  <a:effectLst/>
                  <a:latin typeface="Times New Roman"/>
                  <a:ea typeface="Times New Roman"/>
                </a:rPr>
                <a:t>Q</a:t>
              </a:r>
              <a:r>
                <a:rPr lang="pl-PL" sz="1800" b="1" i="1" baseline="-25000" smtClean="0">
                  <a:solidFill>
                    <a:srgbClr val="0070C0"/>
                  </a:solidFill>
                  <a:effectLst/>
                  <a:latin typeface="Times New Roman"/>
                  <a:ea typeface="Times New Roman"/>
                </a:rPr>
                <a:t>D</a:t>
              </a:r>
              <a:endParaRPr lang="pl-PL" sz="1800" b="1">
                <a:solidFill>
                  <a:srgbClr val="0070C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88" name="Text Box 14"/>
            <p:cNvSpPr txBox="1">
              <a:spLocks noChangeArrowheads="1"/>
            </p:cNvSpPr>
            <p:nvPr/>
          </p:nvSpPr>
          <p:spPr bwMode="auto">
            <a:xfrm>
              <a:off x="7835" y="4135"/>
              <a:ext cx="252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none" lIns="0" tIns="0" rIns="0" bIns="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l-PL" sz="1800" b="1" i="1" u="sng" smtClean="0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I</a:t>
              </a:r>
              <a:r>
                <a:rPr lang="pl-PL" sz="1800" b="1" i="1" u="sng" baseline="-25000" smtClean="0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D</a:t>
              </a:r>
              <a:endParaRPr lang="pl-PL" sz="1800" b="1" u="sng">
                <a:solidFill>
                  <a:srgbClr val="FF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89" name="Text Box 15"/>
            <p:cNvSpPr txBox="1">
              <a:spLocks noChangeArrowheads="1"/>
            </p:cNvSpPr>
            <p:nvPr/>
          </p:nvSpPr>
          <p:spPr bwMode="auto">
            <a:xfrm>
              <a:off x="2363" y="3244"/>
              <a:ext cx="317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none" lIns="0" tIns="0" rIns="0" bIns="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l-PL" sz="1800" b="1" i="1" smtClean="0">
                  <a:solidFill>
                    <a:srgbClr val="0070C0"/>
                  </a:solidFill>
                  <a:effectLst/>
                  <a:latin typeface="Times New Roman"/>
                  <a:ea typeface="Times New Roman"/>
                </a:rPr>
                <a:t>P</a:t>
              </a:r>
              <a:r>
                <a:rPr lang="pl-PL" sz="1800" b="1" i="1" baseline="-25000">
                  <a:solidFill>
                    <a:srgbClr val="0070C0"/>
                  </a:solidFill>
                  <a:latin typeface="Times New Roman"/>
                  <a:ea typeface="Times New Roman"/>
                </a:rPr>
                <a:t>G</a:t>
              </a:r>
              <a:endParaRPr lang="pl-PL" sz="1800" b="1">
                <a:solidFill>
                  <a:srgbClr val="0070C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0" name="Text Box 16"/>
            <p:cNvSpPr txBox="1">
              <a:spLocks noChangeArrowheads="1"/>
            </p:cNvSpPr>
            <p:nvPr/>
          </p:nvSpPr>
          <p:spPr bwMode="auto">
            <a:xfrm>
              <a:off x="2363" y="3590"/>
              <a:ext cx="349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none" lIns="0" tIns="0" rIns="0" bIns="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l-PL" sz="1800" b="1" i="1" smtClean="0">
                  <a:solidFill>
                    <a:srgbClr val="0070C0"/>
                  </a:solidFill>
                  <a:effectLst/>
                  <a:latin typeface="Times New Roman"/>
                  <a:ea typeface="Times New Roman"/>
                </a:rPr>
                <a:t>Q</a:t>
              </a:r>
              <a:r>
                <a:rPr lang="pl-PL" sz="1800" b="1" i="1" baseline="-25000">
                  <a:solidFill>
                    <a:srgbClr val="0070C0"/>
                  </a:solidFill>
                  <a:latin typeface="Times New Roman"/>
                  <a:ea typeface="Times New Roman"/>
                </a:rPr>
                <a:t>G</a:t>
              </a:r>
              <a:endParaRPr lang="pl-PL" sz="1800" b="1">
                <a:solidFill>
                  <a:srgbClr val="0070C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1" name="Text Box 17"/>
            <p:cNvSpPr txBox="1">
              <a:spLocks noChangeArrowheads="1"/>
            </p:cNvSpPr>
            <p:nvPr/>
          </p:nvSpPr>
          <p:spPr bwMode="auto">
            <a:xfrm>
              <a:off x="2363" y="4192"/>
              <a:ext cx="252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none" lIns="0" tIns="0" rIns="0" bIns="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l-PL" sz="1800" b="1" i="1" u="sng" smtClean="0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I</a:t>
              </a:r>
              <a:r>
                <a:rPr lang="pl-PL" sz="1800" b="1" i="1" baseline="-25000" smtClean="0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G</a:t>
              </a:r>
              <a:endParaRPr lang="pl-PL" sz="1800" b="1">
                <a:solidFill>
                  <a:srgbClr val="FF0000"/>
                </a:solidFill>
                <a:effectLst/>
                <a:latin typeface="Times New Roman"/>
                <a:ea typeface="Times New Roman"/>
              </a:endParaRPr>
            </a:p>
          </p:txBody>
        </p:sp>
      </p:grpSp>
      <p:grpSp>
        <p:nvGrpSpPr>
          <p:cNvPr id="7" name="Nap_Vl'"/>
          <p:cNvGrpSpPr/>
          <p:nvPr/>
        </p:nvGrpSpPr>
        <p:grpSpPr>
          <a:xfrm>
            <a:off x="5733019" y="3462424"/>
            <a:ext cx="399501" cy="1085850"/>
            <a:chOff x="3112770" y="1230630"/>
            <a:chExt cx="319599" cy="868680"/>
          </a:xfrm>
        </p:grpSpPr>
        <p:sp>
          <p:nvSpPr>
            <p:cNvPr id="76" name="Text Box 66"/>
            <p:cNvSpPr txBox="1">
              <a:spLocks noChangeArrowheads="1"/>
            </p:cNvSpPr>
            <p:nvPr/>
          </p:nvSpPr>
          <p:spPr bwMode="auto">
            <a:xfrm>
              <a:off x="3148959" y="1520190"/>
              <a:ext cx="283410" cy="221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none" lIns="0" tIns="0" rIns="0" bIns="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l-PL" sz="1800" b="1" i="1" u="sng" smtClean="0">
                  <a:effectLst/>
                  <a:latin typeface="Times New Roman"/>
                  <a:ea typeface="Times New Roman"/>
                </a:rPr>
                <a:t>U</a:t>
              </a:r>
              <a:r>
                <a:rPr lang="pl-PL" sz="1800" b="1" i="1" baseline="-25000" smtClean="0">
                  <a:effectLst/>
                  <a:latin typeface="Times New Roman"/>
                  <a:ea typeface="Times New Roman"/>
                </a:rPr>
                <a:t>D</a:t>
              </a:r>
              <a:r>
                <a:rPr lang="pl-PL" sz="1800" b="1" i="1" smtClean="0">
                  <a:effectLst/>
                  <a:latin typeface="Times New Roman"/>
                  <a:ea typeface="Times New Roman"/>
                </a:rPr>
                <a:t>’</a:t>
              </a:r>
              <a:endParaRPr lang="pl-PL" sz="1800" b="1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77" name="AutoShape 67"/>
            <p:cNvCxnSpPr>
              <a:cxnSpLocks noChangeShapeType="1"/>
            </p:cNvCxnSpPr>
            <p:nvPr/>
          </p:nvCxnSpPr>
          <p:spPr bwMode="auto">
            <a:xfrm flipH="1" flipV="1">
              <a:off x="3112770" y="1230630"/>
              <a:ext cx="4445" cy="86868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Napięcia_Vh_Vl"/>
          <p:cNvGrpSpPr>
            <a:grpSpLocks/>
          </p:cNvGrpSpPr>
          <p:nvPr/>
        </p:nvGrpSpPr>
        <p:grpSpPr bwMode="auto">
          <a:xfrm>
            <a:off x="1963477" y="3462424"/>
            <a:ext cx="5630066" cy="1085850"/>
            <a:chOff x="1718" y="4288"/>
            <a:chExt cx="7093" cy="1368"/>
          </a:xfrm>
        </p:grpSpPr>
        <p:sp>
          <p:nvSpPr>
            <p:cNvPr id="72" name="Text Box 65"/>
            <p:cNvSpPr txBox="1">
              <a:spLocks noChangeArrowheads="1"/>
            </p:cNvSpPr>
            <p:nvPr/>
          </p:nvSpPr>
          <p:spPr bwMode="auto">
            <a:xfrm>
              <a:off x="1718" y="4744"/>
              <a:ext cx="349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none" lIns="0" tIns="0" rIns="0" bIns="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l-PL" sz="1800" b="1" i="1" u="sng" smtClean="0">
                  <a:solidFill>
                    <a:srgbClr val="00B050"/>
                  </a:solidFill>
                  <a:effectLst/>
                  <a:latin typeface="Times New Roman"/>
                  <a:ea typeface="Times New Roman"/>
                </a:rPr>
                <a:t>U</a:t>
              </a:r>
              <a:r>
                <a:rPr lang="pl-PL" sz="1800" b="1" i="1" baseline="-25000" smtClean="0">
                  <a:solidFill>
                    <a:srgbClr val="00B050"/>
                  </a:solidFill>
                  <a:effectLst/>
                  <a:latin typeface="Times New Roman"/>
                  <a:ea typeface="Times New Roman"/>
                </a:rPr>
                <a:t>G</a:t>
              </a:r>
              <a:endParaRPr lang="pl-PL" sz="1800" b="1">
                <a:solidFill>
                  <a:srgbClr val="00B050"/>
                </a:solidFill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73" name="AutoShape 68"/>
            <p:cNvCxnSpPr>
              <a:cxnSpLocks noChangeShapeType="1"/>
            </p:cNvCxnSpPr>
            <p:nvPr/>
          </p:nvCxnSpPr>
          <p:spPr bwMode="auto">
            <a:xfrm flipH="1" flipV="1">
              <a:off x="2135" y="4288"/>
              <a:ext cx="7" cy="1368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74" name="Text Box 150"/>
            <p:cNvSpPr txBox="1">
              <a:spLocks noChangeArrowheads="1"/>
            </p:cNvSpPr>
            <p:nvPr/>
          </p:nvSpPr>
          <p:spPr bwMode="auto">
            <a:xfrm>
              <a:off x="8462" y="4744"/>
              <a:ext cx="349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none" lIns="0" tIns="0" rIns="0" bIns="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l-PL" sz="1800" b="1" i="1" u="sng" smtClean="0">
                  <a:solidFill>
                    <a:srgbClr val="00B050"/>
                  </a:solidFill>
                  <a:effectLst/>
                  <a:latin typeface="Times New Roman"/>
                  <a:ea typeface="Times New Roman"/>
                </a:rPr>
                <a:t>U</a:t>
              </a:r>
              <a:r>
                <a:rPr lang="pl-PL" sz="1800" b="1" i="1" baseline="-25000" smtClean="0">
                  <a:solidFill>
                    <a:srgbClr val="00B050"/>
                  </a:solidFill>
                  <a:effectLst/>
                  <a:latin typeface="Times New Roman"/>
                  <a:ea typeface="Times New Roman"/>
                </a:rPr>
                <a:t>D</a:t>
              </a:r>
              <a:endParaRPr lang="pl-PL" sz="1800" b="1">
                <a:solidFill>
                  <a:srgbClr val="00B050"/>
                </a:solidFill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75" name="AutoShape 151"/>
            <p:cNvCxnSpPr>
              <a:cxnSpLocks noChangeShapeType="1"/>
            </p:cNvCxnSpPr>
            <p:nvPr/>
          </p:nvCxnSpPr>
          <p:spPr bwMode="auto">
            <a:xfrm flipH="1" flipV="1">
              <a:off x="8405" y="4288"/>
              <a:ext cx="7" cy="1368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Txt_Admit_poprz"/>
          <p:cNvGrpSpPr/>
          <p:nvPr/>
        </p:nvGrpSpPr>
        <p:grpSpPr>
          <a:xfrm>
            <a:off x="2417042" y="4141075"/>
            <a:ext cx="3196947" cy="276999"/>
            <a:chOff x="460005" y="1773555"/>
            <a:chExt cx="2557555" cy="221600"/>
          </a:xfrm>
        </p:grpSpPr>
        <p:sp>
          <p:nvSpPr>
            <p:cNvPr id="68" name="Text Box 19"/>
            <p:cNvSpPr txBox="1">
              <a:spLocks noChangeArrowheads="1"/>
            </p:cNvSpPr>
            <p:nvPr/>
          </p:nvSpPr>
          <p:spPr bwMode="auto">
            <a:xfrm>
              <a:off x="460005" y="1773555"/>
              <a:ext cx="276999" cy="22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none" lIns="0" tIns="0" rIns="0" bIns="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l-PL" sz="1800" b="1" i="1">
                  <a:effectLst/>
                  <a:latin typeface="Times New Roman"/>
                  <a:ea typeface="Times New Roman"/>
                </a:rPr>
                <a:t>G/2</a:t>
              </a:r>
              <a:endParaRPr lang="pl-PL" sz="1800" b="1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69" name="Text Box 20"/>
            <p:cNvSpPr txBox="1">
              <a:spLocks noChangeArrowheads="1"/>
            </p:cNvSpPr>
            <p:nvPr/>
          </p:nvSpPr>
          <p:spPr bwMode="auto">
            <a:xfrm>
              <a:off x="1049655" y="1773555"/>
              <a:ext cx="266740" cy="22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none" lIns="0" tIns="0" rIns="0" bIns="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l-PL" sz="1800" b="1" i="1">
                  <a:effectLst/>
                  <a:latin typeface="Times New Roman"/>
                  <a:ea typeface="Times New Roman"/>
                </a:rPr>
                <a:t>B/2</a:t>
              </a:r>
              <a:endParaRPr lang="pl-PL" sz="1800" b="1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0" name="Text Box 21"/>
            <p:cNvSpPr txBox="1">
              <a:spLocks noChangeArrowheads="1"/>
            </p:cNvSpPr>
            <p:nvPr/>
          </p:nvSpPr>
          <p:spPr bwMode="auto">
            <a:xfrm>
              <a:off x="2129170" y="1773555"/>
              <a:ext cx="276999" cy="22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none" lIns="0" tIns="0" rIns="0" bIns="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l-PL" sz="1800" b="1" i="1">
                  <a:effectLst/>
                  <a:latin typeface="Times New Roman"/>
                  <a:ea typeface="Times New Roman"/>
                </a:rPr>
                <a:t>G/2</a:t>
              </a:r>
              <a:endParaRPr lang="pl-PL" sz="1800" b="1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1" name="Text Box 22"/>
            <p:cNvSpPr txBox="1">
              <a:spLocks noChangeArrowheads="1"/>
            </p:cNvSpPr>
            <p:nvPr/>
          </p:nvSpPr>
          <p:spPr bwMode="auto">
            <a:xfrm>
              <a:off x="2750820" y="1773555"/>
              <a:ext cx="266740" cy="22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none" lIns="0" tIns="0" rIns="0" bIns="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l-PL" sz="1800" b="1" i="1">
                  <a:effectLst/>
                  <a:latin typeface="Times New Roman"/>
                  <a:ea typeface="Times New Roman"/>
                </a:rPr>
                <a:t>B/2</a:t>
              </a:r>
              <a:endParaRPr lang="pl-PL" sz="1800" b="1">
                <a:effectLst/>
                <a:latin typeface="Times New Roman"/>
                <a:ea typeface="Times New Roman"/>
              </a:endParaRPr>
            </a:p>
          </p:txBody>
        </p:sp>
      </p:grpSp>
      <p:grpSp>
        <p:nvGrpSpPr>
          <p:cNvPr id="11" name="Gał_poprz_2"/>
          <p:cNvGrpSpPr/>
          <p:nvPr/>
        </p:nvGrpSpPr>
        <p:grpSpPr>
          <a:xfrm>
            <a:off x="4918607" y="3310818"/>
            <a:ext cx="271462" cy="1373187"/>
            <a:chOff x="2461260" y="1109345"/>
            <a:chExt cx="217170" cy="1098550"/>
          </a:xfrm>
        </p:grpSpPr>
        <p:sp>
          <p:nvSpPr>
            <p:cNvPr id="57" name="Rectangle 35"/>
            <p:cNvSpPr>
              <a:spLocks noChangeArrowheads="1"/>
            </p:cNvSpPr>
            <p:nvPr/>
          </p:nvSpPr>
          <p:spPr bwMode="auto">
            <a:xfrm>
              <a:off x="2461260" y="1762125"/>
              <a:ext cx="72390" cy="289560"/>
            </a:xfrm>
            <a:prstGeom prst="rect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endParaRPr lang="pl-PL"/>
            </a:p>
          </p:txBody>
        </p:sp>
        <p:cxnSp>
          <p:nvCxnSpPr>
            <p:cNvPr id="58" name="AutoShape 56"/>
            <p:cNvCxnSpPr>
              <a:cxnSpLocks noChangeShapeType="1"/>
            </p:cNvCxnSpPr>
            <p:nvPr/>
          </p:nvCxnSpPr>
          <p:spPr bwMode="auto">
            <a:xfrm>
              <a:off x="2496820" y="1607820"/>
              <a:ext cx="635" cy="14478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9" name="AutoShape 61"/>
            <p:cNvCxnSpPr>
              <a:cxnSpLocks noChangeShapeType="1"/>
            </p:cNvCxnSpPr>
            <p:nvPr/>
          </p:nvCxnSpPr>
          <p:spPr bwMode="auto">
            <a:xfrm>
              <a:off x="2569845" y="1109345"/>
              <a:ext cx="635" cy="5080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0" name="AutoShape 62"/>
            <p:cNvCxnSpPr>
              <a:cxnSpLocks noChangeShapeType="1"/>
            </p:cNvCxnSpPr>
            <p:nvPr/>
          </p:nvCxnSpPr>
          <p:spPr bwMode="auto">
            <a:xfrm>
              <a:off x="2496820" y="1614170"/>
              <a:ext cx="144145" cy="63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grpSp>
          <p:nvGrpSpPr>
            <p:cNvPr id="61" name="Group 172"/>
            <p:cNvGrpSpPr>
              <a:grpSpLocks/>
            </p:cNvGrpSpPr>
            <p:nvPr/>
          </p:nvGrpSpPr>
          <p:grpSpPr bwMode="auto">
            <a:xfrm>
              <a:off x="2635250" y="1609090"/>
              <a:ext cx="43180" cy="598805"/>
              <a:chOff x="5715" y="4830"/>
              <a:chExt cx="68" cy="943"/>
            </a:xfrm>
          </p:grpSpPr>
          <p:cxnSp>
            <p:nvCxnSpPr>
              <p:cNvPr id="63" name="AutoShape 59"/>
              <p:cNvCxnSpPr>
                <a:cxnSpLocks noChangeShapeType="1"/>
                <a:endCxn id="65" idx="0"/>
              </p:cNvCxnSpPr>
              <p:nvPr/>
            </p:nvCxnSpPr>
            <p:spPr bwMode="auto">
              <a:xfrm flipH="1">
                <a:off x="5723" y="4830"/>
                <a:ext cx="4" cy="243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" name="AutoShape 60"/>
              <p:cNvCxnSpPr>
                <a:cxnSpLocks noChangeShapeType="1"/>
                <a:stCxn id="67" idx="1"/>
              </p:cNvCxnSpPr>
              <p:nvPr/>
            </p:nvCxnSpPr>
            <p:spPr bwMode="auto">
              <a:xfrm>
                <a:off x="5715" y="5443"/>
                <a:ext cx="12" cy="33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65" name="Arc 160"/>
              <p:cNvSpPr>
                <a:spLocks/>
              </p:cNvSpPr>
              <p:nvPr/>
            </p:nvSpPr>
            <p:spPr bwMode="auto">
              <a:xfrm>
                <a:off x="5719" y="5088"/>
                <a:ext cx="64" cy="113"/>
              </a:xfrm>
              <a:custGeom>
                <a:avLst/>
                <a:gdLst>
                  <a:gd name="G0" fmla="+- 1558 0 0"/>
                  <a:gd name="G1" fmla="+- 21600 0 0"/>
                  <a:gd name="G2" fmla="+- 21600 0 0"/>
                  <a:gd name="T0" fmla="*/ 1558 w 23158"/>
                  <a:gd name="T1" fmla="*/ 0 h 43200"/>
                  <a:gd name="T2" fmla="*/ 0 w 23158"/>
                  <a:gd name="T3" fmla="*/ 43144 h 43200"/>
                  <a:gd name="T4" fmla="*/ 1558 w 2315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158" h="43200" fill="none" extrusionOk="0">
                    <a:moveTo>
                      <a:pt x="1557" y="0"/>
                    </a:moveTo>
                    <a:cubicBezTo>
                      <a:pt x="13487" y="0"/>
                      <a:pt x="23158" y="9670"/>
                      <a:pt x="23158" y="21600"/>
                    </a:cubicBezTo>
                    <a:cubicBezTo>
                      <a:pt x="23158" y="33529"/>
                      <a:pt x="13487" y="43200"/>
                      <a:pt x="1558" y="43200"/>
                    </a:cubicBezTo>
                    <a:cubicBezTo>
                      <a:pt x="1038" y="43200"/>
                      <a:pt x="518" y="43181"/>
                      <a:pt x="0" y="43143"/>
                    </a:cubicBezTo>
                  </a:path>
                  <a:path w="23158" h="43200" stroke="0" extrusionOk="0">
                    <a:moveTo>
                      <a:pt x="1557" y="0"/>
                    </a:moveTo>
                    <a:cubicBezTo>
                      <a:pt x="13487" y="0"/>
                      <a:pt x="23158" y="9670"/>
                      <a:pt x="23158" y="21600"/>
                    </a:cubicBezTo>
                    <a:cubicBezTo>
                      <a:pt x="23158" y="33529"/>
                      <a:pt x="13487" y="43200"/>
                      <a:pt x="1558" y="43200"/>
                    </a:cubicBezTo>
                    <a:cubicBezTo>
                      <a:pt x="1038" y="43200"/>
                      <a:pt x="518" y="43181"/>
                      <a:pt x="0" y="43143"/>
                    </a:cubicBezTo>
                    <a:lnTo>
                      <a:pt x="1558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endParaRPr lang="pl-PL"/>
              </a:p>
            </p:txBody>
          </p:sp>
          <p:sp>
            <p:nvSpPr>
              <p:cNvPr id="66" name="Arc 161"/>
              <p:cNvSpPr>
                <a:spLocks/>
              </p:cNvSpPr>
              <p:nvPr/>
            </p:nvSpPr>
            <p:spPr bwMode="auto">
              <a:xfrm>
                <a:off x="5715" y="5202"/>
                <a:ext cx="64" cy="113"/>
              </a:xfrm>
              <a:custGeom>
                <a:avLst/>
                <a:gdLst>
                  <a:gd name="G0" fmla="+- 1558 0 0"/>
                  <a:gd name="G1" fmla="+- 21600 0 0"/>
                  <a:gd name="G2" fmla="+- 21600 0 0"/>
                  <a:gd name="T0" fmla="*/ 1558 w 23158"/>
                  <a:gd name="T1" fmla="*/ 0 h 43200"/>
                  <a:gd name="T2" fmla="*/ 0 w 23158"/>
                  <a:gd name="T3" fmla="*/ 43144 h 43200"/>
                  <a:gd name="T4" fmla="*/ 1558 w 2315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158" h="43200" fill="none" extrusionOk="0">
                    <a:moveTo>
                      <a:pt x="1557" y="0"/>
                    </a:moveTo>
                    <a:cubicBezTo>
                      <a:pt x="13487" y="0"/>
                      <a:pt x="23158" y="9670"/>
                      <a:pt x="23158" y="21600"/>
                    </a:cubicBezTo>
                    <a:cubicBezTo>
                      <a:pt x="23158" y="33529"/>
                      <a:pt x="13487" y="43200"/>
                      <a:pt x="1558" y="43200"/>
                    </a:cubicBezTo>
                    <a:cubicBezTo>
                      <a:pt x="1038" y="43200"/>
                      <a:pt x="518" y="43181"/>
                      <a:pt x="0" y="43143"/>
                    </a:cubicBezTo>
                  </a:path>
                  <a:path w="23158" h="43200" stroke="0" extrusionOk="0">
                    <a:moveTo>
                      <a:pt x="1557" y="0"/>
                    </a:moveTo>
                    <a:cubicBezTo>
                      <a:pt x="13487" y="0"/>
                      <a:pt x="23158" y="9670"/>
                      <a:pt x="23158" y="21600"/>
                    </a:cubicBezTo>
                    <a:cubicBezTo>
                      <a:pt x="23158" y="33529"/>
                      <a:pt x="13487" y="43200"/>
                      <a:pt x="1558" y="43200"/>
                    </a:cubicBezTo>
                    <a:cubicBezTo>
                      <a:pt x="1038" y="43200"/>
                      <a:pt x="518" y="43181"/>
                      <a:pt x="0" y="43143"/>
                    </a:cubicBezTo>
                    <a:lnTo>
                      <a:pt x="1558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endParaRPr lang="pl-PL"/>
              </a:p>
            </p:txBody>
          </p:sp>
          <p:sp>
            <p:nvSpPr>
              <p:cNvPr id="67" name="Arc 162"/>
              <p:cNvSpPr>
                <a:spLocks/>
              </p:cNvSpPr>
              <p:nvPr/>
            </p:nvSpPr>
            <p:spPr bwMode="auto">
              <a:xfrm>
                <a:off x="5715" y="5315"/>
                <a:ext cx="64" cy="113"/>
              </a:xfrm>
              <a:custGeom>
                <a:avLst/>
                <a:gdLst>
                  <a:gd name="G0" fmla="+- 1558 0 0"/>
                  <a:gd name="G1" fmla="+- 21600 0 0"/>
                  <a:gd name="G2" fmla="+- 21600 0 0"/>
                  <a:gd name="T0" fmla="*/ 1558 w 23158"/>
                  <a:gd name="T1" fmla="*/ 0 h 43200"/>
                  <a:gd name="T2" fmla="*/ 0 w 23158"/>
                  <a:gd name="T3" fmla="*/ 43144 h 43200"/>
                  <a:gd name="T4" fmla="*/ 1558 w 2315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158" h="43200" fill="none" extrusionOk="0">
                    <a:moveTo>
                      <a:pt x="1557" y="0"/>
                    </a:moveTo>
                    <a:cubicBezTo>
                      <a:pt x="13487" y="0"/>
                      <a:pt x="23158" y="9670"/>
                      <a:pt x="23158" y="21600"/>
                    </a:cubicBezTo>
                    <a:cubicBezTo>
                      <a:pt x="23158" y="33529"/>
                      <a:pt x="13487" y="43200"/>
                      <a:pt x="1558" y="43200"/>
                    </a:cubicBezTo>
                    <a:cubicBezTo>
                      <a:pt x="1038" y="43200"/>
                      <a:pt x="518" y="43181"/>
                      <a:pt x="0" y="43143"/>
                    </a:cubicBezTo>
                  </a:path>
                  <a:path w="23158" h="43200" stroke="0" extrusionOk="0">
                    <a:moveTo>
                      <a:pt x="1557" y="0"/>
                    </a:moveTo>
                    <a:cubicBezTo>
                      <a:pt x="13487" y="0"/>
                      <a:pt x="23158" y="9670"/>
                      <a:pt x="23158" y="21600"/>
                    </a:cubicBezTo>
                    <a:cubicBezTo>
                      <a:pt x="23158" y="33529"/>
                      <a:pt x="13487" y="43200"/>
                      <a:pt x="1558" y="43200"/>
                    </a:cubicBezTo>
                    <a:cubicBezTo>
                      <a:pt x="1038" y="43200"/>
                      <a:pt x="518" y="43181"/>
                      <a:pt x="0" y="43143"/>
                    </a:cubicBezTo>
                    <a:lnTo>
                      <a:pt x="1558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endParaRPr lang="pl-PL"/>
              </a:p>
            </p:txBody>
          </p:sp>
        </p:grpSp>
        <p:cxnSp>
          <p:nvCxnSpPr>
            <p:cNvPr id="62" name="AutoShape 185"/>
            <p:cNvCxnSpPr>
              <a:cxnSpLocks noChangeShapeType="1"/>
              <a:stCxn id="57" idx="2"/>
            </p:cNvCxnSpPr>
            <p:nvPr/>
          </p:nvCxnSpPr>
          <p:spPr bwMode="auto">
            <a:xfrm flipH="1">
              <a:off x="2496820" y="2061210"/>
              <a:ext cx="635" cy="13525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2" name="Gał_poprz_1"/>
          <p:cNvGrpSpPr/>
          <p:nvPr/>
        </p:nvGrpSpPr>
        <p:grpSpPr>
          <a:xfrm>
            <a:off x="2792151" y="3313993"/>
            <a:ext cx="280194" cy="1367631"/>
            <a:chOff x="760095" y="1111885"/>
            <a:chExt cx="224155" cy="1094105"/>
          </a:xfrm>
        </p:grpSpPr>
        <p:cxnSp>
          <p:nvCxnSpPr>
            <p:cNvPr id="46" name="AutoShape 47"/>
            <p:cNvCxnSpPr>
              <a:cxnSpLocks noChangeShapeType="1"/>
            </p:cNvCxnSpPr>
            <p:nvPr/>
          </p:nvCxnSpPr>
          <p:spPr bwMode="auto">
            <a:xfrm>
              <a:off x="795020" y="1617980"/>
              <a:ext cx="635" cy="14478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7" name="AutoShape 48"/>
            <p:cNvCxnSpPr>
              <a:cxnSpLocks noChangeShapeType="1"/>
            </p:cNvCxnSpPr>
            <p:nvPr/>
          </p:nvCxnSpPr>
          <p:spPr bwMode="auto">
            <a:xfrm>
              <a:off x="796925" y="1617345"/>
              <a:ext cx="144145" cy="63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48" name="Rectangle 53"/>
            <p:cNvSpPr>
              <a:spLocks noChangeArrowheads="1"/>
            </p:cNvSpPr>
            <p:nvPr/>
          </p:nvSpPr>
          <p:spPr bwMode="auto">
            <a:xfrm>
              <a:off x="760095" y="1762125"/>
              <a:ext cx="72390" cy="289560"/>
            </a:xfrm>
            <a:prstGeom prst="rect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endParaRPr lang="pl-PL"/>
            </a:p>
          </p:txBody>
        </p:sp>
        <p:cxnSp>
          <p:nvCxnSpPr>
            <p:cNvPr id="49" name="AutoShape 54"/>
            <p:cNvCxnSpPr>
              <a:cxnSpLocks noChangeShapeType="1"/>
              <a:stCxn id="48" idx="2"/>
            </p:cNvCxnSpPr>
            <p:nvPr/>
          </p:nvCxnSpPr>
          <p:spPr bwMode="auto">
            <a:xfrm>
              <a:off x="796290" y="2061210"/>
              <a:ext cx="635" cy="14478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0" name="AutoShape 55"/>
            <p:cNvCxnSpPr>
              <a:cxnSpLocks noChangeShapeType="1"/>
            </p:cNvCxnSpPr>
            <p:nvPr/>
          </p:nvCxnSpPr>
          <p:spPr bwMode="auto">
            <a:xfrm>
              <a:off x="868680" y="1111885"/>
              <a:ext cx="635" cy="50546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grpSp>
          <p:nvGrpSpPr>
            <p:cNvPr id="51" name="Group 171"/>
            <p:cNvGrpSpPr>
              <a:grpSpLocks/>
            </p:cNvGrpSpPr>
            <p:nvPr/>
          </p:nvGrpSpPr>
          <p:grpSpPr bwMode="auto">
            <a:xfrm>
              <a:off x="940435" y="1627505"/>
              <a:ext cx="43815" cy="578485"/>
              <a:chOff x="3046" y="4843"/>
              <a:chExt cx="69" cy="911"/>
            </a:xfrm>
          </p:grpSpPr>
          <p:cxnSp>
            <p:nvCxnSpPr>
              <p:cNvPr id="52" name="AutoShape 51"/>
              <p:cNvCxnSpPr>
                <a:cxnSpLocks noChangeShapeType="1"/>
              </p:cNvCxnSpPr>
              <p:nvPr/>
            </p:nvCxnSpPr>
            <p:spPr bwMode="auto">
              <a:xfrm>
                <a:off x="3046" y="4843"/>
                <a:ext cx="1" cy="245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AutoShape 52"/>
              <p:cNvCxnSpPr>
                <a:cxnSpLocks noChangeShapeType="1"/>
                <a:stCxn id="56" idx="1"/>
              </p:cNvCxnSpPr>
              <p:nvPr/>
            </p:nvCxnSpPr>
            <p:spPr bwMode="auto">
              <a:xfrm>
                <a:off x="3047" y="5441"/>
                <a:ext cx="1" cy="313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54" name="Arc 163"/>
              <p:cNvSpPr>
                <a:spLocks/>
              </p:cNvSpPr>
              <p:nvPr/>
            </p:nvSpPr>
            <p:spPr bwMode="auto">
              <a:xfrm>
                <a:off x="3051" y="5086"/>
                <a:ext cx="64" cy="113"/>
              </a:xfrm>
              <a:custGeom>
                <a:avLst/>
                <a:gdLst>
                  <a:gd name="G0" fmla="+- 1558 0 0"/>
                  <a:gd name="G1" fmla="+- 21600 0 0"/>
                  <a:gd name="G2" fmla="+- 21600 0 0"/>
                  <a:gd name="T0" fmla="*/ 1558 w 23158"/>
                  <a:gd name="T1" fmla="*/ 0 h 43200"/>
                  <a:gd name="T2" fmla="*/ 0 w 23158"/>
                  <a:gd name="T3" fmla="*/ 43144 h 43200"/>
                  <a:gd name="T4" fmla="*/ 1558 w 2315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158" h="43200" fill="none" extrusionOk="0">
                    <a:moveTo>
                      <a:pt x="1557" y="0"/>
                    </a:moveTo>
                    <a:cubicBezTo>
                      <a:pt x="13487" y="0"/>
                      <a:pt x="23158" y="9670"/>
                      <a:pt x="23158" y="21600"/>
                    </a:cubicBezTo>
                    <a:cubicBezTo>
                      <a:pt x="23158" y="33529"/>
                      <a:pt x="13487" y="43200"/>
                      <a:pt x="1558" y="43200"/>
                    </a:cubicBezTo>
                    <a:cubicBezTo>
                      <a:pt x="1038" y="43200"/>
                      <a:pt x="518" y="43181"/>
                      <a:pt x="0" y="43143"/>
                    </a:cubicBezTo>
                  </a:path>
                  <a:path w="23158" h="43200" stroke="0" extrusionOk="0">
                    <a:moveTo>
                      <a:pt x="1557" y="0"/>
                    </a:moveTo>
                    <a:cubicBezTo>
                      <a:pt x="13487" y="0"/>
                      <a:pt x="23158" y="9670"/>
                      <a:pt x="23158" y="21600"/>
                    </a:cubicBezTo>
                    <a:cubicBezTo>
                      <a:pt x="23158" y="33529"/>
                      <a:pt x="13487" y="43200"/>
                      <a:pt x="1558" y="43200"/>
                    </a:cubicBezTo>
                    <a:cubicBezTo>
                      <a:pt x="1038" y="43200"/>
                      <a:pt x="518" y="43181"/>
                      <a:pt x="0" y="43143"/>
                    </a:cubicBezTo>
                    <a:lnTo>
                      <a:pt x="1558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endParaRPr lang="pl-PL"/>
              </a:p>
            </p:txBody>
          </p:sp>
          <p:sp>
            <p:nvSpPr>
              <p:cNvPr id="55" name="Arc 164"/>
              <p:cNvSpPr>
                <a:spLocks/>
              </p:cNvSpPr>
              <p:nvPr/>
            </p:nvSpPr>
            <p:spPr bwMode="auto">
              <a:xfrm>
                <a:off x="3047" y="5200"/>
                <a:ext cx="64" cy="113"/>
              </a:xfrm>
              <a:custGeom>
                <a:avLst/>
                <a:gdLst>
                  <a:gd name="G0" fmla="+- 1558 0 0"/>
                  <a:gd name="G1" fmla="+- 21600 0 0"/>
                  <a:gd name="G2" fmla="+- 21600 0 0"/>
                  <a:gd name="T0" fmla="*/ 1558 w 23158"/>
                  <a:gd name="T1" fmla="*/ 0 h 43200"/>
                  <a:gd name="T2" fmla="*/ 0 w 23158"/>
                  <a:gd name="T3" fmla="*/ 43144 h 43200"/>
                  <a:gd name="T4" fmla="*/ 1558 w 2315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158" h="43200" fill="none" extrusionOk="0">
                    <a:moveTo>
                      <a:pt x="1557" y="0"/>
                    </a:moveTo>
                    <a:cubicBezTo>
                      <a:pt x="13487" y="0"/>
                      <a:pt x="23158" y="9670"/>
                      <a:pt x="23158" y="21600"/>
                    </a:cubicBezTo>
                    <a:cubicBezTo>
                      <a:pt x="23158" y="33529"/>
                      <a:pt x="13487" y="43200"/>
                      <a:pt x="1558" y="43200"/>
                    </a:cubicBezTo>
                    <a:cubicBezTo>
                      <a:pt x="1038" y="43200"/>
                      <a:pt x="518" y="43181"/>
                      <a:pt x="0" y="43143"/>
                    </a:cubicBezTo>
                  </a:path>
                  <a:path w="23158" h="43200" stroke="0" extrusionOk="0">
                    <a:moveTo>
                      <a:pt x="1557" y="0"/>
                    </a:moveTo>
                    <a:cubicBezTo>
                      <a:pt x="13487" y="0"/>
                      <a:pt x="23158" y="9670"/>
                      <a:pt x="23158" y="21600"/>
                    </a:cubicBezTo>
                    <a:cubicBezTo>
                      <a:pt x="23158" y="33529"/>
                      <a:pt x="13487" y="43200"/>
                      <a:pt x="1558" y="43200"/>
                    </a:cubicBezTo>
                    <a:cubicBezTo>
                      <a:pt x="1038" y="43200"/>
                      <a:pt x="518" y="43181"/>
                      <a:pt x="0" y="43143"/>
                    </a:cubicBezTo>
                    <a:lnTo>
                      <a:pt x="1558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endParaRPr lang="pl-PL"/>
              </a:p>
            </p:txBody>
          </p:sp>
          <p:sp>
            <p:nvSpPr>
              <p:cNvPr id="56" name="Arc 165"/>
              <p:cNvSpPr>
                <a:spLocks/>
              </p:cNvSpPr>
              <p:nvPr/>
            </p:nvSpPr>
            <p:spPr bwMode="auto">
              <a:xfrm>
                <a:off x="3047" y="5313"/>
                <a:ext cx="64" cy="113"/>
              </a:xfrm>
              <a:custGeom>
                <a:avLst/>
                <a:gdLst>
                  <a:gd name="G0" fmla="+- 1558 0 0"/>
                  <a:gd name="G1" fmla="+- 21600 0 0"/>
                  <a:gd name="G2" fmla="+- 21600 0 0"/>
                  <a:gd name="T0" fmla="*/ 1558 w 23158"/>
                  <a:gd name="T1" fmla="*/ 0 h 43200"/>
                  <a:gd name="T2" fmla="*/ 0 w 23158"/>
                  <a:gd name="T3" fmla="*/ 43144 h 43200"/>
                  <a:gd name="T4" fmla="*/ 1558 w 23158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158" h="43200" fill="none" extrusionOk="0">
                    <a:moveTo>
                      <a:pt x="1557" y="0"/>
                    </a:moveTo>
                    <a:cubicBezTo>
                      <a:pt x="13487" y="0"/>
                      <a:pt x="23158" y="9670"/>
                      <a:pt x="23158" y="21600"/>
                    </a:cubicBezTo>
                    <a:cubicBezTo>
                      <a:pt x="23158" y="33529"/>
                      <a:pt x="13487" y="43200"/>
                      <a:pt x="1558" y="43200"/>
                    </a:cubicBezTo>
                    <a:cubicBezTo>
                      <a:pt x="1038" y="43200"/>
                      <a:pt x="518" y="43181"/>
                      <a:pt x="0" y="43143"/>
                    </a:cubicBezTo>
                  </a:path>
                  <a:path w="23158" h="43200" stroke="0" extrusionOk="0">
                    <a:moveTo>
                      <a:pt x="1557" y="0"/>
                    </a:moveTo>
                    <a:cubicBezTo>
                      <a:pt x="13487" y="0"/>
                      <a:pt x="23158" y="9670"/>
                      <a:pt x="23158" y="21600"/>
                    </a:cubicBezTo>
                    <a:cubicBezTo>
                      <a:pt x="23158" y="33529"/>
                      <a:pt x="13487" y="43200"/>
                      <a:pt x="1558" y="43200"/>
                    </a:cubicBezTo>
                    <a:cubicBezTo>
                      <a:pt x="1038" y="43200"/>
                      <a:pt x="518" y="43181"/>
                      <a:pt x="0" y="43143"/>
                    </a:cubicBezTo>
                    <a:lnTo>
                      <a:pt x="1558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endParaRPr lang="pl-PL"/>
              </a:p>
            </p:txBody>
          </p:sp>
        </p:grpSp>
      </p:grpSp>
      <p:grpSp>
        <p:nvGrpSpPr>
          <p:cNvPr id="13" name="Txt_Imp_wzdł"/>
          <p:cNvGrpSpPr/>
          <p:nvPr/>
        </p:nvGrpSpPr>
        <p:grpSpPr>
          <a:xfrm>
            <a:off x="3244588" y="2722138"/>
            <a:ext cx="3236681" cy="527414"/>
            <a:chOff x="1122045" y="638400"/>
            <a:chExt cx="2589346" cy="421931"/>
          </a:xfrm>
        </p:grpSpPr>
        <p:sp>
          <p:nvSpPr>
            <p:cNvPr id="43" name="Text Box 158"/>
            <p:cNvSpPr txBox="1">
              <a:spLocks noChangeArrowheads="1"/>
            </p:cNvSpPr>
            <p:nvPr/>
          </p:nvSpPr>
          <p:spPr bwMode="auto">
            <a:xfrm>
              <a:off x="3417720" y="638400"/>
              <a:ext cx="293671" cy="221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none" lIns="0" tIns="0" rIns="0" bIns="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l-PL" sz="1800" b="1" i="1" smtClean="0">
                  <a:effectLst/>
                  <a:latin typeface="Times New Roman"/>
                  <a:ea typeface="Times New Roman"/>
                  <a:sym typeface="Symbol"/>
                </a:rPr>
                <a:t></a:t>
              </a:r>
              <a:r>
                <a:rPr lang="pl-PL" sz="1800" b="1" i="1" baseline="-25000" smtClean="0">
                  <a:effectLst/>
                  <a:latin typeface="Times New Roman"/>
                  <a:ea typeface="Times New Roman"/>
                  <a:sym typeface="Symbol"/>
                </a:rPr>
                <a:t>GD</a:t>
              </a:r>
              <a:endParaRPr lang="pl-PL" sz="1800" b="1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4" name="Text Box 23"/>
            <p:cNvSpPr txBox="1">
              <a:spLocks noChangeArrowheads="1"/>
            </p:cNvSpPr>
            <p:nvPr/>
          </p:nvSpPr>
          <p:spPr bwMode="auto">
            <a:xfrm>
              <a:off x="1954530" y="736748"/>
              <a:ext cx="217170" cy="253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l-PL" sz="1800" b="1" i="1">
                  <a:effectLst/>
                  <a:latin typeface="Times New Roman"/>
                  <a:ea typeface="Times New Roman"/>
                </a:rPr>
                <a:t>X</a:t>
              </a:r>
              <a:endParaRPr lang="pl-PL" sz="1800" b="1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>
              <a:off x="1122045" y="806966"/>
              <a:ext cx="217170" cy="253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l-PL" sz="1800" b="1" i="1">
                  <a:effectLst/>
                  <a:latin typeface="Times New Roman"/>
                  <a:ea typeface="Times New Roman"/>
                </a:rPr>
                <a:t>R</a:t>
              </a:r>
              <a:endParaRPr lang="pl-PL" sz="1800" b="1">
                <a:effectLst/>
                <a:latin typeface="Times New Roman"/>
                <a:ea typeface="Times New Roman"/>
              </a:endParaRPr>
            </a:p>
          </p:txBody>
        </p:sp>
      </p:grpSp>
      <p:cxnSp>
        <p:nvCxnSpPr>
          <p:cNvPr id="14" name="Prz_Zer"/>
          <p:cNvCxnSpPr>
            <a:cxnSpLocks noChangeShapeType="1"/>
          </p:cNvCxnSpPr>
          <p:nvPr/>
        </p:nvCxnSpPr>
        <p:spPr bwMode="auto">
          <a:xfrm>
            <a:off x="2113494" y="4669718"/>
            <a:ext cx="5519737" cy="11906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15" name="Gał_wzdł"/>
          <p:cNvGrpSpPr/>
          <p:nvPr/>
        </p:nvGrpSpPr>
        <p:grpSpPr>
          <a:xfrm>
            <a:off x="2023007" y="3143338"/>
            <a:ext cx="5524754" cy="361951"/>
            <a:chOff x="144780" y="975360"/>
            <a:chExt cx="4419803" cy="289560"/>
          </a:xfrm>
        </p:grpSpPr>
        <p:sp>
          <p:nvSpPr>
            <p:cNvPr id="25" name="Txt_h"/>
            <p:cNvSpPr txBox="1">
              <a:spLocks noChangeArrowheads="1"/>
            </p:cNvSpPr>
            <p:nvPr/>
          </p:nvSpPr>
          <p:spPr bwMode="auto">
            <a:xfrm>
              <a:off x="144780" y="1011556"/>
              <a:ext cx="133370" cy="221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none" lIns="0" tIns="0" rIns="0" bIns="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l-PL" sz="1800" b="1" i="1" smtClean="0">
                  <a:effectLst/>
                  <a:latin typeface="Times New Roman"/>
                  <a:ea typeface="Times New Roman"/>
                </a:rPr>
                <a:t>G</a:t>
              </a:r>
              <a:endParaRPr lang="pl-PL" sz="1800" b="1" i="1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6" name="Txt_l"/>
            <p:cNvSpPr txBox="1">
              <a:spLocks noChangeArrowheads="1"/>
            </p:cNvSpPr>
            <p:nvPr/>
          </p:nvSpPr>
          <p:spPr bwMode="auto">
            <a:xfrm>
              <a:off x="4431213" y="1011108"/>
              <a:ext cx="133370" cy="221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none" lIns="0" tIns="0" rIns="0" bIns="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l-PL" sz="1800" b="1" i="1">
                  <a:latin typeface="Times New Roman"/>
                  <a:ea typeface="Times New Roman"/>
                </a:rPr>
                <a:t>D</a:t>
              </a:r>
              <a:endParaRPr lang="pl-PL" sz="1800" b="1">
                <a:effectLst/>
                <a:latin typeface="Times New Roman"/>
                <a:ea typeface="Times New Roman"/>
              </a:endParaRPr>
            </a:p>
          </p:txBody>
        </p:sp>
        <p:grpSp>
          <p:nvGrpSpPr>
            <p:cNvPr id="27" name="Gał_wzdł"/>
            <p:cNvGrpSpPr/>
            <p:nvPr/>
          </p:nvGrpSpPr>
          <p:grpSpPr>
            <a:xfrm>
              <a:off x="325755" y="975360"/>
              <a:ext cx="4046220" cy="289560"/>
              <a:chOff x="325755" y="975360"/>
              <a:chExt cx="4046220" cy="289560"/>
            </a:xfrm>
          </p:grpSpPr>
          <p:sp>
            <p:nvSpPr>
              <p:cNvPr id="28" name="Oval 33"/>
              <p:cNvSpPr>
                <a:spLocks noChangeArrowheads="1"/>
              </p:cNvSpPr>
              <p:nvPr/>
            </p:nvSpPr>
            <p:spPr bwMode="auto">
              <a:xfrm>
                <a:off x="4299585" y="1083945"/>
                <a:ext cx="72390" cy="72390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endParaRPr lang="pl-PL"/>
              </a:p>
            </p:txBody>
          </p:sp>
          <p:sp>
            <p:nvSpPr>
              <p:cNvPr id="29" name="Oval 38"/>
              <p:cNvSpPr>
                <a:spLocks noChangeArrowheads="1"/>
              </p:cNvSpPr>
              <p:nvPr/>
            </p:nvSpPr>
            <p:spPr bwMode="auto">
              <a:xfrm>
                <a:off x="325755" y="1075055"/>
                <a:ext cx="72390" cy="72390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endParaRPr lang="pl-PL"/>
              </a:p>
            </p:txBody>
          </p:sp>
          <p:grpSp>
            <p:nvGrpSpPr>
              <p:cNvPr id="30" name="Rys_X"/>
              <p:cNvGrpSpPr/>
              <p:nvPr/>
            </p:nvGrpSpPr>
            <p:grpSpPr>
              <a:xfrm>
                <a:off x="1737360" y="1002665"/>
                <a:ext cx="579120" cy="107950"/>
                <a:chOff x="1737360" y="1002665"/>
                <a:chExt cx="579120" cy="107950"/>
              </a:xfrm>
            </p:grpSpPr>
            <p:sp>
              <p:nvSpPr>
                <p:cNvPr id="39" name="Arc 39"/>
                <p:cNvSpPr>
                  <a:spLocks/>
                </p:cNvSpPr>
                <p:nvPr/>
              </p:nvSpPr>
              <p:spPr bwMode="auto">
                <a:xfrm>
                  <a:off x="1737360" y="1002665"/>
                  <a:ext cx="144780" cy="107950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91 w 43200"/>
                    <a:gd name="T1" fmla="*/ 25137 h 25137"/>
                    <a:gd name="T2" fmla="*/ 42959 w 43200"/>
                    <a:gd name="T3" fmla="*/ 24815 h 25137"/>
                    <a:gd name="T4" fmla="*/ 21600 w 43200"/>
                    <a:gd name="T5" fmla="*/ 21600 h 25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endParaRPr lang="pl-PL"/>
                </a:p>
              </p:txBody>
            </p:sp>
            <p:sp>
              <p:nvSpPr>
                <p:cNvPr id="40" name="Arc 40"/>
                <p:cNvSpPr>
                  <a:spLocks/>
                </p:cNvSpPr>
                <p:nvPr/>
              </p:nvSpPr>
              <p:spPr bwMode="auto">
                <a:xfrm>
                  <a:off x="1889760" y="1002665"/>
                  <a:ext cx="144780" cy="107950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91 w 43200"/>
                    <a:gd name="T1" fmla="*/ 25137 h 25137"/>
                    <a:gd name="T2" fmla="*/ 42959 w 43200"/>
                    <a:gd name="T3" fmla="*/ 24815 h 25137"/>
                    <a:gd name="T4" fmla="*/ 21600 w 43200"/>
                    <a:gd name="T5" fmla="*/ 21600 h 25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endParaRPr lang="pl-PL"/>
                </a:p>
              </p:txBody>
            </p:sp>
            <p:sp>
              <p:nvSpPr>
                <p:cNvPr id="41" name="Arc 41"/>
                <p:cNvSpPr>
                  <a:spLocks/>
                </p:cNvSpPr>
                <p:nvPr/>
              </p:nvSpPr>
              <p:spPr bwMode="auto">
                <a:xfrm>
                  <a:off x="2026920" y="1002665"/>
                  <a:ext cx="144780" cy="107950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91 w 43200"/>
                    <a:gd name="T1" fmla="*/ 25137 h 25137"/>
                    <a:gd name="T2" fmla="*/ 42959 w 43200"/>
                    <a:gd name="T3" fmla="*/ 24815 h 25137"/>
                    <a:gd name="T4" fmla="*/ 21600 w 43200"/>
                    <a:gd name="T5" fmla="*/ 21600 h 25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endParaRPr lang="pl-PL"/>
                </a:p>
              </p:txBody>
            </p:sp>
            <p:sp>
              <p:nvSpPr>
                <p:cNvPr id="42" name="Arc 42"/>
                <p:cNvSpPr>
                  <a:spLocks/>
                </p:cNvSpPr>
                <p:nvPr/>
              </p:nvSpPr>
              <p:spPr bwMode="auto">
                <a:xfrm>
                  <a:off x="2171700" y="1002665"/>
                  <a:ext cx="144780" cy="107950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91 w 43200"/>
                    <a:gd name="T1" fmla="*/ 25137 h 25137"/>
                    <a:gd name="T2" fmla="*/ 42959 w 43200"/>
                    <a:gd name="T3" fmla="*/ 24815 h 25137"/>
                    <a:gd name="T4" fmla="*/ 21600 w 43200"/>
                    <a:gd name="T5" fmla="*/ 21600 h 25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endParaRPr lang="pl-PL"/>
                </a:p>
              </p:txBody>
            </p:sp>
          </p:grpSp>
          <p:sp>
            <p:nvSpPr>
              <p:cNvPr id="31" name="Rectangle 43"/>
              <p:cNvSpPr>
                <a:spLocks noChangeArrowheads="1"/>
              </p:cNvSpPr>
              <p:nvPr/>
            </p:nvSpPr>
            <p:spPr bwMode="auto">
              <a:xfrm>
                <a:off x="1085850" y="1075055"/>
                <a:ext cx="289560" cy="72390"/>
              </a:xfrm>
              <a:prstGeom prst="rect">
                <a:avLst/>
              </a:prstGeom>
              <a:noFill/>
              <a:ln w="19050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endParaRPr lang="pl-PL"/>
              </a:p>
            </p:txBody>
          </p:sp>
          <p:cxnSp>
            <p:nvCxnSpPr>
              <p:cNvPr id="32" name="AutoShape 44"/>
              <p:cNvCxnSpPr>
                <a:cxnSpLocks noChangeShapeType="1"/>
                <a:stCxn id="29" idx="6"/>
                <a:endCxn id="31" idx="1"/>
              </p:cNvCxnSpPr>
              <p:nvPr/>
            </p:nvCxnSpPr>
            <p:spPr bwMode="auto">
              <a:xfrm>
                <a:off x="407670" y="1111250"/>
                <a:ext cx="668655" cy="635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AutoShape 45"/>
              <p:cNvCxnSpPr>
                <a:cxnSpLocks noChangeShapeType="1"/>
                <a:stCxn id="31" idx="3"/>
                <a:endCxn id="39" idx="0"/>
              </p:cNvCxnSpPr>
              <p:nvPr/>
            </p:nvCxnSpPr>
            <p:spPr bwMode="auto">
              <a:xfrm flipV="1">
                <a:off x="1384935" y="1110615"/>
                <a:ext cx="344170" cy="635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AutoShape 149"/>
              <p:cNvCxnSpPr>
                <a:cxnSpLocks noChangeShapeType="1"/>
                <a:stCxn id="37" idx="6"/>
                <a:endCxn id="28" idx="2"/>
              </p:cNvCxnSpPr>
              <p:nvPr/>
            </p:nvCxnSpPr>
            <p:spPr bwMode="auto">
              <a:xfrm>
                <a:off x="3811905" y="1120140"/>
                <a:ext cx="48768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" name="AutoShape 34"/>
              <p:cNvCxnSpPr>
                <a:cxnSpLocks noChangeShapeType="1"/>
                <a:stCxn id="42" idx="1"/>
                <a:endCxn id="38" idx="2"/>
              </p:cNvCxnSpPr>
              <p:nvPr/>
            </p:nvCxnSpPr>
            <p:spPr bwMode="auto">
              <a:xfrm>
                <a:off x="2325370" y="1109345"/>
                <a:ext cx="958850" cy="12065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36" name="Przekł_Trf"/>
              <p:cNvGrpSpPr/>
              <p:nvPr/>
            </p:nvGrpSpPr>
            <p:grpSpPr>
              <a:xfrm>
                <a:off x="3293745" y="975360"/>
                <a:ext cx="518160" cy="289560"/>
                <a:chOff x="3293745" y="975360"/>
                <a:chExt cx="518160" cy="289560"/>
              </a:xfrm>
            </p:grpSpPr>
            <p:sp>
              <p:nvSpPr>
                <p:cNvPr id="37" name="Oval 147"/>
                <p:cNvSpPr>
                  <a:spLocks noChangeArrowheads="1"/>
                </p:cNvSpPr>
                <p:nvPr/>
              </p:nvSpPr>
              <p:spPr bwMode="auto">
                <a:xfrm>
                  <a:off x="3505200" y="975360"/>
                  <a:ext cx="306705" cy="289560"/>
                </a:xfrm>
                <a:prstGeom prst="ellips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endParaRPr lang="pl-PL"/>
                </a:p>
              </p:txBody>
            </p:sp>
            <p:sp>
              <p:nvSpPr>
                <p:cNvPr id="38" name="Oval 148"/>
                <p:cNvSpPr>
                  <a:spLocks noChangeArrowheads="1"/>
                </p:cNvSpPr>
                <p:nvPr/>
              </p:nvSpPr>
              <p:spPr bwMode="auto">
                <a:xfrm>
                  <a:off x="3293745" y="977265"/>
                  <a:ext cx="300990" cy="287655"/>
                </a:xfrm>
                <a:prstGeom prst="ellips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endParaRPr lang="pl-PL"/>
                </a:p>
              </p:txBody>
            </p:sp>
          </p:grpSp>
        </p:grpSp>
      </p:grpSp>
      <p:grpSp>
        <p:nvGrpSpPr>
          <p:cNvPr id="16" name="Transf"/>
          <p:cNvGrpSpPr>
            <a:grpSpLocks/>
          </p:cNvGrpSpPr>
          <p:nvPr/>
        </p:nvGrpSpPr>
        <p:grpSpPr bwMode="auto">
          <a:xfrm>
            <a:off x="2199223" y="1216480"/>
            <a:ext cx="5161747" cy="744543"/>
            <a:chOff x="2015" y="2237"/>
            <a:chExt cx="6503" cy="938"/>
          </a:xfrm>
        </p:grpSpPr>
        <p:sp>
          <p:nvSpPr>
            <p:cNvPr id="17" name="Text Box 26"/>
            <p:cNvSpPr txBox="1">
              <a:spLocks noChangeArrowheads="1"/>
            </p:cNvSpPr>
            <p:nvPr/>
          </p:nvSpPr>
          <p:spPr bwMode="auto">
            <a:xfrm>
              <a:off x="2015" y="2305"/>
              <a:ext cx="210" cy="3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none" lIns="0" tIns="0" rIns="0" bIns="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l-PL" sz="1800" b="1" i="1">
                  <a:latin typeface="Times New Roman"/>
                  <a:ea typeface="Times New Roman"/>
                </a:rPr>
                <a:t>G</a:t>
              </a:r>
              <a:endParaRPr lang="pl-PL" sz="1800" b="1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18" name="AutoShape 28"/>
            <p:cNvCxnSpPr>
              <a:cxnSpLocks noChangeShapeType="1"/>
            </p:cNvCxnSpPr>
            <p:nvPr/>
          </p:nvCxnSpPr>
          <p:spPr bwMode="auto">
            <a:xfrm>
              <a:off x="2156" y="2662"/>
              <a:ext cx="1" cy="456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" name="AutoShape 30"/>
            <p:cNvCxnSpPr>
              <a:cxnSpLocks noChangeShapeType="1"/>
              <a:endCxn id="21" idx="2"/>
            </p:cNvCxnSpPr>
            <p:nvPr/>
          </p:nvCxnSpPr>
          <p:spPr bwMode="auto">
            <a:xfrm>
              <a:off x="2156" y="2891"/>
              <a:ext cx="2946" cy="1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0" name="Oval 76"/>
            <p:cNvSpPr>
              <a:spLocks noChangeArrowheads="1"/>
            </p:cNvSpPr>
            <p:nvPr/>
          </p:nvSpPr>
          <p:spPr bwMode="auto">
            <a:xfrm>
              <a:off x="5471" y="2635"/>
              <a:ext cx="540" cy="540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endParaRPr lang="pl-PL"/>
            </a:p>
          </p:txBody>
        </p:sp>
        <p:sp>
          <p:nvSpPr>
            <p:cNvPr id="21" name="Oval 77"/>
            <p:cNvSpPr>
              <a:spLocks noChangeArrowheads="1"/>
            </p:cNvSpPr>
            <p:nvPr/>
          </p:nvSpPr>
          <p:spPr bwMode="auto">
            <a:xfrm>
              <a:off x="5117" y="2635"/>
              <a:ext cx="540" cy="540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endParaRPr lang="pl-PL"/>
            </a:p>
          </p:txBody>
        </p:sp>
        <p:cxnSp>
          <p:nvCxnSpPr>
            <p:cNvPr id="22" name="AutoShape 78"/>
            <p:cNvCxnSpPr>
              <a:cxnSpLocks noChangeShapeType="1"/>
              <a:stCxn id="20" idx="6"/>
            </p:cNvCxnSpPr>
            <p:nvPr/>
          </p:nvCxnSpPr>
          <p:spPr bwMode="auto">
            <a:xfrm>
              <a:off x="6026" y="2905"/>
              <a:ext cx="2428" cy="1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3" name="AutoShape 152"/>
            <p:cNvCxnSpPr>
              <a:cxnSpLocks noChangeShapeType="1"/>
            </p:cNvCxnSpPr>
            <p:nvPr/>
          </p:nvCxnSpPr>
          <p:spPr bwMode="auto">
            <a:xfrm>
              <a:off x="8426" y="2662"/>
              <a:ext cx="1" cy="456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4" name="Text Box 154"/>
            <p:cNvSpPr txBox="1">
              <a:spLocks noChangeArrowheads="1"/>
            </p:cNvSpPr>
            <p:nvPr/>
          </p:nvSpPr>
          <p:spPr bwMode="auto">
            <a:xfrm>
              <a:off x="8308" y="2237"/>
              <a:ext cx="210" cy="3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none" lIns="0" tIns="0" rIns="0" bIns="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l-PL" sz="1800" b="1" i="1" smtClean="0">
                  <a:effectLst/>
                  <a:latin typeface="Times New Roman"/>
                  <a:ea typeface="Times New Roman"/>
                </a:rPr>
                <a:t>D</a:t>
              </a:r>
              <a:endParaRPr lang="pl-PL" sz="1800" b="1">
                <a:effectLst/>
                <a:latin typeface="Times New Roman"/>
                <a:ea typeface="Times New Roman"/>
              </a:endParaRPr>
            </a:p>
          </p:txBody>
        </p:sp>
      </p:grpSp>
      <p:sp>
        <p:nvSpPr>
          <p:cNvPr id="9" name="Tytuł"/>
          <p:cNvSpPr txBox="1">
            <a:spLocks noChangeArrowheads="1"/>
          </p:cNvSpPr>
          <p:nvPr/>
        </p:nvSpPr>
        <p:spPr bwMode="auto">
          <a:xfrm>
            <a:off x="3089223" y="216000"/>
            <a:ext cx="296555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Schemat zastępczy transformatora</a:t>
            </a:r>
            <a:endParaRPr kumimoji="1" lang="pl-PL" sz="14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Prądy"/>
          <p:cNvGrpSpPr/>
          <p:nvPr/>
        </p:nvGrpSpPr>
        <p:grpSpPr>
          <a:xfrm>
            <a:off x="2520687" y="3316064"/>
            <a:ext cx="4532644" cy="425301"/>
            <a:chOff x="542924" y="1113539"/>
            <a:chExt cx="3626116" cy="340240"/>
          </a:xfrm>
        </p:grpSpPr>
        <p:cxnSp>
          <p:nvCxnSpPr>
            <p:cNvPr id="78" name="AutoShape 70"/>
            <p:cNvCxnSpPr>
              <a:cxnSpLocks noChangeShapeType="1"/>
            </p:cNvCxnSpPr>
            <p:nvPr/>
          </p:nvCxnSpPr>
          <p:spPr bwMode="auto">
            <a:xfrm>
              <a:off x="542924" y="1113539"/>
              <a:ext cx="115200" cy="635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79" name="AutoShape 71"/>
            <p:cNvCxnSpPr>
              <a:cxnSpLocks noChangeShapeType="1"/>
            </p:cNvCxnSpPr>
            <p:nvPr/>
          </p:nvCxnSpPr>
          <p:spPr bwMode="auto">
            <a:xfrm>
              <a:off x="1520189" y="1113539"/>
              <a:ext cx="115200" cy="635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0" name="AutoShape 72"/>
            <p:cNvCxnSpPr>
              <a:cxnSpLocks noChangeShapeType="1"/>
            </p:cNvCxnSpPr>
            <p:nvPr/>
          </p:nvCxnSpPr>
          <p:spPr bwMode="auto">
            <a:xfrm>
              <a:off x="2787014" y="1113539"/>
              <a:ext cx="115200" cy="635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1" name="AutoShape 73"/>
            <p:cNvCxnSpPr>
              <a:cxnSpLocks noChangeShapeType="1"/>
            </p:cNvCxnSpPr>
            <p:nvPr/>
          </p:nvCxnSpPr>
          <p:spPr bwMode="auto">
            <a:xfrm>
              <a:off x="868045" y="1338579"/>
              <a:ext cx="635" cy="1152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2" name="AutoShape 74"/>
            <p:cNvCxnSpPr>
              <a:cxnSpLocks noChangeShapeType="1"/>
            </p:cNvCxnSpPr>
            <p:nvPr/>
          </p:nvCxnSpPr>
          <p:spPr bwMode="auto">
            <a:xfrm>
              <a:off x="2569210" y="1338579"/>
              <a:ext cx="635" cy="1152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3" name="AutoShape 177"/>
            <p:cNvCxnSpPr>
              <a:cxnSpLocks noChangeShapeType="1"/>
            </p:cNvCxnSpPr>
            <p:nvPr/>
          </p:nvCxnSpPr>
          <p:spPr bwMode="auto">
            <a:xfrm>
              <a:off x="4053840" y="1122045"/>
              <a:ext cx="115200" cy="635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05189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8" name="G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8589485"/>
              </p:ext>
            </p:extLst>
          </p:nvPr>
        </p:nvGraphicFramePr>
        <p:xfrm>
          <a:off x="2752388" y="5176838"/>
          <a:ext cx="18891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43" name="Równanie" r:id="rId3" imgW="1511280" imgH="457200" progId="Equation.3">
                  <p:embed/>
                </p:oleObj>
              </mc:Choice>
              <mc:Fallback>
                <p:oleObj name="Równanie" r:id="rId3" imgW="15112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2388" y="5176838"/>
                        <a:ext cx="1889125" cy="571500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9" name="B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7217731"/>
              </p:ext>
            </p:extLst>
          </p:nvPr>
        </p:nvGraphicFramePr>
        <p:xfrm>
          <a:off x="5181263" y="5175250"/>
          <a:ext cx="22542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44" name="Równanie" r:id="rId5" imgW="1803240" imgH="457200" progId="Equation.3">
                  <p:embed/>
                </p:oleObj>
              </mc:Choice>
              <mc:Fallback>
                <p:oleObj name="Równanie" r:id="rId5" imgW="180324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263" y="5175250"/>
                        <a:ext cx="2254250" cy="571500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GałMagnes"/>
          <p:cNvSpPr>
            <a:spLocks noChangeArrowheads="1"/>
          </p:cNvSpPr>
          <p:nvPr/>
        </p:nvSpPr>
        <p:spPr bwMode="auto">
          <a:xfrm>
            <a:off x="2190413" y="4606893"/>
            <a:ext cx="29447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600" b="1" i="1">
                <a:latin typeface="Times New Roman" pitchFamily="18" charset="0"/>
              </a:rPr>
              <a:t>Gałąź magnesowania (poprzeczna)</a:t>
            </a:r>
          </a:p>
        </p:txBody>
      </p:sp>
      <p:graphicFrame>
        <p:nvGraphicFramePr>
          <p:cNvPr id="3" name="RTOhm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849170"/>
              </p:ext>
            </p:extLst>
          </p:nvPr>
        </p:nvGraphicFramePr>
        <p:xfrm>
          <a:off x="3460413" y="3754438"/>
          <a:ext cx="223837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45" name="Równanie" r:id="rId7" imgW="1790640" imgH="507960" progId="Equation.3">
                  <p:embed/>
                </p:oleObj>
              </mc:Choice>
              <mc:Fallback>
                <p:oleObj name="Równanie" r:id="rId7" imgW="179064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0413" y="3754438"/>
                        <a:ext cx="2238375" cy="635000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TU/U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8884210"/>
              </p:ext>
            </p:extLst>
          </p:nvPr>
        </p:nvGraphicFramePr>
        <p:xfrm>
          <a:off x="4123988" y="3000375"/>
          <a:ext cx="14351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46" name="Równanie" r:id="rId9" imgW="1193760" imgH="457200" progId="Equation.3">
                  <p:embed/>
                </p:oleObj>
              </mc:Choice>
              <mc:Fallback>
                <p:oleObj name="Równanie" r:id="rId9" imgW="11937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3988" y="3000375"/>
                        <a:ext cx="1435100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RTcd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5393991"/>
              </p:ext>
            </p:extLst>
          </p:nvPr>
        </p:nvGraphicFramePr>
        <p:xfrm>
          <a:off x="5543025" y="2936175"/>
          <a:ext cx="806450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47" name="Równanie" r:id="rId11" imgW="672840" imgH="507960" progId="Equation.3">
                  <p:embed/>
                </p:oleObj>
              </mc:Choice>
              <mc:Fallback>
                <p:oleObj name="Równanie" r:id="rId11" imgW="67284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3025" y="2936175"/>
                        <a:ext cx="806450" cy="61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RT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4089938"/>
              </p:ext>
            </p:extLst>
          </p:nvPr>
        </p:nvGraphicFramePr>
        <p:xfrm>
          <a:off x="2824138" y="3000375"/>
          <a:ext cx="1309687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48" name="Równanie" r:id="rId13" imgW="1091880" imgH="457200" progId="Equation.3">
                  <p:embed/>
                </p:oleObj>
              </mc:Choice>
              <mc:Fallback>
                <p:oleObj name="Równanie" r:id="rId13" imgW="10918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4138" y="3000375"/>
                        <a:ext cx="1309687" cy="54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zystancja"/>
          <p:cNvSpPr>
            <a:spLocks noChangeArrowheads="1"/>
          </p:cNvSpPr>
          <p:nvPr/>
        </p:nvSpPr>
        <p:spPr bwMode="auto">
          <a:xfrm>
            <a:off x="2190413" y="2673914"/>
            <a:ext cx="100508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600" b="1" i="1">
                <a:latin typeface="Times New Roman" pitchFamily="18" charset="0"/>
              </a:rPr>
              <a:t>Rezystancja</a:t>
            </a:r>
          </a:p>
        </p:txBody>
      </p:sp>
      <p:graphicFrame>
        <p:nvGraphicFramePr>
          <p:cNvPr id="3075" name="ZTOhm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3602174"/>
              </p:ext>
            </p:extLst>
          </p:nvPr>
        </p:nvGraphicFramePr>
        <p:xfrm>
          <a:off x="3439775" y="1862138"/>
          <a:ext cx="257175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49" name="Równanie" r:id="rId15" imgW="2057400" imgH="482400" progId="Equation.3">
                  <p:embed/>
                </p:oleObj>
              </mc:Choice>
              <mc:Fallback>
                <p:oleObj name="Równanie" r:id="rId15" imgW="20574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9775" y="1862138"/>
                        <a:ext cx="2571750" cy="603250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ZTU/U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441590"/>
              </p:ext>
            </p:extLst>
          </p:nvPr>
        </p:nvGraphicFramePr>
        <p:xfrm>
          <a:off x="6036225" y="1238250"/>
          <a:ext cx="687388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50" name="Równanie" r:id="rId17" imgW="571320" imgH="431640" progId="Equation.3">
                  <p:embed/>
                </p:oleObj>
              </mc:Choice>
              <mc:Fallback>
                <p:oleObj name="Równanie" r:id="rId17" imgW="5713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6225" y="1238250"/>
                        <a:ext cx="687388" cy="51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ZTcd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082265"/>
              </p:ext>
            </p:extLst>
          </p:nvPr>
        </p:nvGraphicFramePr>
        <p:xfrm>
          <a:off x="4639925" y="1230313"/>
          <a:ext cx="14478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51" name="Równanie" r:id="rId19" imgW="1206360" imgH="444240" progId="Equation.3">
                  <p:embed/>
                </p:oleObj>
              </mc:Choice>
              <mc:Fallback>
                <p:oleObj name="Równanie" r:id="rId19" imgW="12063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9925" y="1230313"/>
                        <a:ext cx="14478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" name="ZT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992833"/>
              </p:ext>
            </p:extLst>
          </p:nvPr>
        </p:nvGraphicFramePr>
        <p:xfrm>
          <a:off x="3023850" y="1198563"/>
          <a:ext cx="16002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52" name="Równanie" r:id="rId21" imgW="1333440" imgH="469800" progId="Equation.3">
                  <p:embed/>
                </p:oleObj>
              </mc:Choice>
              <mc:Fallback>
                <p:oleObj name="Równanie" r:id="rId21" imgW="13334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3850" y="1198563"/>
                        <a:ext cx="1600200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4" name="Impedancja"/>
          <p:cNvSpPr>
            <a:spLocks noChangeArrowheads="1"/>
          </p:cNvSpPr>
          <p:nvPr/>
        </p:nvSpPr>
        <p:spPr bwMode="auto">
          <a:xfrm>
            <a:off x="2188825" y="731838"/>
            <a:ext cx="209672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600" b="1" i="1" smtClean="0">
                <a:latin typeface="Times New Roman" pitchFamily="18" charset="0"/>
              </a:rPr>
              <a:t>Impedancja (reaktancja)</a:t>
            </a:r>
            <a:endParaRPr kumimoji="0" lang="pl-PL" altLang="pl-PL" sz="1600" b="1" i="1">
              <a:latin typeface="Times New Roman" pitchFamily="18" charset="0"/>
            </a:endParaRPr>
          </a:p>
        </p:txBody>
      </p:sp>
      <p:sp>
        <p:nvSpPr>
          <p:cNvPr id="5" name="Tytuł"/>
          <p:cNvSpPr txBox="1">
            <a:spLocks noChangeArrowheads="1"/>
          </p:cNvSpPr>
          <p:nvPr/>
        </p:nvSpPr>
        <p:spPr bwMode="auto">
          <a:xfrm>
            <a:off x="2970600" y="216000"/>
            <a:ext cx="3202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Impedancje zastępcze transformatora</a:t>
            </a:r>
          </a:p>
        </p:txBody>
      </p:sp>
    </p:spTree>
    <p:extLst>
      <p:ext uri="{BB962C8B-B14F-4D97-AF65-F5344CB8AC3E}">
        <p14:creationId xmlns:p14="http://schemas.microsoft.com/office/powerpoint/2010/main" val="375609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355" name="YT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1407185"/>
              </p:ext>
            </p:extLst>
          </p:nvPr>
        </p:nvGraphicFramePr>
        <p:xfrm>
          <a:off x="5296950" y="4681688"/>
          <a:ext cx="2541588" cy="1373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42" name="Równanie" r:id="rId4" imgW="2032000" imgH="1092200" progId="Equation.3">
                  <p:embed/>
                </p:oleObj>
              </mc:Choice>
              <mc:Fallback>
                <p:oleObj name="Równanie" r:id="rId4" imgW="2032000" imgH="109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950" y="4681688"/>
                        <a:ext cx="2541588" cy="1373187"/>
                      </a:xfrm>
                      <a:prstGeom prst="rect">
                        <a:avLst/>
                      </a:prstGeom>
                      <a:solidFill>
                        <a:srgbClr val="00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trzałka w prawo 4"/>
          <p:cNvSpPr>
            <a:spLocks/>
          </p:cNvSpPr>
          <p:nvPr/>
        </p:nvSpPr>
        <p:spPr bwMode="auto">
          <a:xfrm>
            <a:off x="4595752" y="5450775"/>
            <a:ext cx="468000" cy="180000"/>
          </a:xfrm>
          <a:prstGeom prst="rightArrow">
            <a:avLst/>
          </a:prstGeom>
          <a:solidFill>
            <a:srgbClr val="00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18"/>
            </a:endParaRPr>
          </a:p>
        </p:txBody>
      </p:sp>
      <p:graphicFrame>
        <p:nvGraphicFramePr>
          <p:cNvPr id="50353" name="Rown_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3894922"/>
              </p:ext>
            </p:extLst>
          </p:nvPr>
        </p:nvGraphicFramePr>
        <p:xfrm>
          <a:off x="1341963" y="5257600"/>
          <a:ext cx="31273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43" name="Równanie" r:id="rId6" imgW="2501640" imgH="533160" progId="Equation.3">
                  <p:embed/>
                </p:oleObj>
              </mc:Choice>
              <mc:Fallback>
                <p:oleObj name="Równanie" r:id="rId6" imgW="250164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1963" y="5257600"/>
                        <a:ext cx="3127375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349" name="Rown_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6707905"/>
              </p:ext>
            </p:extLst>
          </p:nvPr>
        </p:nvGraphicFramePr>
        <p:xfrm>
          <a:off x="1532150" y="4393975"/>
          <a:ext cx="2794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44" name="Równanie" r:id="rId8" imgW="2234880" imgH="533160" progId="Equation.3">
                  <p:embed/>
                </p:oleObj>
              </mc:Choice>
              <mc:Fallback>
                <p:oleObj name="Równanie" r:id="rId8" imgW="223488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2150" y="4393975"/>
                        <a:ext cx="2794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345" name="U_Teta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6867460"/>
              </p:ext>
            </p:extLst>
          </p:nvPr>
        </p:nvGraphicFramePr>
        <p:xfrm>
          <a:off x="5667375" y="2607175"/>
          <a:ext cx="1158875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45" name="Równanie" r:id="rId10" imgW="927000" imgH="228600" progId="Equation.3">
                  <p:embed/>
                </p:oleObj>
              </mc:Choice>
              <mc:Fallback>
                <p:oleObj name="Równanie" r:id="rId10" imgW="927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7375" y="2607175"/>
                        <a:ext cx="1158875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347" name="I_Teta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2831053"/>
              </p:ext>
            </p:extLst>
          </p:nvPr>
        </p:nvGraphicFramePr>
        <p:xfrm>
          <a:off x="5619888" y="2911913"/>
          <a:ext cx="20637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46" name="Równanie" r:id="rId12" imgW="1650960" imgH="457200" progId="Equation.3">
                  <p:embed/>
                </p:oleObj>
              </mc:Choice>
              <mc:Fallback>
                <p:oleObj name="Równanie" r:id="rId12" imgW="16509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9888" y="2911913"/>
                        <a:ext cx="206375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343" name="Teta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1974022"/>
              </p:ext>
            </p:extLst>
          </p:nvPr>
        </p:nvGraphicFramePr>
        <p:xfrm>
          <a:off x="4349750" y="2642100"/>
          <a:ext cx="936625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47" name="Równanie" r:id="rId14" imgW="749160" imgH="444240" progId="Equation.3">
                  <p:embed/>
                </p:oleObj>
              </mc:Choice>
              <mc:Fallback>
                <p:oleObj name="Równanie" r:id="rId14" imgW="7491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750" y="2642100"/>
                        <a:ext cx="936625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Rown_1a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4444509"/>
              </p:ext>
            </p:extLst>
          </p:nvPr>
        </p:nvGraphicFramePr>
        <p:xfrm>
          <a:off x="1433225" y="3334125"/>
          <a:ext cx="2778125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48" name="Równanie" r:id="rId16" imgW="2222280" imgH="711000" progId="Equation.3">
                  <p:embed/>
                </p:oleObj>
              </mc:Choice>
              <mc:Fallback>
                <p:oleObj name="Równanie" r:id="rId16" imgW="222228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3225" y="3334125"/>
                        <a:ext cx="2778125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341" name="Rown_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0508904"/>
              </p:ext>
            </p:extLst>
          </p:nvPr>
        </p:nvGraphicFramePr>
        <p:xfrm>
          <a:off x="1585688" y="2580188"/>
          <a:ext cx="24288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49" name="Równanie" r:id="rId18" imgW="1942920" imgH="533160" progId="Equation.3">
                  <p:embed/>
                </p:oleObj>
              </mc:Choice>
              <mc:Fallback>
                <p:oleObj name="Równanie" r:id="rId18" imgW="194292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5688" y="2580188"/>
                        <a:ext cx="2428875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Przekładnia"/>
          <p:cNvGrpSpPr/>
          <p:nvPr/>
        </p:nvGrpSpPr>
        <p:grpSpPr>
          <a:xfrm>
            <a:off x="5059325" y="705851"/>
            <a:ext cx="2124569" cy="1473144"/>
            <a:chOff x="4121200" y="955226"/>
            <a:chExt cx="2124569" cy="1473144"/>
          </a:xfrm>
        </p:grpSpPr>
        <p:sp>
          <p:nvSpPr>
            <p:cNvPr id="46" name="Text Box 114"/>
            <p:cNvSpPr txBox="1">
              <a:spLocks noChangeArrowheads="1"/>
            </p:cNvSpPr>
            <p:nvPr/>
          </p:nvSpPr>
          <p:spPr bwMode="auto">
            <a:xfrm>
              <a:off x="5720756" y="955589"/>
              <a:ext cx="145874" cy="27699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kumimoji="0" lang="pl-PL" altLang="pl-PL" sz="1800" b="1" i="1" smtClean="0">
                  <a:latin typeface="Calibri" pitchFamily="34" charset="0"/>
                </a:rPr>
                <a:t>D</a:t>
              </a:r>
              <a:endParaRPr kumimoji="0" lang="pl-PL" altLang="pl-PL" sz="1800" b="1">
                <a:latin typeface="Times New Roman" pitchFamily="18" charset="0"/>
              </a:endParaRPr>
            </a:p>
          </p:txBody>
        </p:sp>
        <p:sp>
          <p:nvSpPr>
            <p:cNvPr id="35854" name="Text Box 155"/>
            <p:cNvSpPr txBox="1">
              <a:spLocks noChangeArrowheads="1"/>
            </p:cNvSpPr>
            <p:nvPr/>
          </p:nvSpPr>
          <p:spPr bwMode="auto">
            <a:xfrm>
              <a:off x="5817531" y="1848772"/>
              <a:ext cx="248466" cy="27699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kumimoji="0" lang="pl-PL" altLang="pl-PL" sz="1800" b="1" i="1" u="sng" smtClean="0">
                  <a:latin typeface="Calibri" pitchFamily="34" charset="0"/>
                </a:rPr>
                <a:t>U</a:t>
              </a:r>
              <a:r>
                <a:rPr kumimoji="0" lang="pl-PL" altLang="pl-PL" sz="1800" b="1" i="1" baseline="-25000">
                  <a:latin typeface="Calibri" pitchFamily="34" charset="0"/>
                </a:rPr>
                <a:t>D</a:t>
              </a:r>
              <a:endParaRPr kumimoji="0" lang="pl-PL" altLang="pl-PL" sz="1800" b="1">
                <a:latin typeface="Times New Roman" pitchFamily="18" charset="0"/>
              </a:endParaRPr>
            </a:p>
          </p:txBody>
        </p:sp>
        <p:sp>
          <p:nvSpPr>
            <p:cNvPr id="35855" name="Text Box 156"/>
            <p:cNvSpPr txBox="1">
              <a:spLocks noChangeArrowheads="1"/>
            </p:cNvSpPr>
            <p:nvPr/>
          </p:nvSpPr>
          <p:spPr bwMode="auto">
            <a:xfrm>
              <a:off x="6087071" y="1273705"/>
              <a:ext cx="158698" cy="27699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kumimoji="0" lang="pl-PL" altLang="pl-PL" sz="1800" b="1" i="1" u="sng" smtClean="0">
                  <a:latin typeface="Calibri" pitchFamily="34" charset="0"/>
                </a:rPr>
                <a:t>I</a:t>
              </a:r>
              <a:r>
                <a:rPr kumimoji="0" lang="pl-PL" altLang="pl-PL" sz="1800" b="1" i="1" baseline="-25000">
                  <a:latin typeface="Calibri" pitchFamily="34" charset="0"/>
                </a:rPr>
                <a:t>D</a:t>
              </a:r>
              <a:endParaRPr kumimoji="0" lang="pl-PL" altLang="pl-PL" sz="1800" b="1">
                <a:latin typeface="Times New Roman" pitchFamily="18" charset="0"/>
              </a:endParaRPr>
            </a:p>
          </p:txBody>
        </p:sp>
        <p:sp>
          <p:nvSpPr>
            <p:cNvPr id="35856" name="Text Box 157"/>
            <p:cNvSpPr txBox="1">
              <a:spLocks noChangeArrowheads="1"/>
            </p:cNvSpPr>
            <p:nvPr/>
          </p:nvSpPr>
          <p:spPr bwMode="auto">
            <a:xfrm>
              <a:off x="4865517" y="955226"/>
              <a:ext cx="222920" cy="27708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lvl="1" eaLnBrk="1" hangingPunct="1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kumimoji="0" lang="pl-PL" altLang="pl-PL" sz="1800" b="1" i="1">
                  <a:latin typeface="Times New Roman" pitchFamily="18" charset="0"/>
                  <a:sym typeface="Symbol" pitchFamily="18" charset="2"/>
                </a:rPr>
                <a:t></a:t>
              </a:r>
              <a:r>
                <a:rPr kumimoji="0" lang="pl-PL" altLang="pl-PL" sz="1800" b="1" i="1" baseline="-25000">
                  <a:latin typeface="Calibri" pitchFamily="34" charset="0"/>
                </a:rPr>
                <a:t>T</a:t>
              </a:r>
              <a:endParaRPr kumimoji="0" lang="pl-PL" altLang="pl-PL" sz="1800" b="1">
                <a:latin typeface="Times New Roman" pitchFamily="18" charset="0"/>
              </a:endParaRPr>
            </a:p>
          </p:txBody>
        </p:sp>
        <p:cxnSp>
          <p:nvCxnSpPr>
            <p:cNvPr id="35857" name="AutoShape 158"/>
            <p:cNvCxnSpPr>
              <a:cxnSpLocks noChangeShapeType="1"/>
            </p:cNvCxnSpPr>
            <p:nvPr/>
          </p:nvCxnSpPr>
          <p:spPr bwMode="auto">
            <a:xfrm flipH="1" flipV="1">
              <a:off x="5777520" y="1558974"/>
              <a:ext cx="4446" cy="869396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858" name="Oval 159"/>
            <p:cNvSpPr>
              <a:spLocks noChangeArrowheads="1"/>
            </p:cNvSpPr>
            <p:nvPr/>
          </p:nvSpPr>
          <p:spPr bwMode="auto">
            <a:xfrm>
              <a:off x="5741319" y="1412168"/>
              <a:ext cx="72401" cy="72450"/>
            </a:xfrm>
            <a:prstGeom prst="ellipse">
              <a:avLst/>
            </a:prstGeom>
            <a:solidFill>
              <a:schemeClr val="tx1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endParaRPr kumimoji="0" lang="pl-PL" altLang="pl-PL" sz="2400">
                <a:latin typeface="Times New Roman" pitchFamily="18" charset="0"/>
              </a:endParaRPr>
            </a:p>
          </p:txBody>
        </p:sp>
        <p:sp>
          <p:nvSpPr>
            <p:cNvPr id="35859" name="Oval 160"/>
            <p:cNvSpPr>
              <a:spLocks noChangeArrowheads="1"/>
            </p:cNvSpPr>
            <p:nvPr/>
          </p:nvSpPr>
          <p:spPr bwMode="auto">
            <a:xfrm>
              <a:off x="4939189" y="1303493"/>
              <a:ext cx="306753" cy="289799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endParaRPr kumimoji="0" lang="pl-PL" altLang="pl-PL" sz="2400">
                <a:latin typeface="Times New Roman" pitchFamily="18" charset="0"/>
              </a:endParaRPr>
            </a:p>
          </p:txBody>
        </p:sp>
        <p:sp>
          <p:nvSpPr>
            <p:cNvPr id="35860" name="Oval 161"/>
            <p:cNvSpPr>
              <a:spLocks noChangeArrowheads="1"/>
            </p:cNvSpPr>
            <p:nvPr/>
          </p:nvSpPr>
          <p:spPr bwMode="auto">
            <a:xfrm>
              <a:off x="4727700" y="1299680"/>
              <a:ext cx="301037" cy="287892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endParaRPr kumimoji="0" lang="pl-PL" altLang="pl-PL" sz="2400">
                <a:latin typeface="Times New Roman" pitchFamily="18" charset="0"/>
              </a:endParaRPr>
            </a:p>
          </p:txBody>
        </p:sp>
        <p:cxnSp>
          <p:nvCxnSpPr>
            <p:cNvPr id="35861" name="AutoShape 162"/>
            <p:cNvCxnSpPr>
              <a:cxnSpLocks noChangeShapeType="1"/>
              <a:stCxn id="35859" idx="6"/>
              <a:endCxn id="35858" idx="2"/>
            </p:cNvCxnSpPr>
            <p:nvPr/>
          </p:nvCxnSpPr>
          <p:spPr bwMode="auto">
            <a:xfrm>
              <a:off x="5255468" y="1448392"/>
              <a:ext cx="476325" cy="636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62" name="AutoShape 163"/>
            <p:cNvCxnSpPr>
              <a:cxnSpLocks noChangeShapeType="1"/>
            </p:cNvCxnSpPr>
            <p:nvPr/>
          </p:nvCxnSpPr>
          <p:spPr bwMode="auto">
            <a:xfrm flipH="1">
              <a:off x="5869610" y="1442037"/>
              <a:ext cx="179733" cy="636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63" name="AutoShape 164"/>
            <p:cNvCxnSpPr>
              <a:cxnSpLocks noChangeShapeType="1"/>
            </p:cNvCxnSpPr>
            <p:nvPr/>
          </p:nvCxnSpPr>
          <p:spPr bwMode="auto">
            <a:xfrm>
              <a:off x="4121200" y="1435682"/>
              <a:ext cx="612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" name="NapPrad"/>
          <p:cNvGrpSpPr>
            <a:grpSpLocks/>
          </p:cNvGrpSpPr>
          <p:nvPr/>
        </p:nvGrpSpPr>
        <p:grpSpPr bwMode="auto">
          <a:xfrm>
            <a:off x="2220492" y="715677"/>
            <a:ext cx="3215973" cy="1463906"/>
            <a:chOff x="1355" y="3350"/>
            <a:chExt cx="5064" cy="2309"/>
          </a:xfrm>
        </p:grpSpPr>
        <p:sp>
          <p:nvSpPr>
            <p:cNvPr id="35879" name="Text Box 146"/>
            <p:cNvSpPr txBox="1">
              <a:spLocks noChangeArrowheads="1"/>
            </p:cNvSpPr>
            <p:nvPr/>
          </p:nvSpPr>
          <p:spPr bwMode="auto">
            <a:xfrm>
              <a:off x="6096" y="3350"/>
              <a:ext cx="323" cy="43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kumimoji="0" lang="pl-PL" altLang="pl-PL" sz="1800" b="1" i="1" smtClean="0">
                  <a:latin typeface="Calibri" pitchFamily="34" charset="0"/>
                </a:rPr>
                <a:t>D’</a:t>
              </a:r>
              <a:endParaRPr kumimoji="0" lang="pl-PL" altLang="pl-PL" sz="1800" b="1">
                <a:latin typeface="Times New Roman" pitchFamily="18" charset="0"/>
              </a:endParaRPr>
            </a:p>
          </p:txBody>
        </p:sp>
        <p:sp>
          <p:nvSpPr>
            <p:cNvPr id="35880" name="Text Box 147"/>
            <p:cNvSpPr txBox="1">
              <a:spLocks noChangeArrowheads="1"/>
            </p:cNvSpPr>
            <p:nvPr/>
          </p:nvSpPr>
          <p:spPr bwMode="auto">
            <a:xfrm>
              <a:off x="1355" y="3869"/>
              <a:ext cx="250" cy="43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kumimoji="0" lang="pl-PL" altLang="pl-PL" sz="1800" b="1" i="1" u="sng" smtClean="0">
                  <a:latin typeface="Calibri" pitchFamily="34" charset="0"/>
                </a:rPr>
                <a:t>I</a:t>
              </a:r>
              <a:r>
                <a:rPr kumimoji="0" lang="pl-PL" altLang="pl-PL" sz="1800" b="1" i="1" baseline="-25000">
                  <a:latin typeface="Calibri" pitchFamily="34" charset="0"/>
                </a:rPr>
                <a:t>G</a:t>
              </a:r>
              <a:endParaRPr kumimoji="0" lang="pl-PL" altLang="pl-PL" sz="1800" b="1">
                <a:latin typeface="Times New Roman" pitchFamily="18" charset="0"/>
              </a:endParaRPr>
            </a:p>
          </p:txBody>
        </p:sp>
        <p:sp>
          <p:nvSpPr>
            <p:cNvPr id="35881" name="Text Box 148"/>
            <p:cNvSpPr txBox="1">
              <a:spLocks noChangeArrowheads="1"/>
            </p:cNvSpPr>
            <p:nvPr/>
          </p:nvSpPr>
          <p:spPr bwMode="auto">
            <a:xfrm>
              <a:off x="5867" y="4746"/>
              <a:ext cx="485" cy="43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kumimoji="0" lang="pl-PL" altLang="pl-PL" sz="1800" b="1" i="1" u="sng" smtClean="0">
                  <a:latin typeface="Calibri" pitchFamily="34" charset="0"/>
                </a:rPr>
                <a:t>U</a:t>
              </a:r>
              <a:r>
                <a:rPr kumimoji="0" lang="pl-PL" altLang="pl-PL" sz="1800" b="1" i="1" baseline="-25000" dirty="0">
                  <a:latin typeface="Calibri" pitchFamily="34" charset="0"/>
                </a:rPr>
                <a:t>D</a:t>
              </a:r>
              <a:r>
                <a:rPr kumimoji="0" lang="pl-PL" altLang="pl-PL" sz="1800" b="1" i="1" smtClean="0">
                  <a:latin typeface="Calibri" pitchFamily="34" charset="0"/>
                </a:rPr>
                <a:t>’</a:t>
              </a:r>
              <a:endParaRPr kumimoji="0" lang="pl-PL" altLang="pl-PL" sz="1800" b="1" dirty="0">
                <a:latin typeface="Times New Roman" pitchFamily="18" charset="0"/>
              </a:endParaRPr>
            </a:p>
          </p:txBody>
        </p:sp>
        <p:cxnSp>
          <p:nvCxnSpPr>
            <p:cNvPr id="35882" name="AutoShape 149"/>
            <p:cNvCxnSpPr>
              <a:cxnSpLocks noChangeShapeType="1"/>
            </p:cNvCxnSpPr>
            <p:nvPr/>
          </p:nvCxnSpPr>
          <p:spPr bwMode="auto">
            <a:xfrm flipH="1" flipV="1">
              <a:off x="5810" y="4290"/>
              <a:ext cx="7" cy="1369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883" name="Text Box 150"/>
            <p:cNvSpPr txBox="1">
              <a:spLocks noChangeArrowheads="1"/>
            </p:cNvSpPr>
            <p:nvPr/>
          </p:nvSpPr>
          <p:spPr bwMode="auto">
            <a:xfrm>
              <a:off x="1691" y="4746"/>
              <a:ext cx="391" cy="43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kumimoji="0" lang="pl-PL" altLang="pl-PL" sz="1800" b="1" i="1" u="sng" smtClean="0">
                  <a:latin typeface="Calibri" pitchFamily="34" charset="0"/>
                </a:rPr>
                <a:t>U</a:t>
              </a:r>
              <a:r>
                <a:rPr kumimoji="0" lang="pl-PL" altLang="pl-PL" sz="1800" b="1" i="1" baseline="-25000">
                  <a:latin typeface="Calibri" pitchFamily="34" charset="0"/>
                </a:rPr>
                <a:t>G</a:t>
              </a:r>
              <a:endParaRPr kumimoji="0" lang="pl-PL" altLang="pl-PL" sz="1800" b="1">
                <a:latin typeface="Times New Roman" pitchFamily="18" charset="0"/>
              </a:endParaRPr>
            </a:p>
          </p:txBody>
        </p:sp>
        <p:cxnSp>
          <p:nvCxnSpPr>
            <p:cNvPr id="35884" name="AutoShape 151"/>
            <p:cNvCxnSpPr>
              <a:cxnSpLocks noChangeShapeType="1"/>
            </p:cNvCxnSpPr>
            <p:nvPr/>
          </p:nvCxnSpPr>
          <p:spPr bwMode="auto">
            <a:xfrm flipH="1" flipV="1">
              <a:off x="2135" y="4290"/>
              <a:ext cx="7" cy="1369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85" name="AutoShape 152"/>
            <p:cNvCxnSpPr>
              <a:cxnSpLocks noChangeShapeType="1"/>
            </p:cNvCxnSpPr>
            <p:nvPr/>
          </p:nvCxnSpPr>
          <p:spPr bwMode="auto">
            <a:xfrm flipV="1">
              <a:off x="1638" y="4102"/>
              <a:ext cx="283" cy="1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86" name="AutoShape 153"/>
            <p:cNvCxnSpPr>
              <a:cxnSpLocks noChangeShapeType="1"/>
            </p:cNvCxnSpPr>
            <p:nvPr/>
          </p:nvCxnSpPr>
          <p:spPr bwMode="auto">
            <a:xfrm flipH="1">
              <a:off x="5970" y="4089"/>
              <a:ext cx="283" cy="1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5852" name="Schemat"/>
          <p:cNvGrpSpPr>
            <a:grpSpLocks/>
          </p:cNvGrpSpPr>
          <p:nvPr/>
        </p:nvGrpSpPr>
        <p:grpSpPr bwMode="auto">
          <a:xfrm>
            <a:off x="2570075" y="762147"/>
            <a:ext cx="4416425" cy="1526880"/>
            <a:chOff x="1907" y="3420"/>
            <a:chExt cx="6954" cy="2404"/>
          </a:xfrm>
        </p:grpSpPr>
        <p:sp>
          <p:nvSpPr>
            <p:cNvPr id="35864" name="Text Box 114"/>
            <p:cNvSpPr txBox="1">
              <a:spLocks noChangeArrowheads="1"/>
            </p:cNvSpPr>
            <p:nvPr/>
          </p:nvSpPr>
          <p:spPr bwMode="auto">
            <a:xfrm>
              <a:off x="6362" y="4122"/>
              <a:ext cx="182" cy="43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kumimoji="0" lang="pl-PL" altLang="pl-PL" sz="1800" b="1" i="1" u="sng">
                  <a:latin typeface="Calibri" pitchFamily="34" charset="0"/>
                </a:rPr>
                <a:t>l</a:t>
              </a:r>
              <a:r>
                <a:rPr kumimoji="0" lang="pl-PL" altLang="pl-PL" sz="1800" b="1" i="1">
                  <a:latin typeface="Calibri" pitchFamily="34" charset="0"/>
                </a:rPr>
                <a:t>’</a:t>
              </a:r>
              <a:endParaRPr kumimoji="0" lang="pl-PL" altLang="pl-PL" sz="1800" b="1">
                <a:latin typeface="Times New Roman" pitchFamily="18" charset="0"/>
              </a:endParaRPr>
            </a:p>
          </p:txBody>
        </p:sp>
        <p:sp>
          <p:nvSpPr>
            <p:cNvPr id="35865" name="Text Box 115"/>
            <p:cNvSpPr txBox="1">
              <a:spLocks noChangeArrowheads="1"/>
            </p:cNvSpPr>
            <p:nvPr/>
          </p:nvSpPr>
          <p:spPr bwMode="auto">
            <a:xfrm>
              <a:off x="2084" y="3432"/>
              <a:ext cx="232" cy="43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kumimoji="0" lang="pl-PL" altLang="pl-PL" sz="1800" b="1" i="1" smtClean="0">
                  <a:latin typeface="Calibri" pitchFamily="34" charset="0"/>
                </a:rPr>
                <a:t>G</a:t>
              </a:r>
              <a:endParaRPr kumimoji="0" lang="pl-PL" altLang="pl-PL" sz="1800" b="1">
                <a:latin typeface="Times New Roman" pitchFamily="18" charset="0"/>
              </a:endParaRPr>
            </a:p>
          </p:txBody>
        </p:sp>
        <p:sp>
          <p:nvSpPr>
            <p:cNvPr id="35866" name="Text Box 116"/>
            <p:cNvSpPr txBox="1">
              <a:spLocks noChangeArrowheads="1"/>
            </p:cNvSpPr>
            <p:nvPr/>
          </p:nvSpPr>
          <p:spPr bwMode="auto">
            <a:xfrm>
              <a:off x="3494" y="3420"/>
              <a:ext cx="1530" cy="43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kumimoji="0" lang="pl-PL" altLang="pl-PL" sz="1800" b="1" i="1" u="sng" smtClean="0">
                  <a:latin typeface="Calibri" pitchFamily="34" charset="0"/>
                </a:rPr>
                <a:t>Z</a:t>
              </a:r>
              <a:r>
                <a:rPr kumimoji="0" lang="pl-PL" altLang="pl-PL" sz="1800" b="1" i="1" baseline="-25000" smtClean="0">
                  <a:latin typeface="Calibri" pitchFamily="34" charset="0"/>
                </a:rPr>
                <a:t>T </a:t>
              </a:r>
              <a:r>
                <a:rPr kumimoji="0" lang="pl-PL" altLang="pl-PL" sz="1800" b="1" i="1" smtClean="0">
                  <a:latin typeface="Calibri" pitchFamily="34" charset="0"/>
                </a:rPr>
                <a:t>= R</a:t>
              </a:r>
              <a:r>
                <a:rPr kumimoji="0" lang="pl-PL" altLang="pl-PL" sz="1800" b="1" i="1" baseline="-25000" smtClean="0">
                  <a:latin typeface="Calibri" pitchFamily="34" charset="0"/>
                </a:rPr>
                <a:t>T</a:t>
              </a:r>
              <a:r>
                <a:rPr kumimoji="0" lang="pl-PL" altLang="pl-PL" sz="1800" b="1" i="1" smtClean="0">
                  <a:latin typeface="Calibri" pitchFamily="34" charset="0"/>
                </a:rPr>
                <a:t>+jX</a:t>
              </a:r>
              <a:r>
                <a:rPr kumimoji="0" lang="pl-PL" altLang="pl-PL" sz="1800" b="1" i="1" baseline="-25000" smtClean="0">
                  <a:latin typeface="Calibri" pitchFamily="34" charset="0"/>
                </a:rPr>
                <a:t>T</a:t>
              </a:r>
              <a:endParaRPr kumimoji="0" lang="pl-PL" altLang="pl-PL" sz="1800" b="1">
                <a:latin typeface="Times New Roman" pitchFamily="18" charset="0"/>
              </a:endParaRPr>
            </a:p>
          </p:txBody>
        </p:sp>
        <p:sp>
          <p:nvSpPr>
            <p:cNvPr id="35867" name="Oval 117"/>
            <p:cNvSpPr>
              <a:spLocks noChangeArrowheads="1"/>
            </p:cNvSpPr>
            <p:nvPr/>
          </p:nvSpPr>
          <p:spPr bwMode="auto">
            <a:xfrm>
              <a:off x="2078" y="4043"/>
              <a:ext cx="114" cy="114"/>
            </a:xfrm>
            <a:prstGeom prst="ellipse">
              <a:avLst/>
            </a:prstGeom>
            <a:solidFill>
              <a:schemeClr val="tx1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endParaRPr kumimoji="0" lang="pl-PL" altLang="pl-PL" sz="2400">
                <a:latin typeface="Times New Roman" pitchFamily="18" charset="0"/>
              </a:endParaRPr>
            </a:p>
          </p:txBody>
        </p:sp>
        <p:grpSp>
          <p:nvGrpSpPr>
            <p:cNvPr id="35868" name="Group 118"/>
            <p:cNvGrpSpPr>
              <a:grpSpLocks/>
            </p:cNvGrpSpPr>
            <p:nvPr/>
          </p:nvGrpSpPr>
          <p:grpSpPr bwMode="auto">
            <a:xfrm>
              <a:off x="4301" y="3929"/>
              <a:ext cx="912" cy="170"/>
              <a:chOff x="4301" y="3929"/>
              <a:chExt cx="912" cy="170"/>
            </a:xfrm>
          </p:grpSpPr>
          <p:sp>
            <p:nvSpPr>
              <p:cNvPr id="35875" name="Arc 119"/>
              <p:cNvSpPr>
                <a:spLocks/>
              </p:cNvSpPr>
              <p:nvPr/>
            </p:nvSpPr>
            <p:spPr bwMode="auto">
              <a:xfrm>
                <a:off x="4301" y="3929"/>
                <a:ext cx="228" cy="170"/>
              </a:xfrm>
              <a:custGeom>
                <a:avLst/>
                <a:gdLst>
                  <a:gd name="T0" fmla="*/ 0 w 43200"/>
                  <a:gd name="T1" fmla="*/ 0 h 25137"/>
                  <a:gd name="T2" fmla="*/ 0 w 43200"/>
                  <a:gd name="T3" fmla="*/ 0 h 25137"/>
                  <a:gd name="T4" fmla="*/ 0 w 43200"/>
                  <a:gd name="T5" fmla="*/ 0 h 2513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5137"/>
                  <a:gd name="T11" fmla="*/ 43200 w 43200"/>
                  <a:gd name="T12" fmla="*/ 25137 h 25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5137" fill="none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</a:path>
                  <a:path w="43200" h="25137" stroke="0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  <a:lnTo>
                      <a:pt x="21600" y="21600"/>
                    </a:lnTo>
                    <a:lnTo>
                      <a:pt x="291" y="25136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spcAft>
                    <a:spcPts val="0"/>
                  </a:spcAft>
                </a:pPr>
                <a:endParaRPr lang="pl-PL"/>
              </a:p>
            </p:txBody>
          </p:sp>
          <p:sp>
            <p:nvSpPr>
              <p:cNvPr id="35876" name="Arc 120"/>
              <p:cNvSpPr>
                <a:spLocks/>
              </p:cNvSpPr>
              <p:nvPr/>
            </p:nvSpPr>
            <p:spPr bwMode="auto">
              <a:xfrm>
                <a:off x="4541" y="3929"/>
                <a:ext cx="228" cy="170"/>
              </a:xfrm>
              <a:custGeom>
                <a:avLst/>
                <a:gdLst>
                  <a:gd name="T0" fmla="*/ 0 w 43200"/>
                  <a:gd name="T1" fmla="*/ 0 h 25137"/>
                  <a:gd name="T2" fmla="*/ 0 w 43200"/>
                  <a:gd name="T3" fmla="*/ 0 h 25137"/>
                  <a:gd name="T4" fmla="*/ 0 w 43200"/>
                  <a:gd name="T5" fmla="*/ 0 h 2513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5137"/>
                  <a:gd name="T11" fmla="*/ 43200 w 43200"/>
                  <a:gd name="T12" fmla="*/ 25137 h 25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5137" fill="none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</a:path>
                  <a:path w="43200" h="25137" stroke="0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  <a:lnTo>
                      <a:pt x="21600" y="21600"/>
                    </a:lnTo>
                    <a:lnTo>
                      <a:pt x="291" y="25136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spcAft>
                    <a:spcPts val="0"/>
                  </a:spcAft>
                </a:pPr>
                <a:endParaRPr lang="pl-PL"/>
              </a:p>
            </p:txBody>
          </p:sp>
          <p:sp>
            <p:nvSpPr>
              <p:cNvPr id="35877" name="Arc 121"/>
              <p:cNvSpPr>
                <a:spLocks/>
              </p:cNvSpPr>
              <p:nvPr/>
            </p:nvSpPr>
            <p:spPr bwMode="auto">
              <a:xfrm>
                <a:off x="4757" y="3929"/>
                <a:ext cx="228" cy="170"/>
              </a:xfrm>
              <a:custGeom>
                <a:avLst/>
                <a:gdLst>
                  <a:gd name="T0" fmla="*/ 0 w 43200"/>
                  <a:gd name="T1" fmla="*/ 0 h 25137"/>
                  <a:gd name="T2" fmla="*/ 0 w 43200"/>
                  <a:gd name="T3" fmla="*/ 0 h 25137"/>
                  <a:gd name="T4" fmla="*/ 0 w 43200"/>
                  <a:gd name="T5" fmla="*/ 0 h 2513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5137"/>
                  <a:gd name="T11" fmla="*/ 43200 w 43200"/>
                  <a:gd name="T12" fmla="*/ 25137 h 25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5137" fill="none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</a:path>
                  <a:path w="43200" h="25137" stroke="0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  <a:lnTo>
                      <a:pt x="21600" y="21600"/>
                    </a:lnTo>
                    <a:lnTo>
                      <a:pt x="291" y="25136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spcAft>
                    <a:spcPts val="0"/>
                  </a:spcAft>
                </a:pPr>
                <a:endParaRPr lang="pl-PL"/>
              </a:p>
            </p:txBody>
          </p:sp>
          <p:sp>
            <p:nvSpPr>
              <p:cNvPr id="35878" name="Arc 122"/>
              <p:cNvSpPr>
                <a:spLocks/>
              </p:cNvSpPr>
              <p:nvPr/>
            </p:nvSpPr>
            <p:spPr bwMode="auto">
              <a:xfrm>
                <a:off x="4985" y="3929"/>
                <a:ext cx="228" cy="170"/>
              </a:xfrm>
              <a:custGeom>
                <a:avLst/>
                <a:gdLst>
                  <a:gd name="T0" fmla="*/ 0 w 43200"/>
                  <a:gd name="T1" fmla="*/ 0 h 25137"/>
                  <a:gd name="T2" fmla="*/ 0 w 43200"/>
                  <a:gd name="T3" fmla="*/ 0 h 25137"/>
                  <a:gd name="T4" fmla="*/ 0 w 43200"/>
                  <a:gd name="T5" fmla="*/ 0 h 2513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5137"/>
                  <a:gd name="T11" fmla="*/ 43200 w 43200"/>
                  <a:gd name="T12" fmla="*/ 25137 h 25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5137" fill="none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</a:path>
                  <a:path w="43200" h="25137" stroke="0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  <a:lnTo>
                      <a:pt x="21600" y="21600"/>
                    </a:lnTo>
                    <a:lnTo>
                      <a:pt x="291" y="25136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spcAft>
                    <a:spcPts val="0"/>
                  </a:spcAft>
                </a:pPr>
                <a:endParaRPr lang="pl-PL"/>
              </a:p>
            </p:txBody>
          </p:sp>
        </p:grpSp>
        <p:sp>
          <p:nvSpPr>
            <p:cNvPr id="35869" name="Rectangle 123"/>
            <p:cNvSpPr>
              <a:spLocks noChangeArrowheads="1"/>
            </p:cNvSpPr>
            <p:nvPr/>
          </p:nvSpPr>
          <p:spPr bwMode="auto">
            <a:xfrm>
              <a:off x="3275" y="4043"/>
              <a:ext cx="456" cy="114"/>
            </a:xfrm>
            <a:prstGeom prst="rect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endParaRPr kumimoji="0" lang="pl-PL" altLang="pl-PL" sz="2400">
                <a:latin typeface="Times New Roman" pitchFamily="18" charset="0"/>
              </a:endParaRPr>
            </a:p>
          </p:txBody>
        </p:sp>
        <p:cxnSp>
          <p:nvCxnSpPr>
            <p:cNvPr id="35870" name="AutoShape 124"/>
            <p:cNvCxnSpPr>
              <a:cxnSpLocks noChangeShapeType="1"/>
              <a:stCxn id="35867" idx="6"/>
              <a:endCxn id="35869" idx="1"/>
            </p:cNvCxnSpPr>
            <p:nvPr/>
          </p:nvCxnSpPr>
          <p:spPr bwMode="auto">
            <a:xfrm>
              <a:off x="2207" y="4100"/>
              <a:ext cx="1053" cy="1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71" name="AutoShape 125"/>
            <p:cNvCxnSpPr>
              <a:cxnSpLocks noChangeShapeType="1"/>
              <a:stCxn id="35869" idx="3"/>
              <a:endCxn id="35875" idx="0"/>
            </p:cNvCxnSpPr>
            <p:nvPr/>
          </p:nvCxnSpPr>
          <p:spPr bwMode="auto">
            <a:xfrm flipV="1">
              <a:off x="3746" y="4099"/>
              <a:ext cx="542" cy="1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72" name="AutoShape 126"/>
            <p:cNvCxnSpPr>
              <a:cxnSpLocks noChangeShapeType="1"/>
            </p:cNvCxnSpPr>
            <p:nvPr/>
          </p:nvCxnSpPr>
          <p:spPr bwMode="auto">
            <a:xfrm>
              <a:off x="1907" y="5809"/>
              <a:ext cx="6954" cy="1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73" name="AutoShape 127"/>
            <p:cNvCxnSpPr>
              <a:cxnSpLocks noChangeShapeType="1"/>
              <a:stCxn id="35878" idx="1"/>
              <a:endCxn id="35874" idx="2"/>
            </p:cNvCxnSpPr>
            <p:nvPr/>
          </p:nvCxnSpPr>
          <p:spPr bwMode="auto">
            <a:xfrm>
              <a:off x="5227" y="4097"/>
              <a:ext cx="493" cy="2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874" name="Oval 128"/>
            <p:cNvSpPr>
              <a:spLocks noChangeArrowheads="1"/>
            </p:cNvSpPr>
            <p:nvPr/>
          </p:nvSpPr>
          <p:spPr bwMode="auto">
            <a:xfrm>
              <a:off x="5735" y="4042"/>
              <a:ext cx="114" cy="114"/>
            </a:xfrm>
            <a:prstGeom prst="ellipse">
              <a:avLst/>
            </a:prstGeom>
            <a:solidFill>
              <a:schemeClr val="tx1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endParaRPr kumimoji="0" lang="pl-PL" altLang="pl-PL" sz="2400">
                <a:latin typeface="Times New Roman" pitchFamily="18" charset="0"/>
              </a:endParaRPr>
            </a:p>
          </p:txBody>
        </p:sp>
      </p:grpSp>
      <p:sp>
        <p:nvSpPr>
          <p:cNvPr id="9" name="Tytuł"/>
          <p:cNvSpPr txBox="1">
            <a:spLocks noChangeArrowheads="1"/>
          </p:cNvSpPr>
          <p:nvPr/>
        </p:nvSpPr>
        <p:spPr bwMode="auto">
          <a:xfrm>
            <a:off x="3269560" y="216000"/>
            <a:ext cx="260488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Sprowadzanie napięć i prądów</a:t>
            </a:r>
          </a:p>
        </p:txBody>
      </p:sp>
    </p:spTree>
    <p:extLst>
      <p:ext uri="{BB962C8B-B14F-4D97-AF65-F5344CB8AC3E}">
        <p14:creationId xmlns:p14="http://schemas.microsoft.com/office/powerpoint/2010/main" val="101487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5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Zchem_zas_Z"/>
          <p:cNvGrpSpPr/>
          <p:nvPr/>
        </p:nvGrpSpPr>
        <p:grpSpPr>
          <a:xfrm>
            <a:off x="5858217" y="3229481"/>
            <a:ext cx="2725849" cy="1522149"/>
            <a:chOff x="5858217" y="3229481"/>
            <a:chExt cx="2725849" cy="1522149"/>
          </a:xfrm>
        </p:grpSpPr>
        <p:graphicFrame>
          <p:nvGraphicFramePr>
            <p:cNvPr id="23" name="Obiek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946943"/>
                </p:ext>
              </p:extLst>
            </p:nvPr>
          </p:nvGraphicFramePr>
          <p:xfrm>
            <a:off x="6861309" y="3229481"/>
            <a:ext cx="398463" cy="417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740" name="Równanie" r:id="rId4" imgW="368280" imgH="444240" progId="Equation.3">
                    <p:embed/>
                  </p:oleObj>
                </mc:Choice>
                <mc:Fallback>
                  <p:oleObj name="Równanie" r:id="rId4" imgW="368280" imgH="444240" progId="Equation.3">
                    <p:embed/>
                    <p:pic>
                      <p:nvPicPr>
                        <p:cNvPr id="0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61309" y="3229481"/>
                          <a:ext cx="398463" cy="4175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iek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71890304"/>
                </p:ext>
              </p:extLst>
            </p:nvPr>
          </p:nvGraphicFramePr>
          <p:xfrm>
            <a:off x="5858217" y="3975317"/>
            <a:ext cx="604837" cy="41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741" name="Równanie" r:id="rId6" imgW="545760" imgH="444240" progId="Equation.3">
                    <p:embed/>
                  </p:oleObj>
                </mc:Choice>
                <mc:Fallback>
                  <p:oleObj name="Równanie" r:id="rId6" imgW="545760" imgH="444240" progId="Equation.3">
                    <p:embed/>
                    <p:pic>
                      <p:nvPicPr>
                        <p:cNvPr id="0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8217" y="3975317"/>
                          <a:ext cx="604837" cy="4159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iek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7987456"/>
                </p:ext>
              </p:extLst>
            </p:nvPr>
          </p:nvGraphicFramePr>
          <p:xfrm>
            <a:off x="7634741" y="4013726"/>
            <a:ext cx="949325" cy="441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742" name="Równanie" r:id="rId8" imgW="863280" imgH="469800" progId="Equation.3">
                    <p:embed/>
                  </p:oleObj>
                </mc:Choice>
                <mc:Fallback>
                  <p:oleObj name="Równanie" r:id="rId8" imgW="863280" imgH="469800" progId="Equation.3">
                    <p:embed/>
                    <p:pic>
                      <p:nvPicPr>
                        <p:cNvPr id="0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34741" y="4013726"/>
                          <a:ext cx="949325" cy="4413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0" name="Text Box 64"/>
            <p:cNvSpPr txBox="1">
              <a:spLocks noChangeArrowheads="1"/>
            </p:cNvSpPr>
            <p:nvPr/>
          </p:nvSpPr>
          <p:spPr bwMode="auto">
            <a:xfrm>
              <a:off x="6000467" y="3498760"/>
              <a:ext cx="110473" cy="1752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pl-PL" sz="1200" b="1" i="1" kern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G</a:t>
              </a:r>
              <a:endParaRPr lang="pl-PL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01" name="Text Box 64"/>
            <p:cNvSpPr txBox="1">
              <a:spLocks noChangeArrowheads="1"/>
            </p:cNvSpPr>
            <p:nvPr/>
          </p:nvSpPr>
          <p:spPr bwMode="auto">
            <a:xfrm>
              <a:off x="7952792" y="3508283"/>
              <a:ext cx="110473" cy="1752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pl-PL" sz="1200" b="1" i="1" kern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</a:t>
              </a:r>
              <a:endParaRPr lang="pl-PL" sz="1200">
                <a:effectLst/>
                <a:latin typeface="Times New Roman"/>
                <a:ea typeface="Times New Roman"/>
              </a:endParaRPr>
            </a:p>
          </p:txBody>
        </p:sp>
        <p:grpSp>
          <p:nvGrpSpPr>
            <p:cNvPr id="105" name="Ziemia"/>
            <p:cNvGrpSpPr/>
            <p:nvPr/>
          </p:nvGrpSpPr>
          <p:grpSpPr>
            <a:xfrm>
              <a:off x="6038561" y="4667805"/>
              <a:ext cx="2024069" cy="83825"/>
              <a:chOff x="0" y="-7316"/>
              <a:chExt cx="2024380" cy="83833"/>
            </a:xfrm>
            <a:solidFill>
              <a:schemeClr val="tx1"/>
            </a:solidFill>
          </p:grpSpPr>
          <p:cxnSp>
            <p:nvCxnSpPr>
              <p:cNvPr id="122" name="AutoShape 44"/>
              <p:cNvCxnSpPr>
                <a:cxnSpLocks noChangeShapeType="1"/>
              </p:cNvCxnSpPr>
              <p:nvPr/>
            </p:nvCxnSpPr>
            <p:spPr bwMode="auto">
              <a:xfrm>
                <a:off x="38100" y="33337"/>
                <a:ext cx="1912937" cy="0"/>
              </a:xfrm>
              <a:prstGeom prst="straightConnector1">
                <a:avLst/>
              </a:prstGeom>
              <a:grpFill/>
              <a:ln w="222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123" name="Oval 38"/>
              <p:cNvSpPr>
                <a:spLocks noChangeArrowheads="1"/>
              </p:cNvSpPr>
              <p:nvPr/>
            </p:nvSpPr>
            <p:spPr bwMode="auto">
              <a:xfrm>
                <a:off x="0" y="4762"/>
                <a:ext cx="71755" cy="71755"/>
              </a:xfrm>
              <a:prstGeom prst="ellipse">
                <a:avLst/>
              </a:prstGeom>
              <a:grpFill/>
              <a:ln w="222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  <p:sp>
            <p:nvSpPr>
              <p:cNvPr id="124" name="Oval 38"/>
              <p:cNvSpPr>
                <a:spLocks noChangeArrowheads="1"/>
              </p:cNvSpPr>
              <p:nvPr/>
            </p:nvSpPr>
            <p:spPr bwMode="auto">
              <a:xfrm>
                <a:off x="1952625" y="-7316"/>
                <a:ext cx="71755" cy="71755"/>
              </a:xfrm>
              <a:prstGeom prst="ellipse">
                <a:avLst/>
              </a:prstGeom>
              <a:grpFill/>
              <a:ln w="222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</p:grpSp>
        <p:grpSp>
          <p:nvGrpSpPr>
            <p:cNvPr id="106" name="GałPoprz_2"/>
            <p:cNvGrpSpPr/>
            <p:nvPr/>
          </p:nvGrpSpPr>
          <p:grpSpPr>
            <a:xfrm>
              <a:off x="6507616" y="3729001"/>
              <a:ext cx="71989" cy="974273"/>
              <a:chOff x="0" y="0"/>
              <a:chExt cx="72000" cy="974362"/>
            </a:xfrm>
          </p:grpSpPr>
          <p:sp>
            <p:nvSpPr>
              <p:cNvPr id="119" name="Rectangle 53"/>
              <p:cNvSpPr>
                <a:spLocks noChangeArrowheads="1"/>
              </p:cNvSpPr>
              <p:nvPr/>
            </p:nvSpPr>
            <p:spPr bwMode="auto">
              <a:xfrm>
                <a:off x="0" y="323850"/>
                <a:ext cx="72000" cy="288000"/>
              </a:xfrm>
              <a:prstGeom prst="rect">
                <a:avLst/>
              </a:prstGeom>
              <a:noFill/>
              <a:ln w="222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  <p:cxnSp>
            <p:nvCxnSpPr>
              <p:cNvPr id="120" name="AutoShape 45"/>
              <p:cNvCxnSpPr>
                <a:cxnSpLocks noChangeShapeType="1"/>
              </p:cNvCxnSpPr>
              <p:nvPr/>
            </p:nvCxnSpPr>
            <p:spPr bwMode="auto">
              <a:xfrm>
                <a:off x="38100" y="0"/>
                <a:ext cx="0" cy="324000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1" name="AutoShape 45"/>
              <p:cNvCxnSpPr>
                <a:cxnSpLocks noChangeShapeType="1"/>
              </p:cNvCxnSpPr>
              <p:nvPr/>
            </p:nvCxnSpPr>
            <p:spPr bwMode="auto">
              <a:xfrm>
                <a:off x="38100" y="614362"/>
                <a:ext cx="0" cy="360000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07" name="GałPoprz_1"/>
            <p:cNvGrpSpPr/>
            <p:nvPr/>
          </p:nvGrpSpPr>
          <p:grpSpPr>
            <a:xfrm>
              <a:off x="7525226" y="3729001"/>
              <a:ext cx="71744" cy="974002"/>
              <a:chOff x="0" y="0"/>
              <a:chExt cx="72000" cy="974362"/>
            </a:xfrm>
          </p:grpSpPr>
          <p:sp>
            <p:nvSpPr>
              <p:cNvPr id="116" name="Rectangle 53"/>
              <p:cNvSpPr>
                <a:spLocks noChangeArrowheads="1"/>
              </p:cNvSpPr>
              <p:nvPr/>
            </p:nvSpPr>
            <p:spPr bwMode="auto">
              <a:xfrm>
                <a:off x="0" y="323850"/>
                <a:ext cx="72000" cy="288000"/>
              </a:xfrm>
              <a:prstGeom prst="rect">
                <a:avLst/>
              </a:prstGeom>
              <a:noFill/>
              <a:ln w="222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  <p:cxnSp>
            <p:nvCxnSpPr>
              <p:cNvPr id="117" name="AutoShape 45"/>
              <p:cNvCxnSpPr>
                <a:cxnSpLocks noChangeShapeType="1"/>
              </p:cNvCxnSpPr>
              <p:nvPr/>
            </p:nvCxnSpPr>
            <p:spPr bwMode="auto">
              <a:xfrm>
                <a:off x="38100" y="0"/>
                <a:ext cx="0" cy="324000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8" name="AutoShape 45"/>
              <p:cNvCxnSpPr>
                <a:cxnSpLocks noChangeShapeType="1"/>
              </p:cNvCxnSpPr>
              <p:nvPr/>
            </p:nvCxnSpPr>
            <p:spPr bwMode="auto">
              <a:xfrm>
                <a:off x="38100" y="614362"/>
                <a:ext cx="0" cy="360000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08" name="GałWzdł"/>
            <p:cNvGrpSpPr/>
            <p:nvPr/>
          </p:nvGrpSpPr>
          <p:grpSpPr>
            <a:xfrm>
              <a:off x="6038561" y="3686696"/>
              <a:ext cx="2028831" cy="79063"/>
              <a:chOff x="0" y="-2553"/>
              <a:chExt cx="2029143" cy="79070"/>
            </a:xfrm>
          </p:grpSpPr>
          <p:cxnSp>
            <p:nvCxnSpPr>
              <p:cNvPr id="109" name="AutoShape 44"/>
              <p:cNvCxnSpPr>
                <a:cxnSpLocks noChangeShapeType="1"/>
              </p:cNvCxnSpPr>
              <p:nvPr/>
            </p:nvCxnSpPr>
            <p:spPr bwMode="auto">
              <a:xfrm flipV="1">
                <a:off x="1524000" y="38100"/>
                <a:ext cx="432000" cy="0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110" name="Oval 38"/>
              <p:cNvSpPr>
                <a:spLocks noChangeArrowheads="1"/>
              </p:cNvSpPr>
              <p:nvPr/>
            </p:nvSpPr>
            <p:spPr bwMode="auto">
              <a:xfrm>
                <a:off x="0" y="-2553"/>
                <a:ext cx="71755" cy="71755"/>
              </a:xfrm>
              <a:prstGeom prst="ellipse">
                <a:avLst/>
              </a:prstGeom>
              <a:solidFill>
                <a:schemeClr val="tx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  <p:sp>
            <p:nvSpPr>
              <p:cNvPr id="111" name="Rectangle 43"/>
              <p:cNvSpPr>
                <a:spLocks noChangeArrowheads="1"/>
              </p:cNvSpPr>
              <p:nvPr/>
            </p:nvSpPr>
            <p:spPr bwMode="auto">
              <a:xfrm>
                <a:off x="871538" y="0"/>
                <a:ext cx="288925" cy="71755"/>
              </a:xfrm>
              <a:prstGeom prst="rect">
                <a:avLst/>
              </a:prstGeom>
              <a:noFill/>
              <a:ln w="222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  <p:cxnSp>
            <p:nvCxnSpPr>
              <p:cNvPr id="112" name="AutoShape 44"/>
              <p:cNvCxnSpPr>
                <a:cxnSpLocks noChangeShapeType="1"/>
              </p:cNvCxnSpPr>
              <p:nvPr/>
            </p:nvCxnSpPr>
            <p:spPr bwMode="auto">
              <a:xfrm flipV="1">
                <a:off x="71438" y="33337"/>
                <a:ext cx="432000" cy="0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3" name="AutoShape 45"/>
              <p:cNvCxnSpPr>
                <a:cxnSpLocks noChangeShapeType="1"/>
              </p:cNvCxnSpPr>
              <p:nvPr/>
            </p:nvCxnSpPr>
            <p:spPr bwMode="auto">
              <a:xfrm flipV="1">
                <a:off x="471488" y="33337"/>
                <a:ext cx="395605" cy="0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4" name="AutoShape 45"/>
              <p:cNvCxnSpPr>
                <a:cxnSpLocks noChangeShapeType="1"/>
              </p:cNvCxnSpPr>
              <p:nvPr/>
            </p:nvCxnSpPr>
            <p:spPr bwMode="auto">
              <a:xfrm flipV="1">
                <a:off x="1157288" y="38100"/>
                <a:ext cx="396000" cy="0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115" name="Oval 38"/>
              <p:cNvSpPr>
                <a:spLocks noChangeArrowheads="1"/>
              </p:cNvSpPr>
              <p:nvPr/>
            </p:nvSpPr>
            <p:spPr bwMode="auto">
              <a:xfrm>
                <a:off x="1957388" y="4762"/>
                <a:ext cx="71755" cy="71755"/>
              </a:xfrm>
              <a:prstGeom prst="ellipse">
                <a:avLst/>
              </a:prstGeom>
              <a:solidFill>
                <a:schemeClr val="tx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</p:grpSp>
      </p:grpSp>
      <p:sp>
        <p:nvSpPr>
          <p:cNvPr id="125" name="Strzałka_5"/>
          <p:cNvSpPr>
            <a:spLocks/>
          </p:cNvSpPr>
          <p:nvPr/>
        </p:nvSpPr>
        <p:spPr bwMode="auto">
          <a:xfrm>
            <a:off x="5253311" y="4011811"/>
            <a:ext cx="468000" cy="180000"/>
          </a:xfrm>
          <a:prstGeom prst="rightArrow">
            <a:avLst/>
          </a:prstGeom>
          <a:solidFill>
            <a:srgbClr val="00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18"/>
            </a:endParaRPr>
          </a:p>
        </p:txBody>
      </p:sp>
      <p:graphicFrame>
        <p:nvGraphicFramePr>
          <p:cNvPr id="21" name="z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0754976"/>
              </p:ext>
            </p:extLst>
          </p:nvPr>
        </p:nvGraphicFramePr>
        <p:xfrm>
          <a:off x="4231758" y="4997324"/>
          <a:ext cx="11049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43" name="Równanie" r:id="rId10" imgW="1104900" imgH="469900" progId="Equation.3">
                  <p:embed/>
                </p:oleObj>
              </mc:Choice>
              <mc:Fallback>
                <p:oleObj name="Równanie" r:id="rId10" imgW="1104900" imgH="46990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1758" y="4997324"/>
                        <a:ext cx="11049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" name="Strzałka_4"/>
          <p:cNvSpPr>
            <a:spLocks/>
          </p:cNvSpPr>
          <p:nvPr/>
        </p:nvSpPr>
        <p:spPr bwMode="auto">
          <a:xfrm>
            <a:off x="3941895" y="5209783"/>
            <a:ext cx="216000" cy="7200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18"/>
            </a:endParaRPr>
          </a:p>
        </p:txBody>
      </p:sp>
      <p:graphicFrame>
        <p:nvGraphicFramePr>
          <p:cNvPr id="19" name="YDD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0804035"/>
              </p:ext>
            </p:extLst>
          </p:nvPr>
        </p:nvGraphicFramePr>
        <p:xfrm>
          <a:off x="928061" y="4980486"/>
          <a:ext cx="3035160" cy="49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44" name="Równanie" r:id="rId12" imgW="3035160" imgH="495000" progId="Equation.3">
                  <p:embed/>
                </p:oleObj>
              </mc:Choice>
              <mc:Fallback>
                <p:oleObj name="Równanie" r:id="rId12" imgW="3035160" imgH="4950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061" y="4980486"/>
                        <a:ext cx="3035160" cy="49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" name="Txt_Adm_wl_D"/>
          <p:cNvSpPr>
            <a:spLocks noChangeArrowheads="1"/>
          </p:cNvSpPr>
          <p:nvPr/>
        </p:nvSpPr>
        <p:spPr bwMode="auto">
          <a:xfrm>
            <a:off x="1090277" y="4585595"/>
            <a:ext cx="213199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400" b="1" i="1" smtClean="0">
                <a:latin typeface="Times New Roman" pitchFamily="18" charset="0"/>
              </a:rPr>
              <a:t>Admitancja własna węzła D</a:t>
            </a:r>
            <a:endParaRPr kumimoji="0" lang="pl-PL" altLang="pl-PL" sz="1400" b="1" i="1">
              <a:latin typeface="Times New Roman" pitchFamily="18" charset="0"/>
            </a:endParaRPr>
          </a:p>
        </p:txBody>
      </p:sp>
      <p:graphicFrame>
        <p:nvGraphicFramePr>
          <p:cNvPr id="17" name="z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6044027"/>
              </p:ext>
            </p:extLst>
          </p:nvPr>
        </p:nvGraphicFramePr>
        <p:xfrm>
          <a:off x="4093482" y="3976593"/>
          <a:ext cx="863225" cy="444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45" name="Równanie" r:id="rId14" imgW="863225" imgH="444307" progId="Equation.3">
                  <p:embed/>
                </p:oleObj>
              </mc:Choice>
              <mc:Fallback>
                <p:oleObj name="Równanie" r:id="rId14" imgW="863225" imgH="444307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3482" y="3976593"/>
                        <a:ext cx="863225" cy="4443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" name="Strzałka_3"/>
          <p:cNvSpPr>
            <a:spLocks/>
          </p:cNvSpPr>
          <p:nvPr/>
        </p:nvSpPr>
        <p:spPr bwMode="auto">
          <a:xfrm>
            <a:off x="3778862" y="4142945"/>
            <a:ext cx="216000" cy="7200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18"/>
            </a:endParaRPr>
          </a:p>
        </p:txBody>
      </p:sp>
      <p:graphicFrame>
        <p:nvGraphicFramePr>
          <p:cNvPr id="15" name="YGG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8653532"/>
              </p:ext>
            </p:extLst>
          </p:nvPr>
        </p:nvGraphicFramePr>
        <p:xfrm>
          <a:off x="928455" y="3966290"/>
          <a:ext cx="2768400" cy="431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46" name="Równanie" r:id="rId16" imgW="2768400" imgH="431640" progId="Equation.3">
                  <p:embed/>
                </p:oleObj>
              </mc:Choice>
              <mc:Fallback>
                <p:oleObj name="Równanie" r:id="rId16" imgW="2768400" imgH="43164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455" y="3966290"/>
                        <a:ext cx="2768400" cy="4316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" name="Txt_Adm_wl_G"/>
          <p:cNvSpPr>
            <a:spLocks noChangeArrowheads="1"/>
          </p:cNvSpPr>
          <p:nvPr/>
        </p:nvSpPr>
        <p:spPr bwMode="auto">
          <a:xfrm>
            <a:off x="1090277" y="3704850"/>
            <a:ext cx="213199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400" b="1" i="1" smtClean="0">
                <a:latin typeface="Times New Roman" pitchFamily="18" charset="0"/>
              </a:rPr>
              <a:t>Admitancja własna węzła G</a:t>
            </a:r>
            <a:endParaRPr kumimoji="0" lang="pl-PL" altLang="pl-PL" sz="1400" b="1" i="1">
              <a:latin typeface="Times New Roman" pitchFamily="18" charset="0"/>
            </a:endParaRPr>
          </a:p>
        </p:txBody>
      </p:sp>
      <p:graphicFrame>
        <p:nvGraphicFramePr>
          <p:cNvPr id="10" name="z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1437211"/>
              </p:ext>
            </p:extLst>
          </p:nvPr>
        </p:nvGraphicFramePr>
        <p:xfrm>
          <a:off x="3476839" y="3125989"/>
          <a:ext cx="685502" cy="444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47" name="Równanie" r:id="rId18" imgW="685502" imgH="444307" progId="Equation.3">
                  <p:embed/>
                </p:oleObj>
              </mc:Choice>
              <mc:Fallback>
                <p:oleObj name="Równanie" r:id="rId18" imgW="685502" imgH="444307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839" y="3125989"/>
                        <a:ext cx="685502" cy="4443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Strzałka_2"/>
          <p:cNvSpPr>
            <a:spLocks/>
          </p:cNvSpPr>
          <p:nvPr/>
        </p:nvSpPr>
        <p:spPr bwMode="auto">
          <a:xfrm>
            <a:off x="3009748" y="3299400"/>
            <a:ext cx="216000" cy="7200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18"/>
            </a:endParaRPr>
          </a:p>
        </p:txBody>
      </p:sp>
      <p:graphicFrame>
        <p:nvGraphicFramePr>
          <p:cNvPr id="7" name="YGD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992953"/>
              </p:ext>
            </p:extLst>
          </p:nvPr>
        </p:nvGraphicFramePr>
        <p:xfrm>
          <a:off x="1289778" y="3126023"/>
          <a:ext cx="1574640" cy="431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48" name="Równanie" r:id="rId20" imgW="1574640" imgH="431640" progId="Equation.3">
                  <p:embed/>
                </p:oleObj>
              </mc:Choice>
              <mc:Fallback>
                <p:oleObj name="Równanie" r:id="rId20" imgW="1574640" imgH="431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9778" y="3126023"/>
                        <a:ext cx="1574640" cy="4316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" name="Txt_Adm_wzaj"/>
          <p:cNvSpPr>
            <a:spLocks noChangeArrowheads="1"/>
          </p:cNvSpPr>
          <p:nvPr/>
        </p:nvSpPr>
        <p:spPr bwMode="auto">
          <a:xfrm>
            <a:off x="1090277" y="2824104"/>
            <a:ext cx="164147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400" b="1" i="1" smtClean="0">
                <a:latin typeface="Times New Roman" pitchFamily="18" charset="0"/>
              </a:rPr>
              <a:t>Admitancja wzajemna</a:t>
            </a:r>
            <a:endParaRPr kumimoji="0" lang="pl-PL" altLang="pl-PL" sz="1400" b="1" i="1">
              <a:latin typeface="Times New Roman" pitchFamily="18" charset="0"/>
            </a:endParaRPr>
          </a:p>
        </p:txBody>
      </p:sp>
      <p:grpSp>
        <p:nvGrpSpPr>
          <p:cNvPr id="22" name="Sch_Zast_Y"/>
          <p:cNvGrpSpPr/>
          <p:nvPr/>
        </p:nvGrpSpPr>
        <p:grpSpPr>
          <a:xfrm>
            <a:off x="4944262" y="1039452"/>
            <a:ext cx="2066925" cy="1326848"/>
            <a:chOff x="4944262" y="933122"/>
            <a:chExt cx="2066925" cy="1326848"/>
          </a:xfrm>
        </p:grpSpPr>
        <p:sp>
          <p:nvSpPr>
            <p:cNvPr id="51" name="Text Box 64"/>
            <p:cNvSpPr txBox="1">
              <a:spLocks noChangeArrowheads="1"/>
            </p:cNvSpPr>
            <p:nvPr/>
          </p:nvSpPr>
          <p:spPr bwMode="auto">
            <a:xfrm>
              <a:off x="4944262" y="1007100"/>
              <a:ext cx="110473" cy="1752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pl-PL" sz="1200" b="1" i="1" kern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G</a:t>
              </a:r>
              <a:endParaRPr lang="pl-PL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52" name="Text Box 64"/>
            <p:cNvSpPr txBox="1">
              <a:spLocks noChangeArrowheads="1"/>
            </p:cNvSpPr>
            <p:nvPr/>
          </p:nvSpPr>
          <p:spPr bwMode="auto">
            <a:xfrm>
              <a:off x="6896587" y="1016623"/>
              <a:ext cx="110473" cy="1752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pl-PL" sz="1200" b="1" i="1" kern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</a:t>
              </a:r>
              <a:endParaRPr lang="pl-PL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53" name="Text Box 64"/>
            <p:cNvSpPr txBox="1">
              <a:spLocks noChangeArrowheads="1"/>
            </p:cNvSpPr>
            <p:nvPr/>
          </p:nvSpPr>
          <p:spPr bwMode="auto">
            <a:xfrm>
              <a:off x="5894986" y="933122"/>
              <a:ext cx="205185" cy="24622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pl-PL" b="1" i="1" u="sng" kern="1200">
                  <a:solidFill>
                    <a:srgbClr val="000000"/>
                  </a:solidFill>
                  <a:effectLst/>
                  <a:latin typeface="Courier New"/>
                  <a:ea typeface="Times New Roman"/>
                </a:rPr>
                <a:t>z</a:t>
              </a:r>
              <a:r>
                <a:rPr lang="pl-PL" b="1" i="1" kern="1200" baseline="-25000">
                  <a:solidFill>
                    <a:srgbClr val="000000"/>
                  </a:solidFill>
                  <a:effectLst/>
                  <a:latin typeface="Courier New"/>
                  <a:ea typeface="Times New Roman"/>
                </a:rPr>
                <a:t>1</a:t>
              </a:r>
              <a:endParaRPr lang="pl-PL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54" name="Text Box 64"/>
            <p:cNvSpPr txBox="1">
              <a:spLocks noChangeArrowheads="1"/>
            </p:cNvSpPr>
            <p:nvPr/>
          </p:nvSpPr>
          <p:spPr bwMode="auto">
            <a:xfrm>
              <a:off x="6588437" y="1585810"/>
              <a:ext cx="205185" cy="24622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pl-PL" b="1" i="1" u="sng" kern="1200">
                  <a:solidFill>
                    <a:srgbClr val="000000"/>
                  </a:solidFill>
                  <a:effectLst/>
                  <a:latin typeface="Courier New"/>
                  <a:ea typeface="Times New Roman"/>
                </a:rPr>
                <a:t>z</a:t>
              </a:r>
              <a:r>
                <a:rPr lang="pl-PL" b="1" i="1" kern="1200" baseline="-25000">
                  <a:solidFill>
                    <a:srgbClr val="000000"/>
                  </a:solidFill>
                  <a:effectLst/>
                  <a:latin typeface="Courier New"/>
                  <a:ea typeface="Times New Roman"/>
                </a:rPr>
                <a:t>3</a:t>
              </a:r>
              <a:endParaRPr lang="pl-PL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55" name="Text Box 64"/>
            <p:cNvSpPr txBox="1">
              <a:spLocks noChangeArrowheads="1"/>
            </p:cNvSpPr>
            <p:nvPr/>
          </p:nvSpPr>
          <p:spPr bwMode="auto">
            <a:xfrm>
              <a:off x="5194621" y="1590226"/>
              <a:ext cx="205185" cy="24622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pl-PL" b="1" i="1" u="sng" kern="1200">
                  <a:solidFill>
                    <a:srgbClr val="000000"/>
                  </a:solidFill>
                  <a:effectLst/>
                  <a:latin typeface="Courier New"/>
                  <a:ea typeface="Times New Roman"/>
                </a:rPr>
                <a:t>z</a:t>
              </a:r>
              <a:r>
                <a:rPr lang="pl-PL" b="1" i="1" kern="1200" baseline="-25000">
                  <a:solidFill>
                    <a:srgbClr val="000000"/>
                  </a:solidFill>
                  <a:effectLst/>
                  <a:latin typeface="Courier New"/>
                  <a:ea typeface="Times New Roman"/>
                </a:rPr>
                <a:t>2</a:t>
              </a:r>
              <a:endParaRPr lang="pl-PL">
                <a:effectLst/>
                <a:latin typeface="Times New Roman"/>
                <a:ea typeface="Times New Roman"/>
              </a:endParaRPr>
            </a:p>
          </p:txBody>
        </p:sp>
        <p:grpSp>
          <p:nvGrpSpPr>
            <p:cNvPr id="57" name="Ziemia"/>
            <p:cNvGrpSpPr/>
            <p:nvPr/>
          </p:nvGrpSpPr>
          <p:grpSpPr>
            <a:xfrm>
              <a:off x="4982356" y="2176145"/>
              <a:ext cx="2024069" cy="83825"/>
              <a:chOff x="0" y="-7316"/>
              <a:chExt cx="2024380" cy="83833"/>
            </a:xfrm>
            <a:solidFill>
              <a:schemeClr val="tx1"/>
            </a:solidFill>
          </p:grpSpPr>
          <p:cxnSp>
            <p:nvCxnSpPr>
              <p:cNvPr id="74" name="AutoShape 44"/>
              <p:cNvCxnSpPr>
                <a:cxnSpLocks noChangeShapeType="1"/>
              </p:cNvCxnSpPr>
              <p:nvPr/>
            </p:nvCxnSpPr>
            <p:spPr bwMode="auto">
              <a:xfrm>
                <a:off x="38100" y="33337"/>
                <a:ext cx="1912937" cy="0"/>
              </a:xfrm>
              <a:prstGeom prst="straightConnector1">
                <a:avLst/>
              </a:prstGeom>
              <a:grpFill/>
              <a:ln w="222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75" name="Oval 38"/>
              <p:cNvSpPr>
                <a:spLocks noChangeArrowheads="1"/>
              </p:cNvSpPr>
              <p:nvPr/>
            </p:nvSpPr>
            <p:spPr bwMode="auto">
              <a:xfrm>
                <a:off x="0" y="4762"/>
                <a:ext cx="71755" cy="71755"/>
              </a:xfrm>
              <a:prstGeom prst="ellipse">
                <a:avLst/>
              </a:prstGeom>
              <a:grpFill/>
              <a:ln w="222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  <p:sp>
            <p:nvSpPr>
              <p:cNvPr id="76" name="Oval 38"/>
              <p:cNvSpPr>
                <a:spLocks noChangeArrowheads="1"/>
              </p:cNvSpPr>
              <p:nvPr/>
            </p:nvSpPr>
            <p:spPr bwMode="auto">
              <a:xfrm>
                <a:off x="1952625" y="-7316"/>
                <a:ext cx="71755" cy="71755"/>
              </a:xfrm>
              <a:prstGeom prst="ellipse">
                <a:avLst/>
              </a:prstGeom>
              <a:grpFill/>
              <a:ln w="222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</p:grpSp>
        <p:grpSp>
          <p:nvGrpSpPr>
            <p:cNvPr id="58" name="GałPoprz_2"/>
            <p:cNvGrpSpPr/>
            <p:nvPr/>
          </p:nvGrpSpPr>
          <p:grpSpPr>
            <a:xfrm>
              <a:off x="5451411" y="1237341"/>
              <a:ext cx="71989" cy="974273"/>
              <a:chOff x="0" y="0"/>
              <a:chExt cx="72000" cy="974362"/>
            </a:xfrm>
          </p:grpSpPr>
          <p:sp>
            <p:nvSpPr>
              <p:cNvPr id="71" name="Rectangle 53"/>
              <p:cNvSpPr>
                <a:spLocks noChangeArrowheads="1"/>
              </p:cNvSpPr>
              <p:nvPr/>
            </p:nvSpPr>
            <p:spPr bwMode="auto">
              <a:xfrm>
                <a:off x="0" y="323850"/>
                <a:ext cx="72000" cy="288000"/>
              </a:xfrm>
              <a:prstGeom prst="rect">
                <a:avLst/>
              </a:prstGeom>
              <a:noFill/>
              <a:ln w="222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  <p:cxnSp>
            <p:nvCxnSpPr>
              <p:cNvPr id="72" name="AutoShape 45"/>
              <p:cNvCxnSpPr>
                <a:cxnSpLocks noChangeShapeType="1"/>
              </p:cNvCxnSpPr>
              <p:nvPr/>
            </p:nvCxnSpPr>
            <p:spPr bwMode="auto">
              <a:xfrm>
                <a:off x="38100" y="0"/>
                <a:ext cx="0" cy="324000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" name="AutoShape 45"/>
              <p:cNvCxnSpPr>
                <a:cxnSpLocks noChangeShapeType="1"/>
              </p:cNvCxnSpPr>
              <p:nvPr/>
            </p:nvCxnSpPr>
            <p:spPr bwMode="auto">
              <a:xfrm>
                <a:off x="38100" y="614362"/>
                <a:ext cx="0" cy="360000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9" name="GałPoprz_1"/>
            <p:cNvGrpSpPr/>
            <p:nvPr/>
          </p:nvGrpSpPr>
          <p:grpSpPr>
            <a:xfrm>
              <a:off x="6469021" y="1237341"/>
              <a:ext cx="71744" cy="974002"/>
              <a:chOff x="0" y="0"/>
              <a:chExt cx="72000" cy="974362"/>
            </a:xfrm>
          </p:grpSpPr>
          <p:sp>
            <p:nvSpPr>
              <p:cNvPr id="68" name="Rectangle 53"/>
              <p:cNvSpPr>
                <a:spLocks noChangeArrowheads="1"/>
              </p:cNvSpPr>
              <p:nvPr/>
            </p:nvSpPr>
            <p:spPr bwMode="auto">
              <a:xfrm>
                <a:off x="0" y="323850"/>
                <a:ext cx="72000" cy="288000"/>
              </a:xfrm>
              <a:prstGeom prst="rect">
                <a:avLst/>
              </a:prstGeom>
              <a:noFill/>
              <a:ln w="222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  <p:cxnSp>
            <p:nvCxnSpPr>
              <p:cNvPr id="69" name="AutoShape 45"/>
              <p:cNvCxnSpPr>
                <a:cxnSpLocks noChangeShapeType="1"/>
              </p:cNvCxnSpPr>
              <p:nvPr/>
            </p:nvCxnSpPr>
            <p:spPr bwMode="auto">
              <a:xfrm>
                <a:off x="38100" y="0"/>
                <a:ext cx="0" cy="324000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0" name="AutoShape 45"/>
              <p:cNvCxnSpPr>
                <a:cxnSpLocks noChangeShapeType="1"/>
              </p:cNvCxnSpPr>
              <p:nvPr/>
            </p:nvCxnSpPr>
            <p:spPr bwMode="auto">
              <a:xfrm>
                <a:off x="38100" y="614362"/>
                <a:ext cx="0" cy="360000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0" name="GałWzdł"/>
            <p:cNvGrpSpPr/>
            <p:nvPr/>
          </p:nvGrpSpPr>
          <p:grpSpPr>
            <a:xfrm>
              <a:off x="4982356" y="1195036"/>
              <a:ext cx="2028831" cy="79063"/>
              <a:chOff x="0" y="-2553"/>
              <a:chExt cx="2029143" cy="79070"/>
            </a:xfrm>
          </p:grpSpPr>
          <p:cxnSp>
            <p:nvCxnSpPr>
              <p:cNvPr id="61" name="AutoShape 44"/>
              <p:cNvCxnSpPr>
                <a:cxnSpLocks noChangeShapeType="1"/>
              </p:cNvCxnSpPr>
              <p:nvPr/>
            </p:nvCxnSpPr>
            <p:spPr bwMode="auto">
              <a:xfrm flipV="1">
                <a:off x="1524000" y="38100"/>
                <a:ext cx="432000" cy="0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62" name="Oval 38"/>
              <p:cNvSpPr>
                <a:spLocks noChangeArrowheads="1"/>
              </p:cNvSpPr>
              <p:nvPr/>
            </p:nvSpPr>
            <p:spPr bwMode="auto">
              <a:xfrm>
                <a:off x="0" y="-2553"/>
                <a:ext cx="71755" cy="71755"/>
              </a:xfrm>
              <a:prstGeom prst="ellipse">
                <a:avLst/>
              </a:prstGeom>
              <a:solidFill>
                <a:schemeClr val="tx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  <p:sp>
            <p:nvSpPr>
              <p:cNvPr id="63" name="Rectangle 43"/>
              <p:cNvSpPr>
                <a:spLocks noChangeArrowheads="1"/>
              </p:cNvSpPr>
              <p:nvPr/>
            </p:nvSpPr>
            <p:spPr bwMode="auto">
              <a:xfrm>
                <a:off x="871538" y="0"/>
                <a:ext cx="288925" cy="71755"/>
              </a:xfrm>
              <a:prstGeom prst="rect">
                <a:avLst/>
              </a:prstGeom>
              <a:noFill/>
              <a:ln w="222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  <p:cxnSp>
            <p:nvCxnSpPr>
              <p:cNvPr id="64" name="AutoShape 44"/>
              <p:cNvCxnSpPr>
                <a:cxnSpLocks noChangeShapeType="1"/>
              </p:cNvCxnSpPr>
              <p:nvPr/>
            </p:nvCxnSpPr>
            <p:spPr bwMode="auto">
              <a:xfrm flipV="1">
                <a:off x="71438" y="33337"/>
                <a:ext cx="432000" cy="0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AutoShape 45"/>
              <p:cNvCxnSpPr>
                <a:cxnSpLocks noChangeShapeType="1"/>
              </p:cNvCxnSpPr>
              <p:nvPr/>
            </p:nvCxnSpPr>
            <p:spPr bwMode="auto">
              <a:xfrm flipV="1">
                <a:off x="471488" y="33337"/>
                <a:ext cx="395605" cy="0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" name="AutoShape 45"/>
              <p:cNvCxnSpPr>
                <a:cxnSpLocks noChangeShapeType="1"/>
              </p:cNvCxnSpPr>
              <p:nvPr/>
            </p:nvCxnSpPr>
            <p:spPr bwMode="auto">
              <a:xfrm flipV="1">
                <a:off x="1157288" y="38100"/>
                <a:ext cx="396000" cy="0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67" name="Oval 38"/>
              <p:cNvSpPr>
                <a:spLocks noChangeArrowheads="1"/>
              </p:cNvSpPr>
              <p:nvPr/>
            </p:nvSpPr>
            <p:spPr bwMode="auto">
              <a:xfrm>
                <a:off x="1957388" y="4762"/>
                <a:ext cx="71755" cy="71755"/>
              </a:xfrm>
              <a:prstGeom prst="ellipse">
                <a:avLst/>
              </a:prstGeom>
              <a:solidFill>
                <a:schemeClr val="tx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</p:grpSp>
      </p:grpSp>
      <p:sp>
        <p:nvSpPr>
          <p:cNvPr id="5" name="Strzałka_1"/>
          <p:cNvSpPr>
            <a:spLocks/>
          </p:cNvSpPr>
          <p:nvPr/>
        </p:nvSpPr>
        <p:spPr bwMode="auto">
          <a:xfrm>
            <a:off x="4090776" y="1605215"/>
            <a:ext cx="468000" cy="180000"/>
          </a:xfrm>
          <a:prstGeom prst="rightArrow">
            <a:avLst/>
          </a:prstGeom>
          <a:solidFill>
            <a:srgbClr val="00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18"/>
            </a:endParaRPr>
          </a:p>
        </p:txBody>
      </p:sp>
      <p:graphicFrame>
        <p:nvGraphicFramePr>
          <p:cNvPr id="50355" name="YT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7729023"/>
              </p:ext>
            </p:extLst>
          </p:nvPr>
        </p:nvGraphicFramePr>
        <p:xfrm>
          <a:off x="1123950" y="1030735"/>
          <a:ext cx="2700338" cy="147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49" name="Równanie" r:id="rId22" imgW="2158920" imgH="1168200" progId="Equation.3">
                  <p:embed/>
                </p:oleObj>
              </mc:Choice>
              <mc:Fallback>
                <p:oleObj name="Równanie" r:id="rId22" imgW="2158920" imgH="116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3950" y="1030735"/>
                        <a:ext cx="2700338" cy="1470025"/>
                      </a:xfrm>
                      <a:prstGeom prst="rect">
                        <a:avLst/>
                      </a:prstGeom>
                      <a:solidFill>
                        <a:srgbClr val="00FF00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xt_Mac_YT"/>
          <p:cNvSpPr>
            <a:spLocks noChangeArrowheads="1"/>
          </p:cNvSpPr>
          <p:nvPr/>
        </p:nvSpPr>
        <p:spPr bwMode="auto">
          <a:xfrm>
            <a:off x="1139536" y="613102"/>
            <a:ext cx="282609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400" b="1" i="1" smtClean="0">
                <a:latin typeface="Times New Roman" pitchFamily="18" charset="0"/>
              </a:rPr>
              <a:t>Macierz admitancyjna transformatora</a:t>
            </a:r>
            <a:endParaRPr kumimoji="0" lang="pl-PL" altLang="pl-PL" sz="1400" b="1" i="1">
              <a:latin typeface="Times New Roman" pitchFamily="18" charset="0"/>
            </a:endParaRPr>
          </a:p>
        </p:txBody>
      </p:sp>
      <p:sp>
        <p:nvSpPr>
          <p:cNvPr id="9" name="Tytuł"/>
          <p:cNvSpPr txBox="1">
            <a:spLocks noChangeArrowheads="1"/>
          </p:cNvSpPr>
          <p:nvPr/>
        </p:nvSpPr>
        <p:spPr bwMode="auto">
          <a:xfrm>
            <a:off x="3269560" y="216000"/>
            <a:ext cx="325409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Schemat rezonansowy transformatora</a:t>
            </a:r>
            <a:endParaRPr kumimoji="1" lang="pl-PL" sz="1400" b="1" i="1" ker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96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95" grpId="0" animBg="1"/>
      <p:bldP spid="92" grpId="0"/>
      <p:bldP spid="89" grpId="0" animBg="1"/>
      <p:bldP spid="83" grpId="0"/>
      <p:bldP spid="80" grpId="0" animBg="1"/>
      <p:bldP spid="77" grpId="0"/>
      <p:bldP spid="5" grpId="0" animBg="1"/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Txt_X-z_10"/>
          <p:cNvGrpSpPr/>
          <p:nvPr/>
        </p:nvGrpSpPr>
        <p:grpSpPr>
          <a:xfrm>
            <a:off x="4531839" y="4185854"/>
            <a:ext cx="3271101" cy="897542"/>
            <a:chOff x="4472464" y="4185854"/>
            <a:chExt cx="3271101" cy="897542"/>
          </a:xfrm>
        </p:grpSpPr>
        <p:sp>
          <p:nvSpPr>
            <p:cNvPr id="100" name="Txt_z3_10"/>
            <p:cNvSpPr txBox="1">
              <a:spLocks noChangeArrowheads="1"/>
            </p:cNvSpPr>
            <p:nvPr/>
          </p:nvSpPr>
          <p:spPr bwMode="auto">
            <a:xfrm>
              <a:off x="6884355" y="4867952"/>
              <a:ext cx="859210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pl-PL" sz="1400" b="1" i="1" kern="1200" smtClean="0">
                  <a:solidFill>
                    <a:srgbClr val="FF0000"/>
                  </a:solidFill>
                  <a:effectLst/>
                  <a:latin typeface="Courier New"/>
                  <a:ea typeface="Times New Roman"/>
                </a:rPr>
                <a:t>j8,6580Ω</a:t>
              </a:r>
              <a:endParaRPr lang="pl-PL" sz="1400">
                <a:solidFill>
                  <a:srgbClr val="FF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89" name="Txt_z2_10"/>
            <p:cNvSpPr txBox="1">
              <a:spLocks noChangeArrowheads="1"/>
            </p:cNvSpPr>
            <p:nvPr/>
          </p:nvSpPr>
          <p:spPr bwMode="auto">
            <a:xfrm>
              <a:off x="4472464" y="4848939"/>
              <a:ext cx="966611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pl-PL" sz="1400" b="1" i="1" kern="1200">
                  <a:solidFill>
                    <a:srgbClr val="FF0000"/>
                  </a:solidFill>
                  <a:effectLst/>
                  <a:latin typeface="Courier New"/>
                  <a:ea typeface="Times New Roman"/>
                </a:rPr>
                <a:t>-</a:t>
              </a:r>
              <a:r>
                <a:rPr lang="pl-PL" sz="1400" b="1" i="1" kern="1200" smtClean="0">
                  <a:solidFill>
                    <a:srgbClr val="FF0000"/>
                  </a:solidFill>
                  <a:effectLst/>
                  <a:latin typeface="Courier New"/>
                  <a:ea typeface="Times New Roman"/>
                </a:rPr>
                <a:t>j18,182Ω</a:t>
              </a:r>
              <a:endParaRPr lang="pl-PL" sz="1400">
                <a:solidFill>
                  <a:srgbClr val="FF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2" name="Txt_z1_10"/>
            <p:cNvSpPr txBox="1">
              <a:spLocks noChangeArrowheads="1"/>
            </p:cNvSpPr>
            <p:nvPr/>
          </p:nvSpPr>
          <p:spPr bwMode="auto">
            <a:xfrm>
              <a:off x="5737109" y="4185854"/>
              <a:ext cx="751809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pl-PL" sz="1400" b="1" i="1" kern="1200" smtClean="0">
                  <a:solidFill>
                    <a:srgbClr val="FF0000"/>
                  </a:solidFill>
                  <a:effectLst/>
                  <a:latin typeface="Courier New"/>
                  <a:ea typeface="Times New Roman"/>
                </a:rPr>
                <a:t>j9,524Ω</a:t>
              </a:r>
              <a:endParaRPr lang="pl-PL" sz="1400">
                <a:solidFill>
                  <a:srgbClr val="FF0000"/>
                </a:solidFill>
                <a:effectLst/>
                <a:latin typeface="Times New Roman"/>
                <a:ea typeface="Times New Roman"/>
              </a:endParaRPr>
            </a:p>
          </p:txBody>
        </p:sp>
      </p:grpSp>
      <p:grpSp>
        <p:nvGrpSpPr>
          <p:cNvPr id="24" name="Txt_X_z_0"/>
          <p:cNvGrpSpPr/>
          <p:nvPr/>
        </p:nvGrpSpPr>
        <p:grpSpPr>
          <a:xfrm>
            <a:off x="4891968" y="4192949"/>
            <a:ext cx="2490605" cy="886909"/>
            <a:chOff x="4832593" y="4192949"/>
            <a:chExt cx="2490605" cy="886909"/>
          </a:xfrm>
        </p:grpSpPr>
        <p:sp>
          <p:nvSpPr>
            <p:cNvPr id="140" name="Txt_z3_0"/>
            <p:cNvSpPr txBox="1">
              <a:spLocks noChangeArrowheads="1"/>
            </p:cNvSpPr>
            <p:nvPr/>
          </p:nvSpPr>
          <p:spPr bwMode="auto">
            <a:xfrm>
              <a:off x="6893593" y="4864414"/>
              <a:ext cx="429605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pl-PL" sz="1400" b="1" i="1" kern="1200" smtClean="0">
                  <a:solidFill>
                    <a:srgbClr val="FF0000"/>
                  </a:solidFill>
                  <a:effectLst/>
                  <a:latin typeface="Courier New"/>
                  <a:ea typeface="Times New Roman"/>
                </a:rPr>
                <a:t>j10Ω</a:t>
              </a:r>
              <a:endParaRPr lang="pl-PL" sz="1400">
                <a:solidFill>
                  <a:srgbClr val="FF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41" name="Txt_z2_0"/>
            <p:cNvSpPr txBox="1">
              <a:spLocks noChangeArrowheads="1"/>
            </p:cNvSpPr>
            <p:nvPr/>
          </p:nvSpPr>
          <p:spPr bwMode="auto">
            <a:xfrm>
              <a:off x="4832593" y="4845401"/>
              <a:ext cx="537005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pl-PL" sz="1400" b="1" i="1" kern="1200">
                  <a:solidFill>
                    <a:srgbClr val="FF0000"/>
                  </a:solidFill>
                  <a:effectLst/>
                  <a:latin typeface="Courier New"/>
                  <a:ea typeface="Times New Roman"/>
                </a:rPr>
                <a:t>-</a:t>
              </a:r>
              <a:r>
                <a:rPr lang="pl-PL" sz="1400" b="1" i="1" kern="1200" smtClean="0">
                  <a:solidFill>
                    <a:srgbClr val="FF0000"/>
                  </a:solidFill>
                  <a:effectLst/>
                  <a:latin typeface="Courier New"/>
                  <a:ea typeface="Times New Roman"/>
                </a:rPr>
                <a:t>j20Ω</a:t>
              </a:r>
              <a:endParaRPr lang="pl-PL" sz="1400">
                <a:solidFill>
                  <a:srgbClr val="FF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39" name="Txt_z1_0"/>
            <p:cNvSpPr txBox="1">
              <a:spLocks noChangeArrowheads="1"/>
            </p:cNvSpPr>
            <p:nvPr/>
          </p:nvSpPr>
          <p:spPr bwMode="auto">
            <a:xfrm>
              <a:off x="5915938" y="4192949"/>
              <a:ext cx="429606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pl-PL" sz="1400" b="1" i="1" kern="1200" smtClean="0">
                  <a:solidFill>
                    <a:srgbClr val="FF0000"/>
                  </a:solidFill>
                  <a:effectLst/>
                  <a:latin typeface="Courier New"/>
                  <a:ea typeface="Times New Roman"/>
                </a:rPr>
                <a:t>j10Ω</a:t>
              </a:r>
              <a:endParaRPr lang="pl-PL" sz="1400">
                <a:solidFill>
                  <a:srgbClr val="FF0000"/>
                </a:solidFill>
                <a:effectLst/>
                <a:latin typeface="Times New Roman"/>
                <a:ea typeface="Times New Roman"/>
              </a:endParaRPr>
            </a:p>
          </p:txBody>
        </p:sp>
      </p:grpSp>
      <p:grpSp>
        <p:nvGrpSpPr>
          <p:cNvPr id="16" name="SchematRezonsowy"/>
          <p:cNvGrpSpPr/>
          <p:nvPr/>
        </p:nvGrpSpPr>
        <p:grpSpPr>
          <a:xfrm>
            <a:off x="5181189" y="4428917"/>
            <a:ext cx="2026920" cy="1117677"/>
            <a:chOff x="5121814" y="4428917"/>
            <a:chExt cx="2026920" cy="1117677"/>
          </a:xfrm>
        </p:grpSpPr>
        <p:grpSp>
          <p:nvGrpSpPr>
            <p:cNvPr id="86" name="Ziemia"/>
            <p:cNvGrpSpPr/>
            <p:nvPr/>
          </p:nvGrpSpPr>
          <p:grpSpPr>
            <a:xfrm>
              <a:off x="5121814" y="5470109"/>
              <a:ext cx="2024380" cy="76485"/>
              <a:chOff x="0" y="0"/>
              <a:chExt cx="2024380" cy="76517"/>
            </a:xfrm>
          </p:grpSpPr>
          <p:cxnSp>
            <p:nvCxnSpPr>
              <p:cNvPr id="136" name="AutoShape 44"/>
              <p:cNvCxnSpPr>
                <a:cxnSpLocks noChangeShapeType="1"/>
              </p:cNvCxnSpPr>
              <p:nvPr/>
            </p:nvCxnSpPr>
            <p:spPr bwMode="auto">
              <a:xfrm>
                <a:off x="38100" y="33337"/>
                <a:ext cx="1912937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137" name="Oval 38"/>
              <p:cNvSpPr>
                <a:spLocks noChangeArrowheads="1"/>
              </p:cNvSpPr>
              <p:nvPr/>
            </p:nvSpPr>
            <p:spPr bwMode="auto">
              <a:xfrm>
                <a:off x="0" y="4762"/>
                <a:ext cx="71755" cy="7175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  <p:sp>
            <p:nvSpPr>
              <p:cNvPr id="138" name="Oval 38"/>
              <p:cNvSpPr>
                <a:spLocks noChangeArrowheads="1"/>
              </p:cNvSpPr>
              <p:nvPr/>
            </p:nvSpPr>
            <p:spPr bwMode="auto">
              <a:xfrm>
                <a:off x="1952625" y="0"/>
                <a:ext cx="71755" cy="7175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</p:grpSp>
        <p:grpSp>
          <p:nvGrpSpPr>
            <p:cNvPr id="87" name="Reaktancja"/>
            <p:cNvGrpSpPr/>
            <p:nvPr/>
          </p:nvGrpSpPr>
          <p:grpSpPr>
            <a:xfrm>
              <a:off x="6673890" y="4522716"/>
              <a:ext cx="107950" cy="975776"/>
              <a:chOff x="9523" y="-9529"/>
              <a:chExt cx="107950" cy="976178"/>
            </a:xfrm>
          </p:grpSpPr>
          <p:cxnSp>
            <p:nvCxnSpPr>
              <p:cNvPr id="130" name="AutoShape 45"/>
              <p:cNvCxnSpPr>
                <a:cxnSpLocks noChangeShapeType="1"/>
              </p:cNvCxnSpPr>
              <p:nvPr/>
            </p:nvCxnSpPr>
            <p:spPr bwMode="auto">
              <a:xfrm>
                <a:off x="18732" y="-9529"/>
                <a:ext cx="0" cy="26035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1" name="AutoShape 45"/>
              <p:cNvCxnSpPr>
                <a:cxnSpLocks noChangeShapeType="1"/>
              </p:cNvCxnSpPr>
              <p:nvPr/>
            </p:nvCxnSpPr>
            <p:spPr bwMode="auto">
              <a:xfrm>
                <a:off x="18732" y="679450"/>
                <a:ext cx="0" cy="287199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32" name="Cewka_X'"/>
              <p:cNvGrpSpPr/>
              <p:nvPr/>
            </p:nvGrpSpPr>
            <p:grpSpPr>
              <a:xfrm rot="5400000">
                <a:off x="-155894" y="406401"/>
                <a:ext cx="438784" cy="107950"/>
                <a:chOff x="7960" y="-9515"/>
                <a:chExt cx="438978" cy="107838"/>
              </a:xfrm>
            </p:grpSpPr>
            <p:sp>
              <p:nvSpPr>
                <p:cNvPr id="133" name="Arc 39"/>
                <p:cNvSpPr>
                  <a:spLocks/>
                </p:cNvSpPr>
                <p:nvPr/>
              </p:nvSpPr>
              <p:spPr bwMode="auto">
                <a:xfrm>
                  <a:off x="7960" y="-9515"/>
                  <a:ext cx="144771" cy="10783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91 w 43200"/>
                    <a:gd name="T1" fmla="*/ 25137 h 25137"/>
                    <a:gd name="T2" fmla="*/ 42959 w 43200"/>
                    <a:gd name="T3" fmla="*/ 24815 h 25137"/>
                    <a:gd name="T4" fmla="*/ 21600 w 43200"/>
                    <a:gd name="T5" fmla="*/ 21600 h 25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pl-PL"/>
                </a:p>
              </p:txBody>
            </p:sp>
            <p:sp>
              <p:nvSpPr>
                <p:cNvPr id="134" name="Arc 40"/>
                <p:cNvSpPr>
                  <a:spLocks/>
                </p:cNvSpPr>
                <p:nvPr/>
              </p:nvSpPr>
              <p:spPr bwMode="auto">
                <a:xfrm>
                  <a:off x="159036" y="-9515"/>
                  <a:ext cx="144771" cy="10783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91 w 43200"/>
                    <a:gd name="T1" fmla="*/ 25137 h 25137"/>
                    <a:gd name="T2" fmla="*/ 42959 w 43200"/>
                    <a:gd name="T3" fmla="*/ 24815 h 25137"/>
                    <a:gd name="T4" fmla="*/ 21600 w 43200"/>
                    <a:gd name="T5" fmla="*/ 21600 h 25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pl-PL"/>
                </a:p>
              </p:txBody>
            </p:sp>
            <p:sp>
              <p:nvSpPr>
                <p:cNvPr id="135" name="Arc 41"/>
                <p:cNvSpPr>
                  <a:spLocks/>
                </p:cNvSpPr>
                <p:nvPr/>
              </p:nvSpPr>
              <p:spPr bwMode="auto">
                <a:xfrm>
                  <a:off x="302167" y="-9515"/>
                  <a:ext cx="144771" cy="10783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91 w 43200"/>
                    <a:gd name="T1" fmla="*/ 25137 h 25137"/>
                    <a:gd name="T2" fmla="*/ 42959 w 43200"/>
                    <a:gd name="T3" fmla="*/ 24815 h 25137"/>
                    <a:gd name="T4" fmla="*/ 21600 w 43200"/>
                    <a:gd name="T5" fmla="*/ 21600 h 25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pl-PL"/>
                </a:p>
              </p:txBody>
            </p:sp>
          </p:grpSp>
        </p:grpSp>
        <p:grpSp>
          <p:nvGrpSpPr>
            <p:cNvPr id="88" name="Kondensator"/>
            <p:cNvGrpSpPr/>
            <p:nvPr/>
          </p:nvGrpSpPr>
          <p:grpSpPr>
            <a:xfrm>
              <a:off x="5463720" y="4524293"/>
              <a:ext cx="349885" cy="974958"/>
              <a:chOff x="0" y="0"/>
              <a:chExt cx="349885" cy="975360"/>
            </a:xfrm>
          </p:grpSpPr>
          <p:cxnSp>
            <p:nvCxnSpPr>
              <p:cNvPr id="126" name="AutoShape 45"/>
              <p:cNvCxnSpPr>
                <a:cxnSpLocks noChangeShapeType="1"/>
              </p:cNvCxnSpPr>
              <p:nvPr/>
            </p:nvCxnSpPr>
            <p:spPr bwMode="auto">
              <a:xfrm>
                <a:off x="171450" y="0"/>
                <a:ext cx="0" cy="3746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7" name="AutoShape 45"/>
              <p:cNvCxnSpPr>
                <a:cxnSpLocks noChangeShapeType="1"/>
              </p:cNvCxnSpPr>
              <p:nvPr/>
            </p:nvCxnSpPr>
            <p:spPr bwMode="auto">
              <a:xfrm>
                <a:off x="171450" y="488950"/>
                <a:ext cx="0" cy="48641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8" name="AutoShape 45"/>
              <p:cNvCxnSpPr>
                <a:cxnSpLocks noChangeShapeType="1"/>
              </p:cNvCxnSpPr>
              <p:nvPr/>
            </p:nvCxnSpPr>
            <p:spPr bwMode="auto">
              <a:xfrm flipV="1">
                <a:off x="6350" y="381000"/>
                <a:ext cx="343535" cy="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9" name="AutoShape 45"/>
              <p:cNvCxnSpPr>
                <a:cxnSpLocks noChangeShapeType="1"/>
              </p:cNvCxnSpPr>
              <p:nvPr/>
            </p:nvCxnSpPr>
            <p:spPr bwMode="auto">
              <a:xfrm flipV="1">
                <a:off x="0" y="488950"/>
                <a:ext cx="343535" cy="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90" name="GałWzdłużna"/>
            <p:cNvGrpSpPr/>
            <p:nvPr/>
          </p:nvGrpSpPr>
          <p:grpSpPr>
            <a:xfrm>
              <a:off x="5121814" y="4428917"/>
              <a:ext cx="2026920" cy="147894"/>
              <a:chOff x="0" y="0"/>
              <a:chExt cx="2026920" cy="147955"/>
            </a:xfrm>
          </p:grpSpPr>
          <p:cxnSp>
            <p:nvCxnSpPr>
              <p:cNvPr id="91" name="AutoShape 44"/>
              <p:cNvCxnSpPr>
                <a:cxnSpLocks noChangeShapeType="1"/>
              </p:cNvCxnSpPr>
              <p:nvPr/>
            </p:nvCxnSpPr>
            <p:spPr bwMode="auto">
              <a:xfrm flipV="1">
                <a:off x="1524000" y="107950"/>
                <a:ext cx="4318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93" name="Oval 38"/>
              <p:cNvSpPr>
                <a:spLocks noChangeArrowheads="1"/>
              </p:cNvSpPr>
              <p:nvPr/>
            </p:nvSpPr>
            <p:spPr bwMode="auto">
              <a:xfrm>
                <a:off x="0" y="76200"/>
                <a:ext cx="71120" cy="7175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  <p:cxnSp>
            <p:nvCxnSpPr>
              <p:cNvPr id="94" name="AutoShape 44"/>
              <p:cNvCxnSpPr>
                <a:cxnSpLocks noChangeShapeType="1"/>
              </p:cNvCxnSpPr>
              <p:nvPr/>
            </p:nvCxnSpPr>
            <p:spPr bwMode="auto">
              <a:xfrm flipV="1">
                <a:off x="69850" y="101600"/>
                <a:ext cx="4318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6" name="AutoShape 45"/>
              <p:cNvCxnSpPr>
                <a:cxnSpLocks noChangeShapeType="1"/>
              </p:cNvCxnSpPr>
              <p:nvPr/>
            </p:nvCxnSpPr>
            <p:spPr bwMode="auto">
              <a:xfrm flipV="1">
                <a:off x="393700" y="101600"/>
                <a:ext cx="39497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AutoShape 45"/>
              <p:cNvCxnSpPr>
                <a:cxnSpLocks noChangeShapeType="1"/>
              </p:cNvCxnSpPr>
              <p:nvPr/>
            </p:nvCxnSpPr>
            <p:spPr bwMode="auto">
              <a:xfrm flipV="1">
                <a:off x="1238250" y="107950"/>
                <a:ext cx="395605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98" name="Oval 38"/>
              <p:cNvSpPr>
                <a:spLocks noChangeArrowheads="1"/>
              </p:cNvSpPr>
              <p:nvPr/>
            </p:nvSpPr>
            <p:spPr bwMode="auto">
              <a:xfrm>
                <a:off x="1955800" y="76200"/>
                <a:ext cx="71120" cy="7175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  <p:grpSp>
            <p:nvGrpSpPr>
              <p:cNvPr id="99" name="Cewka_X'"/>
              <p:cNvGrpSpPr/>
              <p:nvPr/>
            </p:nvGrpSpPr>
            <p:grpSpPr>
              <a:xfrm>
                <a:off x="793750" y="0"/>
                <a:ext cx="438150" cy="107315"/>
                <a:chOff x="7960" y="0"/>
                <a:chExt cx="438978" cy="107838"/>
              </a:xfrm>
            </p:grpSpPr>
            <p:sp>
              <p:nvSpPr>
                <p:cNvPr id="102" name="Arc 39"/>
                <p:cNvSpPr>
                  <a:spLocks/>
                </p:cNvSpPr>
                <p:nvPr/>
              </p:nvSpPr>
              <p:spPr bwMode="auto">
                <a:xfrm>
                  <a:off x="7960" y="0"/>
                  <a:ext cx="144771" cy="10783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91 w 43200"/>
                    <a:gd name="T1" fmla="*/ 25137 h 25137"/>
                    <a:gd name="T2" fmla="*/ 42959 w 43200"/>
                    <a:gd name="T3" fmla="*/ 24815 h 25137"/>
                    <a:gd name="T4" fmla="*/ 21600 w 43200"/>
                    <a:gd name="T5" fmla="*/ 21600 h 25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pl-PL"/>
                </a:p>
              </p:txBody>
            </p:sp>
            <p:sp>
              <p:nvSpPr>
                <p:cNvPr id="103" name="Arc 40"/>
                <p:cNvSpPr>
                  <a:spLocks/>
                </p:cNvSpPr>
                <p:nvPr/>
              </p:nvSpPr>
              <p:spPr bwMode="auto">
                <a:xfrm>
                  <a:off x="159035" y="0"/>
                  <a:ext cx="144771" cy="10783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91 w 43200"/>
                    <a:gd name="T1" fmla="*/ 25137 h 25137"/>
                    <a:gd name="T2" fmla="*/ 42959 w 43200"/>
                    <a:gd name="T3" fmla="*/ 24815 h 25137"/>
                    <a:gd name="T4" fmla="*/ 21600 w 43200"/>
                    <a:gd name="T5" fmla="*/ 21600 h 25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pl-PL"/>
                </a:p>
              </p:txBody>
            </p:sp>
            <p:sp>
              <p:nvSpPr>
                <p:cNvPr id="104" name="Arc 41"/>
                <p:cNvSpPr>
                  <a:spLocks/>
                </p:cNvSpPr>
                <p:nvPr/>
              </p:nvSpPr>
              <p:spPr bwMode="auto">
                <a:xfrm>
                  <a:off x="302167" y="0"/>
                  <a:ext cx="144771" cy="10783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91 w 43200"/>
                    <a:gd name="T1" fmla="*/ 25137 h 25137"/>
                    <a:gd name="T2" fmla="*/ 42959 w 43200"/>
                    <a:gd name="T3" fmla="*/ 24815 h 25137"/>
                    <a:gd name="T4" fmla="*/ 21600 w 43200"/>
                    <a:gd name="T5" fmla="*/ 21600 h 25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pl-PL"/>
                </a:p>
              </p:txBody>
            </p:sp>
          </p:grpSp>
        </p:grpSp>
      </p:grpSp>
      <p:grpSp>
        <p:nvGrpSpPr>
          <p:cNvPr id="26" name="Kondensator"/>
          <p:cNvGrpSpPr/>
          <p:nvPr/>
        </p:nvGrpSpPr>
        <p:grpSpPr>
          <a:xfrm>
            <a:off x="5532995" y="4522318"/>
            <a:ext cx="349885" cy="974958"/>
            <a:chOff x="5532995" y="4522318"/>
            <a:chExt cx="349885" cy="974958"/>
          </a:xfrm>
        </p:grpSpPr>
        <p:cxnSp>
          <p:nvCxnSpPr>
            <p:cNvPr id="101" name="AutoShape 45"/>
            <p:cNvCxnSpPr>
              <a:cxnSpLocks noChangeShapeType="1"/>
            </p:cNvCxnSpPr>
            <p:nvPr/>
          </p:nvCxnSpPr>
          <p:spPr bwMode="auto">
            <a:xfrm>
              <a:off x="5704445" y="4522318"/>
              <a:ext cx="0" cy="374496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05" name="AutoShape 45"/>
            <p:cNvCxnSpPr>
              <a:cxnSpLocks noChangeShapeType="1"/>
            </p:cNvCxnSpPr>
            <p:nvPr/>
          </p:nvCxnSpPr>
          <p:spPr bwMode="auto">
            <a:xfrm>
              <a:off x="5704445" y="5011066"/>
              <a:ext cx="0" cy="486210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06" name="AutoShape 45"/>
            <p:cNvCxnSpPr>
              <a:cxnSpLocks noChangeShapeType="1"/>
            </p:cNvCxnSpPr>
            <p:nvPr/>
          </p:nvCxnSpPr>
          <p:spPr bwMode="auto">
            <a:xfrm flipV="1">
              <a:off x="5539345" y="4903161"/>
              <a:ext cx="343535" cy="0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07" name="AutoShape 45"/>
            <p:cNvCxnSpPr>
              <a:cxnSpLocks noChangeShapeType="1"/>
            </p:cNvCxnSpPr>
            <p:nvPr/>
          </p:nvCxnSpPr>
          <p:spPr bwMode="auto">
            <a:xfrm flipV="1">
              <a:off x="5532995" y="5011066"/>
              <a:ext cx="343535" cy="0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23" name="Oblicz_z_z10"/>
          <p:cNvGrpSpPr/>
          <p:nvPr/>
        </p:nvGrpSpPr>
        <p:grpSpPr>
          <a:xfrm>
            <a:off x="1371419" y="3572675"/>
            <a:ext cx="2662237" cy="1541463"/>
            <a:chOff x="1371419" y="4178300"/>
            <a:chExt cx="2662237" cy="1541463"/>
          </a:xfrm>
        </p:grpSpPr>
        <p:graphicFrame>
          <p:nvGraphicFramePr>
            <p:cNvPr id="18" name="z3_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56623688"/>
                </p:ext>
              </p:extLst>
            </p:nvPr>
          </p:nvGraphicFramePr>
          <p:xfrm>
            <a:off x="1371419" y="5253038"/>
            <a:ext cx="2662237" cy="466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826" name="Równanie" r:id="rId4" imgW="2654280" imgH="469800" progId="Equation.3">
                    <p:embed/>
                  </p:oleObj>
                </mc:Choice>
                <mc:Fallback>
                  <p:oleObj name="Równanie" r:id="rId4" imgW="2654280" imgH="469800" progId="Equation.3">
                    <p:embed/>
                    <p:pic>
                      <p:nvPicPr>
                        <p:cNvPr id="0" name="Z3_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1419" y="5253038"/>
                          <a:ext cx="2662237" cy="4667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z2_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15987091"/>
                </p:ext>
              </p:extLst>
            </p:nvPr>
          </p:nvGraphicFramePr>
          <p:xfrm>
            <a:off x="1371419" y="4718050"/>
            <a:ext cx="2300287" cy="438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827" name="Równanie" r:id="rId6" imgW="2298600" imgH="444240" progId="Equation.3">
                    <p:embed/>
                  </p:oleObj>
                </mc:Choice>
                <mc:Fallback>
                  <p:oleObj name="Równanie" r:id="rId6" imgW="2298600" imgH="444240" progId="Equation.3">
                    <p:embed/>
                    <p:pic>
                      <p:nvPicPr>
                        <p:cNvPr id="0" name="Z2_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1419" y="4718050"/>
                          <a:ext cx="2300287" cy="438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z1_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85373236"/>
                </p:ext>
              </p:extLst>
            </p:nvPr>
          </p:nvGraphicFramePr>
          <p:xfrm>
            <a:off x="1371419" y="4178300"/>
            <a:ext cx="1882775" cy="438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828" name="Równanie" r:id="rId8" imgW="1879560" imgH="444240" progId="Equation.3">
                    <p:embed/>
                  </p:oleObj>
                </mc:Choice>
                <mc:Fallback>
                  <p:oleObj name="Równanie" r:id="rId8" imgW="1879560" imgH="444240" progId="Equation.3">
                    <p:embed/>
                    <p:pic>
                      <p:nvPicPr>
                        <p:cNvPr id="0" name="z1_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1419" y="4178300"/>
                          <a:ext cx="1882775" cy="438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Oblicz_z_z0"/>
          <p:cNvGrpSpPr/>
          <p:nvPr/>
        </p:nvGrpSpPr>
        <p:grpSpPr>
          <a:xfrm>
            <a:off x="1371419" y="3573807"/>
            <a:ext cx="2192337" cy="1536700"/>
            <a:chOff x="1371419" y="4179888"/>
            <a:chExt cx="2192337" cy="1536700"/>
          </a:xfrm>
        </p:grpSpPr>
        <p:graphicFrame>
          <p:nvGraphicFramePr>
            <p:cNvPr id="13" name="z3_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05222052"/>
                </p:ext>
              </p:extLst>
            </p:nvPr>
          </p:nvGraphicFramePr>
          <p:xfrm>
            <a:off x="1371419" y="5249863"/>
            <a:ext cx="2192337" cy="466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829" name="Równanie" r:id="rId10" imgW="2184120" imgH="469800" progId="Equation.3">
                    <p:embed/>
                  </p:oleObj>
                </mc:Choice>
                <mc:Fallback>
                  <p:oleObj name="Równanie" r:id="rId10" imgW="2184120" imgH="469800" progId="Equation.3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1419" y="5249863"/>
                          <a:ext cx="2192337" cy="4667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z2_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71455854"/>
                </p:ext>
              </p:extLst>
            </p:nvPr>
          </p:nvGraphicFramePr>
          <p:xfrm>
            <a:off x="1371419" y="4714875"/>
            <a:ext cx="2033587" cy="438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830" name="Równanie" r:id="rId12" imgW="2031840" imgH="444240" progId="Equation.3">
                    <p:embed/>
                  </p:oleObj>
                </mc:Choice>
                <mc:Fallback>
                  <p:oleObj name="Równanie" r:id="rId12" imgW="2031840" imgH="444240" progId="Equation.3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1419" y="4714875"/>
                          <a:ext cx="2033587" cy="4381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z1_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04709919"/>
                </p:ext>
              </p:extLst>
            </p:nvPr>
          </p:nvGraphicFramePr>
          <p:xfrm>
            <a:off x="1371419" y="4179888"/>
            <a:ext cx="1730375" cy="438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831" name="Równanie" r:id="rId14" imgW="1726920" imgH="444240" progId="Equation.3">
                    <p:embed/>
                  </p:oleObj>
                </mc:Choice>
                <mc:Fallback>
                  <p:oleObj name="Równanie" r:id="rId14" imgW="1726920" imgH="444240" progId="Equation.3">
                    <p:embed/>
                    <p:pic>
                      <p:nvPicPr>
                        <p:cNvPr id="0" name="Obiek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1419" y="4179888"/>
                          <a:ext cx="1730375" cy="438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2" name="Strzałka"/>
          <p:cNvSpPr>
            <a:spLocks/>
          </p:cNvSpPr>
          <p:nvPr/>
        </p:nvSpPr>
        <p:spPr bwMode="auto">
          <a:xfrm>
            <a:off x="3493253" y="4464694"/>
            <a:ext cx="468000" cy="180000"/>
          </a:xfrm>
          <a:prstGeom prst="rightArrow">
            <a:avLst/>
          </a:prstGeom>
          <a:solidFill>
            <a:srgbClr val="00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18"/>
            </a:endParaRPr>
          </a:p>
        </p:txBody>
      </p:sp>
      <p:grpSp>
        <p:nvGrpSpPr>
          <p:cNvPr id="20" name="Txt_y_z10"/>
          <p:cNvGrpSpPr/>
          <p:nvPr/>
        </p:nvGrpSpPr>
        <p:grpSpPr>
          <a:xfrm>
            <a:off x="4811316" y="2621794"/>
            <a:ext cx="3098920" cy="895056"/>
            <a:chOff x="4015691" y="2621794"/>
            <a:chExt cx="3098920" cy="895056"/>
          </a:xfrm>
        </p:grpSpPr>
        <p:sp>
          <p:nvSpPr>
            <p:cNvPr id="83" name="y3_10"/>
            <p:cNvSpPr txBox="1">
              <a:spLocks noChangeArrowheads="1"/>
            </p:cNvSpPr>
            <p:nvPr/>
          </p:nvSpPr>
          <p:spPr bwMode="auto">
            <a:xfrm>
              <a:off x="6040598" y="3285115"/>
              <a:ext cx="1074013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pl-PL" sz="1400" b="1" i="1" kern="1200" smtClean="0">
                  <a:solidFill>
                    <a:srgbClr val="0070C0"/>
                  </a:solidFill>
                  <a:effectLst/>
                  <a:latin typeface="Courier New"/>
                  <a:ea typeface="Times New Roman"/>
                </a:rPr>
                <a:t>-j0,11550S</a:t>
              </a:r>
              <a:endParaRPr lang="pl-PL" sz="1400" b="1">
                <a:solidFill>
                  <a:srgbClr val="0070C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9" name="y2_10"/>
            <p:cNvSpPr txBox="1">
              <a:spLocks noChangeArrowheads="1"/>
            </p:cNvSpPr>
            <p:nvPr/>
          </p:nvSpPr>
          <p:spPr bwMode="auto">
            <a:xfrm>
              <a:off x="4015691" y="3301406"/>
              <a:ext cx="859211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pl-PL" sz="1400" b="1" i="1" kern="1200" smtClean="0">
                  <a:solidFill>
                    <a:srgbClr val="0070C0"/>
                  </a:solidFill>
                  <a:effectLst/>
                  <a:latin typeface="Courier New"/>
                  <a:ea typeface="Times New Roman"/>
                </a:rPr>
                <a:t>j0,0550S</a:t>
              </a:r>
              <a:endParaRPr lang="pl-PL" sz="1400" b="1">
                <a:solidFill>
                  <a:srgbClr val="0070C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81" name="y1_10"/>
            <p:cNvSpPr txBox="1">
              <a:spLocks noChangeArrowheads="1"/>
            </p:cNvSpPr>
            <p:nvPr/>
          </p:nvSpPr>
          <p:spPr bwMode="auto">
            <a:xfrm>
              <a:off x="5069190" y="2621794"/>
              <a:ext cx="746999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pl-PL" sz="1400" b="1" i="1" smtClean="0">
                  <a:solidFill>
                    <a:srgbClr val="0070C0"/>
                  </a:solidFill>
                  <a:effectLst/>
                  <a:latin typeface="Times New Roman"/>
                  <a:ea typeface="Times New Roman"/>
                </a:rPr>
                <a:t>-j0,1050 S</a:t>
              </a:r>
              <a:endParaRPr lang="pl-PL" sz="1400" b="1" i="1">
                <a:solidFill>
                  <a:srgbClr val="0070C0"/>
                </a:solidFill>
                <a:effectLst/>
                <a:latin typeface="Times New Roman"/>
                <a:ea typeface="Times New Roman"/>
              </a:endParaRPr>
            </a:p>
          </p:txBody>
        </p:sp>
      </p:grpSp>
      <p:grpSp>
        <p:nvGrpSpPr>
          <p:cNvPr id="19" name="Txt_y_z0"/>
          <p:cNvGrpSpPr/>
          <p:nvPr/>
        </p:nvGrpSpPr>
        <p:grpSpPr>
          <a:xfrm>
            <a:off x="5015693" y="2623769"/>
            <a:ext cx="2581041" cy="883181"/>
            <a:chOff x="4220068" y="2623769"/>
            <a:chExt cx="2581041" cy="883181"/>
          </a:xfrm>
        </p:grpSpPr>
        <p:sp>
          <p:nvSpPr>
            <p:cNvPr id="54" name="y3_0"/>
            <p:cNvSpPr txBox="1">
              <a:spLocks noChangeArrowheads="1"/>
            </p:cNvSpPr>
            <p:nvPr/>
          </p:nvSpPr>
          <p:spPr bwMode="auto">
            <a:xfrm>
              <a:off x="6049300" y="3287090"/>
              <a:ext cx="751809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pl-PL" sz="1400" b="1" i="1" kern="1200" smtClean="0">
                  <a:solidFill>
                    <a:srgbClr val="0070C0"/>
                  </a:solidFill>
                  <a:effectLst/>
                  <a:latin typeface="Courier New"/>
                  <a:ea typeface="Times New Roman"/>
                </a:rPr>
                <a:t>-j0,10S</a:t>
              </a:r>
              <a:endParaRPr lang="pl-PL" sz="1400" b="1">
                <a:solidFill>
                  <a:srgbClr val="0070C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55" name="y2_0"/>
            <p:cNvSpPr txBox="1">
              <a:spLocks noChangeArrowheads="1"/>
            </p:cNvSpPr>
            <p:nvPr/>
          </p:nvSpPr>
          <p:spPr bwMode="auto">
            <a:xfrm>
              <a:off x="4220068" y="3291506"/>
              <a:ext cx="644407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pl-PL" sz="1400" b="1" i="1" kern="1200" smtClean="0">
                  <a:solidFill>
                    <a:srgbClr val="0070C0"/>
                  </a:solidFill>
                  <a:effectLst/>
                  <a:latin typeface="Courier New"/>
                  <a:ea typeface="Times New Roman"/>
                </a:rPr>
                <a:t>j0,05S</a:t>
              </a:r>
              <a:endParaRPr lang="pl-PL" sz="1400" b="1">
                <a:solidFill>
                  <a:srgbClr val="0070C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53" name="y1_0"/>
            <p:cNvSpPr txBox="1">
              <a:spLocks noChangeArrowheads="1"/>
            </p:cNvSpPr>
            <p:nvPr/>
          </p:nvSpPr>
          <p:spPr bwMode="auto">
            <a:xfrm>
              <a:off x="5160933" y="2623769"/>
              <a:ext cx="567463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pl-PL" sz="1400" b="1" i="1" smtClean="0">
                  <a:solidFill>
                    <a:srgbClr val="0070C0"/>
                  </a:solidFill>
                  <a:effectLst/>
                  <a:latin typeface="Times New Roman"/>
                  <a:ea typeface="Times New Roman"/>
                </a:rPr>
                <a:t>-j0,10 S</a:t>
              </a:r>
              <a:endParaRPr lang="pl-PL" sz="1400" b="1" i="1">
                <a:solidFill>
                  <a:srgbClr val="0070C0"/>
                </a:solidFill>
                <a:effectLst/>
                <a:latin typeface="Times New Roman"/>
                <a:ea typeface="Times New Roman"/>
              </a:endParaRPr>
            </a:p>
          </p:txBody>
        </p:sp>
      </p:grpSp>
      <p:grpSp>
        <p:nvGrpSpPr>
          <p:cNvPr id="15" name="SchematZast"/>
          <p:cNvGrpSpPr/>
          <p:nvPr/>
        </p:nvGrpSpPr>
        <p:grpSpPr>
          <a:xfrm>
            <a:off x="5208237" y="2697747"/>
            <a:ext cx="2066925" cy="1252870"/>
            <a:chOff x="4412612" y="2697747"/>
            <a:chExt cx="2066925" cy="1252870"/>
          </a:xfrm>
        </p:grpSpPr>
        <p:sp>
          <p:nvSpPr>
            <p:cNvPr id="51" name="Text Box 64"/>
            <p:cNvSpPr txBox="1">
              <a:spLocks noChangeArrowheads="1"/>
            </p:cNvSpPr>
            <p:nvPr/>
          </p:nvSpPr>
          <p:spPr bwMode="auto">
            <a:xfrm>
              <a:off x="4412612" y="2697747"/>
              <a:ext cx="110473" cy="17524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pl-PL" sz="1200" b="1" i="1" kern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G</a:t>
              </a:r>
              <a:endParaRPr lang="pl-PL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52" name="Text Box 64"/>
            <p:cNvSpPr txBox="1">
              <a:spLocks noChangeArrowheads="1"/>
            </p:cNvSpPr>
            <p:nvPr/>
          </p:nvSpPr>
          <p:spPr bwMode="auto">
            <a:xfrm>
              <a:off x="6364937" y="2707270"/>
              <a:ext cx="110473" cy="1752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pl-PL" sz="1200" b="1" i="1" kern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</a:t>
              </a:r>
              <a:endParaRPr lang="pl-PL" sz="1200">
                <a:effectLst/>
                <a:latin typeface="Times New Roman"/>
                <a:ea typeface="Times New Roman"/>
              </a:endParaRPr>
            </a:p>
          </p:txBody>
        </p:sp>
        <p:grpSp>
          <p:nvGrpSpPr>
            <p:cNvPr id="57" name="Ziemia"/>
            <p:cNvGrpSpPr/>
            <p:nvPr/>
          </p:nvGrpSpPr>
          <p:grpSpPr>
            <a:xfrm>
              <a:off x="4450706" y="3866792"/>
              <a:ext cx="2024069" cy="83825"/>
              <a:chOff x="0" y="-7316"/>
              <a:chExt cx="2024380" cy="83833"/>
            </a:xfrm>
            <a:solidFill>
              <a:schemeClr val="tx1"/>
            </a:solidFill>
          </p:grpSpPr>
          <p:cxnSp>
            <p:nvCxnSpPr>
              <p:cNvPr id="74" name="AutoShape 44"/>
              <p:cNvCxnSpPr>
                <a:cxnSpLocks noChangeShapeType="1"/>
              </p:cNvCxnSpPr>
              <p:nvPr/>
            </p:nvCxnSpPr>
            <p:spPr bwMode="auto">
              <a:xfrm>
                <a:off x="38100" y="33337"/>
                <a:ext cx="1912937" cy="0"/>
              </a:xfrm>
              <a:prstGeom prst="straightConnector1">
                <a:avLst/>
              </a:prstGeom>
              <a:grpFill/>
              <a:ln w="222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75" name="Oval 38"/>
              <p:cNvSpPr>
                <a:spLocks noChangeArrowheads="1"/>
              </p:cNvSpPr>
              <p:nvPr/>
            </p:nvSpPr>
            <p:spPr bwMode="auto">
              <a:xfrm>
                <a:off x="0" y="4762"/>
                <a:ext cx="71755" cy="71755"/>
              </a:xfrm>
              <a:prstGeom prst="ellipse">
                <a:avLst/>
              </a:prstGeom>
              <a:grpFill/>
              <a:ln w="222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  <p:sp>
            <p:nvSpPr>
              <p:cNvPr id="76" name="Oval 38"/>
              <p:cNvSpPr>
                <a:spLocks noChangeArrowheads="1"/>
              </p:cNvSpPr>
              <p:nvPr/>
            </p:nvSpPr>
            <p:spPr bwMode="auto">
              <a:xfrm>
                <a:off x="1952625" y="-7316"/>
                <a:ext cx="71755" cy="71755"/>
              </a:xfrm>
              <a:prstGeom prst="ellipse">
                <a:avLst/>
              </a:prstGeom>
              <a:grpFill/>
              <a:ln w="222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</p:grpSp>
        <p:grpSp>
          <p:nvGrpSpPr>
            <p:cNvPr id="58" name="GałPoprz_2"/>
            <p:cNvGrpSpPr/>
            <p:nvPr/>
          </p:nvGrpSpPr>
          <p:grpSpPr>
            <a:xfrm>
              <a:off x="4919761" y="2927988"/>
              <a:ext cx="71989" cy="974273"/>
              <a:chOff x="0" y="0"/>
              <a:chExt cx="72000" cy="974362"/>
            </a:xfrm>
          </p:grpSpPr>
          <p:sp>
            <p:nvSpPr>
              <p:cNvPr id="71" name="Rectangle 53"/>
              <p:cNvSpPr>
                <a:spLocks noChangeArrowheads="1"/>
              </p:cNvSpPr>
              <p:nvPr/>
            </p:nvSpPr>
            <p:spPr bwMode="auto">
              <a:xfrm>
                <a:off x="0" y="323850"/>
                <a:ext cx="72000" cy="288000"/>
              </a:xfrm>
              <a:prstGeom prst="rect">
                <a:avLst/>
              </a:prstGeom>
              <a:noFill/>
              <a:ln w="222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  <p:cxnSp>
            <p:nvCxnSpPr>
              <p:cNvPr id="72" name="AutoShape 45"/>
              <p:cNvCxnSpPr>
                <a:cxnSpLocks noChangeShapeType="1"/>
              </p:cNvCxnSpPr>
              <p:nvPr/>
            </p:nvCxnSpPr>
            <p:spPr bwMode="auto">
              <a:xfrm>
                <a:off x="38100" y="0"/>
                <a:ext cx="0" cy="324000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" name="AutoShape 45"/>
              <p:cNvCxnSpPr>
                <a:cxnSpLocks noChangeShapeType="1"/>
              </p:cNvCxnSpPr>
              <p:nvPr/>
            </p:nvCxnSpPr>
            <p:spPr bwMode="auto">
              <a:xfrm>
                <a:off x="38100" y="614362"/>
                <a:ext cx="0" cy="360000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9" name="GałPoprz_1"/>
            <p:cNvGrpSpPr/>
            <p:nvPr/>
          </p:nvGrpSpPr>
          <p:grpSpPr>
            <a:xfrm>
              <a:off x="5937371" y="2927988"/>
              <a:ext cx="71744" cy="974002"/>
              <a:chOff x="0" y="0"/>
              <a:chExt cx="72000" cy="974362"/>
            </a:xfrm>
          </p:grpSpPr>
          <p:sp>
            <p:nvSpPr>
              <p:cNvPr id="68" name="Rectangle 53"/>
              <p:cNvSpPr>
                <a:spLocks noChangeArrowheads="1"/>
              </p:cNvSpPr>
              <p:nvPr/>
            </p:nvSpPr>
            <p:spPr bwMode="auto">
              <a:xfrm>
                <a:off x="0" y="323850"/>
                <a:ext cx="72000" cy="288000"/>
              </a:xfrm>
              <a:prstGeom prst="rect">
                <a:avLst/>
              </a:prstGeom>
              <a:noFill/>
              <a:ln w="222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  <p:cxnSp>
            <p:nvCxnSpPr>
              <p:cNvPr id="69" name="AutoShape 45"/>
              <p:cNvCxnSpPr>
                <a:cxnSpLocks noChangeShapeType="1"/>
              </p:cNvCxnSpPr>
              <p:nvPr/>
            </p:nvCxnSpPr>
            <p:spPr bwMode="auto">
              <a:xfrm>
                <a:off x="38100" y="0"/>
                <a:ext cx="0" cy="324000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0" name="AutoShape 45"/>
              <p:cNvCxnSpPr>
                <a:cxnSpLocks noChangeShapeType="1"/>
              </p:cNvCxnSpPr>
              <p:nvPr/>
            </p:nvCxnSpPr>
            <p:spPr bwMode="auto">
              <a:xfrm>
                <a:off x="38100" y="614362"/>
                <a:ext cx="0" cy="360000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0" name="GałWzdł"/>
            <p:cNvGrpSpPr/>
            <p:nvPr/>
          </p:nvGrpSpPr>
          <p:grpSpPr>
            <a:xfrm>
              <a:off x="4450706" y="2885683"/>
              <a:ext cx="2028831" cy="79063"/>
              <a:chOff x="0" y="-2553"/>
              <a:chExt cx="2029143" cy="79070"/>
            </a:xfrm>
          </p:grpSpPr>
          <p:cxnSp>
            <p:nvCxnSpPr>
              <p:cNvPr id="61" name="AutoShape 44"/>
              <p:cNvCxnSpPr>
                <a:cxnSpLocks noChangeShapeType="1"/>
              </p:cNvCxnSpPr>
              <p:nvPr/>
            </p:nvCxnSpPr>
            <p:spPr bwMode="auto">
              <a:xfrm flipV="1">
                <a:off x="1524000" y="38100"/>
                <a:ext cx="432000" cy="0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62" name="Oval 38"/>
              <p:cNvSpPr>
                <a:spLocks noChangeArrowheads="1"/>
              </p:cNvSpPr>
              <p:nvPr/>
            </p:nvSpPr>
            <p:spPr bwMode="auto">
              <a:xfrm>
                <a:off x="0" y="-2553"/>
                <a:ext cx="71755" cy="71755"/>
              </a:xfrm>
              <a:prstGeom prst="ellipse">
                <a:avLst/>
              </a:prstGeom>
              <a:solidFill>
                <a:schemeClr val="tx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  <p:sp>
            <p:nvSpPr>
              <p:cNvPr id="63" name="Rectangle 43"/>
              <p:cNvSpPr>
                <a:spLocks noChangeArrowheads="1"/>
              </p:cNvSpPr>
              <p:nvPr/>
            </p:nvSpPr>
            <p:spPr bwMode="auto">
              <a:xfrm>
                <a:off x="871538" y="0"/>
                <a:ext cx="288925" cy="71755"/>
              </a:xfrm>
              <a:prstGeom prst="rect">
                <a:avLst/>
              </a:prstGeom>
              <a:noFill/>
              <a:ln w="222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  <p:cxnSp>
            <p:nvCxnSpPr>
              <p:cNvPr id="64" name="AutoShape 44"/>
              <p:cNvCxnSpPr>
                <a:cxnSpLocks noChangeShapeType="1"/>
              </p:cNvCxnSpPr>
              <p:nvPr/>
            </p:nvCxnSpPr>
            <p:spPr bwMode="auto">
              <a:xfrm flipV="1">
                <a:off x="71438" y="33337"/>
                <a:ext cx="432000" cy="0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AutoShape 45"/>
              <p:cNvCxnSpPr>
                <a:cxnSpLocks noChangeShapeType="1"/>
              </p:cNvCxnSpPr>
              <p:nvPr/>
            </p:nvCxnSpPr>
            <p:spPr bwMode="auto">
              <a:xfrm flipV="1">
                <a:off x="471488" y="33337"/>
                <a:ext cx="395605" cy="0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" name="AutoShape 45"/>
              <p:cNvCxnSpPr>
                <a:cxnSpLocks noChangeShapeType="1"/>
              </p:cNvCxnSpPr>
              <p:nvPr/>
            </p:nvCxnSpPr>
            <p:spPr bwMode="auto">
              <a:xfrm flipV="1">
                <a:off x="1157288" y="38100"/>
                <a:ext cx="396000" cy="0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67" name="Oval 38"/>
              <p:cNvSpPr>
                <a:spLocks noChangeArrowheads="1"/>
              </p:cNvSpPr>
              <p:nvPr/>
            </p:nvSpPr>
            <p:spPr bwMode="auto">
              <a:xfrm>
                <a:off x="1957388" y="4762"/>
                <a:ext cx="71755" cy="71755"/>
              </a:xfrm>
              <a:prstGeom prst="ellipse">
                <a:avLst/>
              </a:prstGeom>
              <a:solidFill>
                <a:schemeClr val="tx1"/>
              </a:solidFill>
              <a:ln w="222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</p:grpSp>
      </p:grpSp>
      <p:graphicFrame>
        <p:nvGraphicFramePr>
          <p:cNvPr id="8" name="YT_Ob_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1697968"/>
              </p:ext>
            </p:extLst>
          </p:nvPr>
        </p:nvGraphicFramePr>
        <p:xfrm>
          <a:off x="3718250" y="1752600"/>
          <a:ext cx="3619500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32" name="Równanie" r:id="rId16" imgW="3619440" imgH="838080" progId="Equation.3">
                  <p:embed/>
                </p:oleObj>
              </mc:Choice>
              <mc:Fallback>
                <p:oleObj name="Równanie" r:id="rId16" imgW="3619440" imgH="838080" progId="Equation.3">
                  <p:embed/>
                  <p:pic>
                    <p:nvPicPr>
                      <p:cNvPr id="0" name="YT_Obli_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8250" y="1752600"/>
                        <a:ext cx="3619500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YT_Obli_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6175649"/>
              </p:ext>
            </p:extLst>
          </p:nvPr>
        </p:nvGraphicFramePr>
        <p:xfrm>
          <a:off x="3719700" y="1742313"/>
          <a:ext cx="3098800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33" name="Równanie" r:id="rId18" imgW="3098520" imgH="838080" progId="Equation.3">
                  <p:embed/>
                </p:oleObj>
              </mc:Choice>
              <mc:Fallback>
                <p:oleObj name="Równanie" r:id="rId18" imgW="3098520" imgH="838080" progId="Equation.3">
                  <p:embed/>
                  <p:pic>
                    <p:nvPicPr>
                      <p:cNvPr id="0" name="YT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9700" y="1742313"/>
                        <a:ext cx="3098800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YT_wzór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2608404"/>
              </p:ext>
            </p:extLst>
          </p:nvPr>
        </p:nvGraphicFramePr>
        <p:xfrm>
          <a:off x="1721825" y="1743075"/>
          <a:ext cx="196850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34" name="Równanie" r:id="rId20" imgW="1968480" imgH="863280" progId="Equation.3">
                  <p:embed/>
                </p:oleObj>
              </mc:Choice>
              <mc:Fallback>
                <p:oleObj name="Równanie" r:id="rId20" imgW="1968480" imgH="8632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1825" y="1743075"/>
                        <a:ext cx="1968500" cy="866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Txt_Mac_Adm_Trf"/>
          <p:cNvSpPr>
            <a:spLocks noChangeArrowheads="1"/>
          </p:cNvSpPr>
          <p:nvPr/>
        </p:nvSpPr>
        <p:spPr bwMode="auto">
          <a:xfrm>
            <a:off x="1285202" y="1381619"/>
            <a:ext cx="282609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400" b="1" i="1" smtClean="0">
                <a:latin typeface="Times New Roman" pitchFamily="18" charset="0"/>
              </a:rPr>
              <a:t>Macierz admitancyjna transformatora</a:t>
            </a:r>
            <a:endParaRPr kumimoji="0" lang="pl-PL" altLang="pl-PL" sz="1400" b="1" i="1">
              <a:latin typeface="Times New Roman" pitchFamily="18" charset="0"/>
            </a:endParaRPr>
          </a:p>
        </p:txBody>
      </p:sp>
      <p:graphicFrame>
        <p:nvGraphicFramePr>
          <p:cNvPr id="4" name="Teta_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8151819"/>
              </p:ext>
            </p:extLst>
          </p:nvPr>
        </p:nvGraphicFramePr>
        <p:xfrm>
          <a:off x="6166188" y="960438"/>
          <a:ext cx="214312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35" name="Równanie" r:id="rId22" imgW="2145960" imgH="393480" progId="Equation.3">
                  <p:embed/>
                </p:oleObj>
              </mc:Choice>
              <mc:Fallback>
                <p:oleObj name="Równanie" r:id="rId22" imgW="2145960" imgH="393480" progId="Equation.3">
                  <p:embed/>
                  <p:pic>
                    <p:nvPicPr>
                      <p:cNvPr id="0" name="Obi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6188" y="960438"/>
                        <a:ext cx="2143125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Teta_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6238901"/>
              </p:ext>
            </p:extLst>
          </p:nvPr>
        </p:nvGraphicFramePr>
        <p:xfrm>
          <a:off x="6167666" y="961366"/>
          <a:ext cx="1192213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36" name="Równanie" r:id="rId24" imgW="1193760" imgH="393480" progId="Equation.3">
                  <p:embed/>
                </p:oleObj>
              </mc:Choice>
              <mc:Fallback>
                <p:oleObj name="Równanie" r:id="rId24" imgW="1193760" imgH="393480" progId="Equation.3">
                  <p:embed/>
                  <p:pic>
                    <p:nvPicPr>
                      <p:cNvPr id="0" name="ZT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7666" y="961366"/>
                        <a:ext cx="1192213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XT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880955"/>
              </p:ext>
            </p:extLst>
          </p:nvPr>
        </p:nvGraphicFramePr>
        <p:xfrm>
          <a:off x="3516015" y="871538"/>
          <a:ext cx="23717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37" name="Równanie" r:id="rId26" imgW="2374560" imgH="482400" progId="Equation.3">
                  <p:embed/>
                </p:oleObj>
              </mc:Choice>
              <mc:Fallback>
                <p:oleObj name="Równanie" r:id="rId26" imgW="2374560" imgH="4824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6015" y="871538"/>
                        <a:ext cx="2371725" cy="48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" name="Txt_Imp_Trf"/>
          <p:cNvSpPr>
            <a:spLocks noChangeArrowheads="1"/>
          </p:cNvSpPr>
          <p:nvPr/>
        </p:nvSpPr>
        <p:spPr bwMode="auto">
          <a:xfrm>
            <a:off x="1271031" y="1005926"/>
            <a:ext cx="211115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400" b="1" i="1" smtClean="0">
                <a:latin typeface="Times New Roman" pitchFamily="18" charset="0"/>
              </a:rPr>
              <a:t>Impedancja transformatora:</a:t>
            </a:r>
            <a:endParaRPr kumimoji="0" lang="pl-PL" altLang="pl-PL" sz="1400" b="1" i="1">
              <a:latin typeface="Times New Roman" pitchFamily="18" charset="0"/>
            </a:endParaRPr>
          </a:p>
        </p:txBody>
      </p:sp>
      <p:sp>
        <p:nvSpPr>
          <p:cNvPr id="49" name="Txt_Par_Trf"/>
          <p:cNvSpPr>
            <a:spLocks noChangeArrowheads="1"/>
          </p:cNvSpPr>
          <p:nvPr/>
        </p:nvSpPr>
        <p:spPr bwMode="auto">
          <a:xfrm>
            <a:off x="1224600" y="591836"/>
            <a:ext cx="71688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400" b="1" i="1" smtClean="0">
                <a:latin typeface="Times New Roman" pitchFamily="18" charset="0"/>
              </a:rPr>
              <a:t>Parametry transformatora:  S</a:t>
            </a:r>
            <a:r>
              <a:rPr kumimoji="0" lang="pl-PL" altLang="pl-PL" sz="1400" b="1" i="1" baseline="-25000" smtClean="0">
                <a:latin typeface="Times New Roman" pitchFamily="18" charset="0"/>
              </a:rPr>
              <a:t>n</a:t>
            </a:r>
            <a:r>
              <a:rPr kumimoji="0" lang="pl-PL" altLang="pl-PL" sz="1400" b="1" i="1" smtClean="0">
                <a:latin typeface="Times New Roman" pitchFamily="18" charset="0"/>
              </a:rPr>
              <a:t>=250 MVA     </a:t>
            </a:r>
            <a:r>
              <a:rPr kumimoji="0" lang="el-GR" altLang="pl-PL" sz="1400" b="1" i="1" smtClean="0">
                <a:latin typeface="Times New Roman" pitchFamily="18" charset="0"/>
              </a:rPr>
              <a:t>ϑ</a:t>
            </a:r>
            <a:r>
              <a:rPr kumimoji="0" lang="pl-PL" altLang="pl-PL" sz="1400" b="1" i="1" smtClean="0">
                <a:latin typeface="Times New Roman" pitchFamily="18" charset="0"/>
              </a:rPr>
              <a:t>=220/110 kV      </a:t>
            </a:r>
            <a:r>
              <a:rPr kumimoji="0" lang="el-GR" altLang="pl-PL" sz="1400" b="1" i="1" smtClean="0">
                <a:latin typeface="Times New Roman" pitchFamily="18" charset="0"/>
              </a:rPr>
              <a:t>Δ</a:t>
            </a:r>
            <a:r>
              <a:rPr kumimoji="0" lang="pl-PL" altLang="pl-PL" sz="1400" b="1" i="1" smtClean="0">
                <a:latin typeface="Times New Roman" pitchFamily="18" charset="0"/>
              </a:rPr>
              <a:t>U</a:t>
            </a:r>
            <a:r>
              <a:rPr kumimoji="0" lang="pl-PL" altLang="pl-PL" sz="1400" b="1" i="1" baseline="-25000" smtClean="0">
                <a:latin typeface="Times New Roman" pitchFamily="18" charset="0"/>
              </a:rPr>
              <a:t>z</a:t>
            </a:r>
            <a:r>
              <a:rPr kumimoji="0" lang="pl-PL" altLang="pl-PL" sz="1400" b="1" i="1" smtClean="0">
                <a:latin typeface="Times New Roman" pitchFamily="18" charset="0"/>
              </a:rPr>
              <a:t>=10,5%      Lz=21   dUz=1,1 kV</a:t>
            </a:r>
            <a:endParaRPr kumimoji="0" lang="pl-PL" altLang="pl-PL" sz="1400" b="1" i="1">
              <a:latin typeface="Times New Roman" pitchFamily="18" charset="0"/>
            </a:endParaRPr>
          </a:p>
        </p:txBody>
      </p:sp>
      <p:sp>
        <p:nvSpPr>
          <p:cNvPr id="9" name="Tytuł"/>
          <p:cNvSpPr txBox="1">
            <a:spLocks noChangeArrowheads="1"/>
          </p:cNvSpPr>
          <p:nvPr/>
        </p:nvSpPr>
        <p:spPr bwMode="auto">
          <a:xfrm>
            <a:off x="3820993" y="216000"/>
            <a:ext cx="15020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</a:t>
            </a: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rzykład obliczeń</a:t>
            </a:r>
            <a:endParaRPr kumimoji="1" lang="pl-PL" sz="1400" b="1" i="1" ker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13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78" grpId="0"/>
      <p:bldP spid="77" grpId="0"/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5" name="XS_D(110)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3489972"/>
              </p:ext>
            </p:extLst>
          </p:nvPr>
        </p:nvGraphicFramePr>
        <p:xfrm>
          <a:off x="2174875" y="5700713"/>
          <a:ext cx="509587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63" name="Równanie" r:id="rId3" imgW="5105160" imgH="304560" progId="Equation.3">
                  <p:embed/>
                </p:oleObj>
              </mc:Choice>
              <mc:Fallback>
                <p:oleObj name="Równanie" r:id="rId3" imgW="5105160" imgH="30456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75" y="5700713"/>
                        <a:ext cx="5095875" cy="31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" name="Txt_Imp_Trf"/>
          <p:cNvSpPr>
            <a:spLocks noChangeArrowheads="1"/>
          </p:cNvSpPr>
          <p:nvPr/>
        </p:nvSpPr>
        <p:spPr bwMode="auto">
          <a:xfrm>
            <a:off x="1610550" y="5474901"/>
            <a:ext cx="329551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400" b="1" i="1" smtClean="0">
                <a:solidFill>
                  <a:srgbClr val="00B0F0"/>
                </a:solidFill>
                <a:latin typeface="Times New Roman" pitchFamily="18" charset="0"/>
              </a:rPr>
              <a:t>Impedancja zastępcza  odniesiona do 110 kV</a:t>
            </a:r>
            <a:endParaRPr kumimoji="0" lang="pl-PL" altLang="pl-PL" sz="1400" b="1" i="1">
              <a:solidFill>
                <a:srgbClr val="00B0F0"/>
              </a:solidFill>
              <a:latin typeface="Times New Roman" pitchFamily="18" charset="0"/>
            </a:endParaRPr>
          </a:p>
        </p:txBody>
      </p:sp>
      <p:grpSp>
        <p:nvGrpSpPr>
          <p:cNvPr id="105" name="Schemat_110"/>
          <p:cNvGrpSpPr/>
          <p:nvPr/>
        </p:nvGrpSpPr>
        <p:grpSpPr>
          <a:xfrm>
            <a:off x="2590497" y="4931930"/>
            <a:ext cx="4675528" cy="532887"/>
            <a:chOff x="0" y="-23756"/>
            <a:chExt cx="4675528" cy="533009"/>
          </a:xfrm>
        </p:grpSpPr>
        <p:grpSp>
          <p:nvGrpSpPr>
            <p:cNvPr id="106" name="Param_X"/>
            <p:cNvGrpSpPr/>
            <p:nvPr/>
          </p:nvGrpSpPr>
          <p:grpSpPr>
            <a:xfrm>
              <a:off x="215900" y="-23756"/>
              <a:ext cx="4121782" cy="230688"/>
              <a:chOff x="0" y="-23756"/>
              <a:chExt cx="4121782" cy="230688"/>
            </a:xfrm>
          </p:grpSpPr>
          <p:sp>
            <p:nvSpPr>
              <p:cNvPr id="147" name="Text Box 26"/>
              <p:cNvSpPr txBox="1">
                <a:spLocks noChangeArrowheads="1"/>
              </p:cNvSpPr>
              <p:nvPr/>
            </p:nvSpPr>
            <p:spPr bwMode="auto">
              <a:xfrm>
                <a:off x="0" y="27866"/>
                <a:ext cx="553717" cy="179064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rot="0" vert="horz" wrap="none" lIns="0" tIns="0" rIns="0" bIns="0" anchor="t" anchorCtr="0" upright="1">
                <a:no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X</a:t>
                </a:r>
                <a:r>
                  <a:rPr lang="pl-PL" sz="1200" b="1" i="1" kern="1200" baseline="-250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S</a:t>
                </a: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=j10</a:t>
                </a:r>
                <a:r>
                  <a:rPr lang="el-GR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Ω</a:t>
                </a:r>
                <a:endParaRPr lang="pl-PL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48" name="Text Box 26"/>
              <p:cNvSpPr txBox="1">
                <a:spLocks noChangeArrowheads="1"/>
              </p:cNvSpPr>
              <p:nvPr/>
            </p:nvSpPr>
            <p:spPr bwMode="auto">
              <a:xfrm>
                <a:off x="984250" y="27866"/>
                <a:ext cx="610232" cy="179064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rot="0" vert="horz" wrap="none" lIns="0" tIns="0" rIns="0" bIns="0" anchor="t" anchorCtr="0" upright="1">
                <a:no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X</a:t>
                </a:r>
                <a:r>
                  <a:rPr lang="pl-PL" sz="1200" b="1" i="1" kern="1200" baseline="-250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L1</a:t>
                </a: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=j60</a:t>
                </a:r>
                <a:r>
                  <a:rPr lang="el-GR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Ω</a:t>
                </a:r>
                <a:endParaRPr lang="pl-PL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49" name="Text Box 26"/>
              <p:cNvSpPr txBox="1">
                <a:spLocks noChangeArrowheads="1"/>
              </p:cNvSpPr>
              <p:nvPr/>
            </p:nvSpPr>
            <p:spPr bwMode="auto">
              <a:xfrm>
                <a:off x="2540000" y="15989"/>
                <a:ext cx="624205" cy="17907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rot="0" vert="horz" wrap="none" lIns="0" tIns="0" rIns="0" bIns="0" anchor="t" anchorCtr="0" upright="1">
                <a:no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X</a:t>
                </a:r>
                <a:r>
                  <a:rPr lang="pl-PL" sz="1200" b="1" i="1" kern="1200" baseline="-250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T(D)</a:t>
                </a: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=j5</a:t>
                </a:r>
                <a:r>
                  <a:rPr lang="el-GR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Ω</a:t>
                </a:r>
                <a:endParaRPr lang="pl-PL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50" name="Text Box 26"/>
              <p:cNvSpPr txBox="1">
                <a:spLocks noChangeArrowheads="1"/>
              </p:cNvSpPr>
              <p:nvPr/>
            </p:nvSpPr>
            <p:spPr bwMode="auto">
              <a:xfrm>
                <a:off x="1924050" y="-23756"/>
                <a:ext cx="504825" cy="178435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rot="0" vert="horz" wrap="none" lIns="0" tIns="0" rIns="0" bIns="0" anchor="t" anchorCtr="0" upright="1">
                <a:no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</a:rPr>
                  <a:t>ϑ</a:t>
                </a:r>
                <a:r>
                  <a:rPr lang="pl-PL" sz="1200" b="1" i="1" kern="1200" baseline="-250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DG</a:t>
                </a: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=0,5</a:t>
                </a:r>
                <a:endParaRPr lang="pl-PL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51" name="Text Box 26"/>
              <p:cNvSpPr txBox="1">
                <a:spLocks noChangeArrowheads="1"/>
              </p:cNvSpPr>
              <p:nvPr/>
            </p:nvSpPr>
            <p:spPr bwMode="auto">
              <a:xfrm>
                <a:off x="3587750" y="27868"/>
                <a:ext cx="534032" cy="179064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rot="0" vert="horz" wrap="none" lIns="0" tIns="0" rIns="0" bIns="0" anchor="t" anchorCtr="0" upright="1">
                <a:no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X</a:t>
                </a:r>
                <a:r>
                  <a:rPr lang="pl-PL" sz="1200" b="1" i="1" kern="1200" baseline="-250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L2</a:t>
                </a: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=j5</a:t>
                </a:r>
                <a:r>
                  <a:rPr lang="el-GR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Ω</a:t>
                </a:r>
                <a:endParaRPr lang="pl-PL" sz="1200">
                  <a:effectLst/>
                  <a:latin typeface="Times New Roman"/>
                  <a:ea typeface="Times New Roman"/>
                </a:endParaRPr>
              </a:p>
            </p:txBody>
          </p:sp>
        </p:grpSp>
        <p:grpSp>
          <p:nvGrpSpPr>
            <p:cNvPr id="107" name="Wezly"/>
            <p:cNvGrpSpPr/>
            <p:nvPr/>
          </p:nvGrpSpPr>
          <p:grpSpPr>
            <a:xfrm>
              <a:off x="0" y="316082"/>
              <a:ext cx="4675528" cy="193171"/>
              <a:chOff x="0" y="-71268"/>
              <a:chExt cx="4675528" cy="193177"/>
            </a:xfrm>
          </p:grpSpPr>
          <p:sp>
            <p:nvSpPr>
              <p:cNvPr id="142" name="Text Box 26"/>
              <p:cNvSpPr txBox="1">
                <a:spLocks noChangeArrowheads="1"/>
              </p:cNvSpPr>
              <p:nvPr/>
            </p:nvSpPr>
            <p:spPr bwMode="auto">
              <a:xfrm>
                <a:off x="0" y="-57796"/>
                <a:ext cx="85090" cy="179705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rot="0" vert="horz" wrap="none" lIns="0" tIns="0" rIns="0" bIns="0" anchor="t" anchorCtr="0" upright="1">
                <a:no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S</a:t>
                </a:r>
                <a:endParaRPr lang="pl-PL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43" name="Text Box 26"/>
              <p:cNvSpPr txBox="1">
                <a:spLocks noChangeArrowheads="1"/>
              </p:cNvSpPr>
              <p:nvPr/>
            </p:nvSpPr>
            <p:spPr bwMode="auto">
              <a:xfrm>
                <a:off x="941666" y="-64454"/>
                <a:ext cx="102235" cy="17907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rot="0" vert="horz" wrap="none" lIns="0" tIns="0" rIns="0" bIns="0" anchor="t" anchorCtr="0" upright="1">
                <a:no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A</a:t>
                </a:r>
                <a:endParaRPr lang="pl-PL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44" name="Text Box 26"/>
              <p:cNvSpPr txBox="1">
                <a:spLocks noChangeArrowheads="1"/>
              </p:cNvSpPr>
              <p:nvPr/>
            </p:nvSpPr>
            <p:spPr bwMode="auto">
              <a:xfrm>
                <a:off x="1883334" y="-64454"/>
                <a:ext cx="102235" cy="17907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rot="0" vert="horz" wrap="none" lIns="0" tIns="0" rIns="0" bIns="0" anchor="t" anchorCtr="0" upright="1">
                <a:no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B</a:t>
                </a:r>
                <a:endParaRPr lang="pl-PL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45" name="Text Box 26"/>
              <p:cNvSpPr txBox="1">
                <a:spLocks noChangeArrowheads="1"/>
              </p:cNvSpPr>
              <p:nvPr/>
            </p:nvSpPr>
            <p:spPr bwMode="auto">
              <a:xfrm>
                <a:off x="3650665" y="-71268"/>
                <a:ext cx="102235" cy="179705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rot="0" vert="horz" wrap="none" lIns="0" tIns="0" rIns="0" bIns="0" anchor="t" anchorCtr="0" upright="1">
                <a:no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C</a:t>
                </a:r>
                <a:endParaRPr lang="pl-PL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46" name="Text Box 26"/>
              <p:cNvSpPr txBox="1">
                <a:spLocks noChangeArrowheads="1"/>
              </p:cNvSpPr>
              <p:nvPr/>
            </p:nvSpPr>
            <p:spPr bwMode="auto">
              <a:xfrm>
                <a:off x="4565038" y="-64454"/>
                <a:ext cx="110490" cy="17907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rot="0" vert="horz" wrap="none" lIns="0" tIns="0" rIns="0" bIns="0" anchor="t" anchorCtr="0" upright="1">
                <a:no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D</a:t>
                </a:r>
                <a:endParaRPr lang="pl-PL" sz="1200">
                  <a:effectLst/>
                  <a:latin typeface="Times New Roman"/>
                  <a:ea typeface="Times New Roman"/>
                </a:endParaRPr>
              </a:p>
            </p:txBody>
          </p:sp>
        </p:grpSp>
        <p:grpSp>
          <p:nvGrpSpPr>
            <p:cNvPr id="108" name="XL2"/>
            <p:cNvGrpSpPr/>
            <p:nvPr/>
          </p:nvGrpSpPr>
          <p:grpSpPr>
            <a:xfrm>
              <a:off x="3695700" y="247650"/>
              <a:ext cx="972811" cy="92708"/>
              <a:chOff x="0" y="0"/>
              <a:chExt cx="972820" cy="92710"/>
            </a:xfrm>
          </p:grpSpPr>
          <p:sp>
            <p:nvSpPr>
              <p:cNvPr id="135" name="Arc 119"/>
              <p:cNvSpPr>
                <a:spLocks/>
              </p:cNvSpPr>
              <p:nvPr/>
            </p:nvSpPr>
            <p:spPr bwMode="auto">
              <a:xfrm>
                <a:off x="320040" y="0"/>
                <a:ext cx="107950" cy="71755"/>
              </a:xfrm>
              <a:custGeom>
                <a:avLst/>
                <a:gdLst>
                  <a:gd name="T0" fmla="*/ 0 w 43200"/>
                  <a:gd name="T1" fmla="*/ 0 h 25137"/>
                  <a:gd name="T2" fmla="*/ 0 w 43200"/>
                  <a:gd name="T3" fmla="*/ 0 h 25137"/>
                  <a:gd name="T4" fmla="*/ 0 w 43200"/>
                  <a:gd name="T5" fmla="*/ 0 h 2513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5137"/>
                  <a:gd name="T11" fmla="*/ 43200 w 43200"/>
                  <a:gd name="T12" fmla="*/ 25137 h 25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5137" fill="none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</a:path>
                  <a:path w="43200" h="25137" stroke="0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  <a:lnTo>
                      <a:pt x="21600" y="21600"/>
                    </a:lnTo>
                    <a:lnTo>
                      <a:pt x="291" y="25136"/>
                    </a:lnTo>
                    <a:close/>
                  </a:path>
                </a:pathLst>
              </a:cu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36" name="Arc 119"/>
              <p:cNvSpPr>
                <a:spLocks/>
              </p:cNvSpPr>
              <p:nvPr/>
            </p:nvSpPr>
            <p:spPr bwMode="auto">
              <a:xfrm>
                <a:off x="434340" y="3810"/>
                <a:ext cx="108000" cy="72000"/>
              </a:xfrm>
              <a:custGeom>
                <a:avLst/>
                <a:gdLst>
                  <a:gd name="T0" fmla="*/ 0 w 43200"/>
                  <a:gd name="T1" fmla="*/ 0 h 25137"/>
                  <a:gd name="T2" fmla="*/ 0 w 43200"/>
                  <a:gd name="T3" fmla="*/ 0 h 25137"/>
                  <a:gd name="T4" fmla="*/ 0 w 43200"/>
                  <a:gd name="T5" fmla="*/ 0 h 2513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5137"/>
                  <a:gd name="T11" fmla="*/ 43200 w 43200"/>
                  <a:gd name="T12" fmla="*/ 25137 h 25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5137" fill="none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</a:path>
                  <a:path w="43200" h="25137" stroke="0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  <a:lnTo>
                      <a:pt x="21600" y="21600"/>
                    </a:lnTo>
                    <a:lnTo>
                      <a:pt x="291" y="25136"/>
                    </a:lnTo>
                    <a:close/>
                  </a:path>
                </a:pathLst>
              </a:cu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37" name="Arc 119"/>
              <p:cNvSpPr>
                <a:spLocks/>
              </p:cNvSpPr>
              <p:nvPr/>
            </p:nvSpPr>
            <p:spPr bwMode="auto">
              <a:xfrm>
                <a:off x="544830" y="3810"/>
                <a:ext cx="107950" cy="71755"/>
              </a:xfrm>
              <a:custGeom>
                <a:avLst/>
                <a:gdLst>
                  <a:gd name="T0" fmla="*/ 0 w 43200"/>
                  <a:gd name="T1" fmla="*/ 0 h 25137"/>
                  <a:gd name="T2" fmla="*/ 0 w 43200"/>
                  <a:gd name="T3" fmla="*/ 0 h 25137"/>
                  <a:gd name="T4" fmla="*/ 0 w 43200"/>
                  <a:gd name="T5" fmla="*/ 0 h 2513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5137"/>
                  <a:gd name="T11" fmla="*/ 43200 w 43200"/>
                  <a:gd name="T12" fmla="*/ 25137 h 25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5137" fill="none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</a:path>
                  <a:path w="43200" h="25137" stroke="0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  <a:lnTo>
                      <a:pt x="21600" y="21600"/>
                    </a:lnTo>
                    <a:lnTo>
                      <a:pt x="291" y="25136"/>
                    </a:lnTo>
                    <a:close/>
                  </a:path>
                </a:pathLst>
              </a:cu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38" name="Oval 117"/>
              <p:cNvSpPr>
                <a:spLocks noChangeArrowheads="1"/>
              </p:cNvSpPr>
              <p:nvPr/>
            </p:nvSpPr>
            <p:spPr bwMode="auto">
              <a:xfrm>
                <a:off x="0" y="57150"/>
                <a:ext cx="35560" cy="35560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cxnSp>
            <p:nvCxnSpPr>
              <p:cNvPr id="139" name="AutoShape 125"/>
              <p:cNvCxnSpPr>
                <a:cxnSpLocks noChangeShapeType="1"/>
              </p:cNvCxnSpPr>
              <p:nvPr/>
            </p:nvCxnSpPr>
            <p:spPr bwMode="auto">
              <a:xfrm flipV="1">
                <a:off x="34290" y="72390"/>
                <a:ext cx="288000" cy="0"/>
              </a:xfrm>
              <a:prstGeom prst="straightConnector1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</p:cxnSp>
          <p:cxnSp>
            <p:nvCxnSpPr>
              <p:cNvPr id="140" name="AutoShape 125"/>
              <p:cNvCxnSpPr>
                <a:cxnSpLocks noChangeShapeType="1"/>
              </p:cNvCxnSpPr>
              <p:nvPr/>
            </p:nvCxnSpPr>
            <p:spPr bwMode="auto">
              <a:xfrm flipV="1">
                <a:off x="651510" y="72390"/>
                <a:ext cx="288000" cy="0"/>
              </a:xfrm>
              <a:prstGeom prst="straightConnector1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</p:cxnSp>
          <p:sp>
            <p:nvSpPr>
              <p:cNvPr id="141" name="Oval 117"/>
              <p:cNvSpPr>
                <a:spLocks noChangeArrowheads="1"/>
              </p:cNvSpPr>
              <p:nvPr/>
            </p:nvSpPr>
            <p:spPr bwMode="auto">
              <a:xfrm>
                <a:off x="937260" y="49530"/>
                <a:ext cx="35560" cy="35560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109" name="Teta"/>
            <p:cNvGrpSpPr/>
            <p:nvPr/>
          </p:nvGrpSpPr>
          <p:grpSpPr>
            <a:xfrm>
              <a:off x="1905000" y="209550"/>
              <a:ext cx="711489" cy="215265"/>
              <a:chOff x="-169374" y="0"/>
              <a:chExt cx="712820" cy="215900"/>
            </a:xfrm>
          </p:grpSpPr>
          <p:sp>
            <p:nvSpPr>
              <p:cNvPr id="132" name="Oval 77"/>
              <p:cNvSpPr>
                <a:spLocks noChangeAspect="1" noChangeArrowheads="1"/>
              </p:cNvSpPr>
              <p:nvPr/>
            </p:nvSpPr>
            <p:spPr bwMode="auto">
              <a:xfrm>
                <a:off x="218364" y="0"/>
                <a:ext cx="215900" cy="2159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  <p:sp>
            <p:nvSpPr>
              <p:cNvPr id="133" name="Oval 77"/>
              <p:cNvSpPr>
                <a:spLocks noChangeAspect="1" noChangeArrowheads="1"/>
              </p:cNvSpPr>
              <p:nvPr/>
            </p:nvSpPr>
            <p:spPr bwMode="auto">
              <a:xfrm>
                <a:off x="327546" y="0"/>
                <a:ext cx="215900" cy="2159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pl-PL"/>
              </a:p>
            </p:txBody>
          </p:sp>
          <p:cxnSp>
            <p:nvCxnSpPr>
              <p:cNvPr id="134" name="AutoShape 125"/>
              <p:cNvCxnSpPr>
                <a:cxnSpLocks noChangeShapeType="1"/>
              </p:cNvCxnSpPr>
              <p:nvPr/>
            </p:nvCxnSpPr>
            <p:spPr bwMode="auto">
              <a:xfrm flipV="1">
                <a:off x="-169374" y="106995"/>
                <a:ext cx="396740" cy="0"/>
              </a:xfrm>
              <a:prstGeom prst="straightConnector1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</p:cxnSp>
        </p:grpSp>
        <p:grpSp>
          <p:nvGrpSpPr>
            <p:cNvPr id="110" name="XT1"/>
            <p:cNvGrpSpPr/>
            <p:nvPr/>
          </p:nvGrpSpPr>
          <p:grpSpPr>
            <a:xfrm>
              <a:off x="2609851" y="247650"/>
              <a:ext cx="1192556" cy="75291"/>
              <a:chOff x="34290" y="0"/>
              <a:chExt cx="1193432" cy="75810"/>
            </a:xfrm>
          </p:grpSpPr>
          <p:sp>
            <p:nvSpPr>
              <p:cNvPr id="127" name="Arc 119"/>
              <p:cNvSpPr>
                <a:spLocks/>
              </p:cNvSpPr>
              <p:nvPr/>
            </p:nvSpPr>
            <p:spPr bwMode="auto">
              <a:xfrm>
                <a:off x="320040" y="0"/>
                <a:ext cx="107950" cy="71755"/>
              </a:xfrm>
              <a:custGeom>
                <a:avLst/>
                <a:gdLst>
                  <a:gd name="T0" fmla="*/ 0 w 43200"/>
                  <a:gd name="T1" fmla="*/ 0 h 25137"/>
                  <a:gd name="T2" fmla="*/ 0 w 43200"/>
                  <a:gd name="T3" fmla="*/ 0 h 25137"/>
                  <a:gd name="T4" fmla="*/ 0 w 43200"/>
                  <a:gd name="T5" fmla="*/ 0 h 2513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5137"/>
                  <a:gd name="T11" fmla="*/ 43200 w 43200"/>
                  <a:gd name="T12" fmla="*/ 25137 h 25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5137" fill="none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</a:path>
                  <a:path w="43200" h="25137" stroke="0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  <a:lnTo>
                      <a:pt x="21600" y="21600"/>
                    </a:lnTo>
                    <a:lnTo>
                      <a:pt x="291" y="25136"/>
                    </a:lnTo>
                    <a:close/>
                  </a:path>
                </a:pathLst>
              </a:cu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28" name="Arc 119"/>
              <p:cNvSpPr>
                <a:spLocks/>
              </p:cNvSpPr>
              <p:nvPr/>
            </p:nvSpPr>
            <p:spPr bwMode="auto">
              <a:xfrm>
                <a:off x="434340" y="3810"/>
                <a:ext cx="108000" cy="72000"/>
              </a:xfrm>
              <a:custGeom>
                <a:avLst/>
                <a:gdLst>
                  <a:gd name="T0" fmla="*/ 0 w 43200"/>
                  <a:gd name="T1" fmla="*/ 0 h 25137"/>
                  <a:gd name="T2" fmla="*/ 0 w 43200"/>
                  <a:gd name="T3" fmla="*/ 0 h 25137"/>
                  <a:gd name="T4" fmla="*/ 0 w 43200"/>
                  <a:gd name="T5" fmla="*/ 0 h 2513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5137"/>
                  <a:gd name="T11" fmla="*/ 43200 w 43200"/>
                  <a:gd name="T12" fmla="*/ 25137 h 25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5137" fill="none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</a:path>
                  <a:path w="43200" h="25137" stroke="0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  <a:lnTo>
                      <a:pt x="21600" y="21600"/>
                    </a:lnTo>
                    <a:lnTo>
                      <a:pt x="291" y="25136"/>
                    </a:lnTo>
                    <a:close/>
                  </a:path>
                </a:pathLst>
              </a:cu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29" name="Arc 119"/>
              <p:cNvSpPr>
                <a:spLocks/>
              </p:cNvSpPr>
              <p:nvPr/>
            </p:nvSpPr>
            <p:spPr bwMode="auto">
              <a:xfrm>
                <a:off x="544830" y="3810"/>
                <a:ext cx="107950" cy="71755"/>
              </a:xfrm>
              <a:custGeom>
                <a:avLst/>
                <a:gdLst>
                  <a:gd name="T0" fmla="*/ 0 w 43200"/>
                  <a:gd name="T1" fmla="*/ 0 h 25137"/>
                  <a:gd name="T2" fmla="*/ 0 w 43200"/>
                  <a:gd name="T3" fmla="*/ 0 h 25137"/>
                  <a:gd name="T4" fmla="*/ 0 w 43200"/>
                  <a:gd name="T5" fmla="*/ 0 h 2513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5137"/>
                  <a:gd name="T11" fmla="*/ 43200 w 43200"/>
                  <a:gd name="T12" fmla="*/ 25137 h 25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5137" fill="none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</a:path>
                  <a:path w="43200" h="25137" stroke="0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  <a:lnTo>
                      <a:pt x="21600" y="21600"/>
                    </a:lnTo>
                    <a:lnTo>
                      <a:pt x="291" y="25136"/>
                    </a:lnTo>
                    <a:close/>
                  </a:path>
                </a:pathLst>
              </a:cu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l-PL"/>
              </a:p>
            </p:txBody>
          </p:sp>
          <p:cxnSp>
            <p:nvCxnSpPr>
              <p:cNvPr id="130" name="AutoShape 125"/>
              <p:cNvCxnSpPr>
                <a:cxnSpLocks noChangeShapeType="1"/>
              </p:cNvCxnSpPr>
              <p:nvPr/>
            </p:nvCxnSpPr>
            <p:spPr bwMode="auto">
              <a:xfrm flipV="1">
                <a:off x="34290" y="72390"/>
                <a:ext cx="288000" cy="0"/>
              </a:xfrm>
              <a:prstGeom prst="straightConnector1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</p:cxnSp>
          <p:cxnSp>
            <p:nvCxnSpPr>
              <p:cNvPr id="131" name="AutoShape 125"/>
              <p:cNvCxnSpPr>
                <a:cxnSpLocks noChangeShapeType="1"/>
              </p:cNvCxnSpPr>
              <p:nvPr/>
            </p:nvCxnSpPr>
            <p:spPr bwMode="auto">
              <a:xfrm flipV="1">
                <a:off x="651510" y="72390"/>
                <a:ext cx="576212" cy="0"/>
              </a:xfrm>
              <a:prstGeom prst="straightConnector1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</p:cxnSp>
        </p:grpSp>
        <p:grpSp>
          <p:nvGrpSpPr>
            <p:cNvPr id="111" name="XL1"/>
            <p:cNvGrpSpPr/>
            <p:nvPr/>
          </p:nvGrpSpPr>
          <p:grpSpPr>
            <a:xfrm>
              <a:off x="984250" y="247650"/>
              <a:ext cx="972811" cy="92708"/>
              <a:chOff x="0" y="0"/>
              <a:chExt cx="972820" cy="92710"/>
            </a:xfrm>
          </p:grpSpPr>
          <p:sp>
            <p:nvSpPr>
              <p:cNvPr id="120" name="Arc 119"/>
              <p:cNvSpPr>
                <a:spLocks/>
              </p:cNvSpPr>
              <p:nvPr/>
            </p:nvSpPr>
            <p:spPr bwMode="auto">
              <a:xfrm>
                <a:off x="320040" y="0"/>
                <a:ext cx="107950" cy="71755"/>
              </a:xfrm>
              <a:custGeom>
                <a:avLst/>
                <a:gdLst>
                  <a:gd name="T0" fmla="*/ 0 w 43200"/>
                  <a:gd name="T1" fmla="*/ 0 h 25137"/>
                  <a:gd name="T2" fmla="*/ 0 w 43200"/>
                  <a:gd name="T3" fmla="*/ 0 h 25137"/>
                  <a:gd name="T4" fmla="*/ 0 w 43200"/>
                  <a:gd name="T5" fmla="*/ 0 h 2513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5137"/>
                  <a:gd name="T11" fmla="*/ 43200 w 43200"/>
                  <a:gd name="T12" fmla="*/ 25137 h 25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5137" fill="none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</a:path>
                  <a:path w="43200" h="25137" stroke="0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  <a:lnTo>
                      <a:pt x="21600" y="21600"/>
                    </a:lnTo>
                    <a:lnTo>
                      <a:pt x="291" y="25136"/>
                    </a:lnTo>
                    <a:close/>
                  </a:path>
                </a:pathLst>
              </a:cu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21" name="Arc 119"/>
              <p:cNvSpPr>
                <a:spLocks/>
              </p:cNvSpPr>
              <p:nvPr/>
            </p:nvSpPr>
            <p:spPr bwMode="auto">
              <a:xfrm>
                <a:off x="434340" y="3810"/>
                <a:ext cx="108000" cy="72000"/>
              </a:xfrm>
              <a:custGeom>
                <a:avLst/>
                <a:gdLst>
                  <a:gd name="T0" fmla="*/ 0 w 43200"/>
                  <a:gd name="T1" fmla="*/ 0 h 25137"/>
                  <a:gd name="T2" fmla="*/ 0 w 43200"/>
                  <a:gd name="T3" fmla="*/ 0 h 25137"/>
                  <a:gd name="T4" fmla="*/ 0 w 43200"/>
                  <a:gd name="T5" fmla="*/ 0 h 2513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5137"/>
                  <a:gd name="T11" fmla="*/ 43200 w 43200"/>
                  <a:gd name="T12" fmla="*/ 25137 h 25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5137" fill="none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</a:path>
                  <a:path w="43200" h="25137" stroke="0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  <a:lnTo>
                      <a:pt x="21600" y="21600"/>
                    </a:lnTo>
                    <a:lnTo>
                      <a:pt x="291" y="25136"/>
                    </a:lnTo>
                    <a:close/>
                  </a:path>
                </a:pathLst>
              </a:cu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22" name="Arc 119"/>
              <p:cNvSpPr>
                <a:spLocks/>
              </p:cNvSpPr>
              <p:nvPr/>
            </p:nvSpPr>
            <p:spPr bwMode="auto">
              <a:xfrm>
                <a:off x="544830" y="3810"/>
                <a:ext cx="107950" cy="71755"/>
              </a:xfrm>
              <a:custGeom>
                <a:avLst/>
                <a:gdLst>
                  <a:gd name="T0" fmla="*/ 0 w 43200"/>
                  <a:gd name="T1" fmla="*/ 0 h 25137"/>
                  <a:gd name="T2" fmla="*/ 0 w 43200"/>
                  <a:gd name="T3" fmla="*/ 0 h 25137"/>
                  <a:gd name="T4" fmla="*/ 0 w 43200"/>
                  <a:gd name="T5" fmla="*/ 0 h 2513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5137"/>
                  <a:gd name="T11" fmla="*/ 43200 w 43200"/>
                  <a:gd name="T12" fmla="*/ 25137 h 25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5137" fill="none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</a:path>
                  <a:path w="43200" h="25137" stroke="0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  <a:lnTo>
                      <a:pt x="21600" y="21600"/>
                    </a:lnTo>
                    <a:lnTo>
                      <a:pt x="291" y="25136"/>
                    </a:lnTo>
                    <a:close/>
                  </a:path>
                </a:pathLst>
              </a:cu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23" name="Oval 117"/>
              <p:cNvSpPr>
                <a:spLocks noChangeArrowheads="1"/>
              </p:cNvSpPr>
              <p:nvPr/>
            </p:nvSpPr>
            <p:spPr bwMode="auto">
              <a:xfrm>
                <a:off x="0" y="57150"/>
                <a:ext cx="35560" cy="35560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cxnSp>
            <p:nvCxnSpPr>
              <p:cNvPr id="124" name="AutoShape 125"/>
              <p:cNvCxnSpPr>
                <a:cxnSpLocks noChangeShapeType="1"/>
              </p:cNvCxnSpPr>
              <p:nvPr/>
            </p:nvCxnSpPr>
            <p:spPr bwMode="auto">
              <a:xfrm flipV="1">
                <a:off x="34290" y="72390"/>
                <a:ext cx="288000" cy="0"/>
              </a:xfrm>
              <a:prstGeom prst="straightConnector1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</p:cxnSp>
          <p:cxnSp>
            <p:nvCxnSpPr>
              <p:cNvPr id="125" name="AutoShape 125"/>
              <p:cNvCxnSpPr>
                <a:cxnSpLocks noChangeShapeType="1"/>
              </p:cNvCxnSpPr>
              <p:nvPr/>
            </p:nvCxnSpPr>
            <p:spPr bwMode="auto">
              <a:xfrm flipV="1">
                <a:off x="651510" y="72390"/>
                <a:ext cx="288000" cy="0"/>
              </a:xfrm>
              <a:prstGeom prst="straightConnector1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</p:cxnSp>
          <p:sp>
            <p:nvSpPr>
              <p:cNvPr id="126" name="Oval 117"/>
              <p:cNvSpPr>
                <a:spLocks noChangeArrowheads="1"/>
              </p:cNvSpPr>
              <p:nvPr/>
            </p:nvSpPr>
            <p:spPr bwMode="auto">
              <a:xfrm>
                <a:off x="937260" y="49530"/>
                <a:ext cx="35560" cy="35560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112" name="XG"/>
            <p:cNvGrpSpPr/>
            <p:nvPr/>
          </p:nvGrpSpPr>
          <p:grpSpPr>
            <a:xfrm>
              <a:off x="38100" y="247650"/>
              <a:ext cx="972811" cy="92708"/>
              <a:chOff x="0" y="0"/>
              <a:chExt cx="972820" cy="92710"/>
            </a:xfrm>
          </p:grpSpPr>
          <p:sp>
            <p:nvSpPr>
              <p:cNvPr id="113" name="Arc 119"/>
              <p:cNvSpPr>
                <a:spLocks/>
              </p:cNvSpPr>
              <p:nvPr/>
            </p:nvSpPr>
            <p:spPr bwMode="auto">
              <a:xfrm>
                <a:off x="320040" y="0"/>
                <a:ext cx="107950" cy="71755"/>
              </a:xfrm>
              <a:custGeom>
                <a:avLst/>
                <a:gdLst>
                  <a:gd name="T0" fmla="*/ 0 w 43200"/>
                  <a:gd name="T1" fmla="*/ 0 h 25137"/>
                  <a:gd name="T2" fmla="*/ 0 w 43200"/>
                  <a:gd name="T3" fmla="*/ 0 h 25137"/>
                  <a:gd name="T4" fmla="*/ 0 w 43200"/>
                  <a:gd name="T5" fmla="*/ 0 h 2513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5137"/>
                  <a:gd name="T11" fmla="*/ 43200 w 43200"/>
                  <a:gd name="T12" fmla="*/ 25137 h 25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5137" fill="none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</a:path>
                  <a:path w="43200" h="25137" stroke="0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  <a:lnTo>
                      <a:pt x="21600" y="21600"/>
                    </a:lnTo>
                    <a:lnTo>
                      <a:pt x="291" y="25136"/>
                    </a:lnTo>
                    <a:close/>
                  </a:path>
                </a:pathLst>
              </a:cu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14" name="Arc 119"/>
              <p:cNvSpPr>
                <a:spLocks/>
              </p:cNvSpPr>
              <p:nvPr/>
            </p:nvSpPr>
            <p:spPr bwMode="auto">
              <a:xfrm>
                <a:off x="434340" y="3810"/>
                <a:ext cx="108000" cy="72000"/>
              </a:xfrm>
              <a:custGeom>
                <a:avLst/>
                <a:gdLst>
                  <a:gd name="T0" fmla="*/ 0 w 43200"/>
                  <a:gd name="T1" fmla="*/ 0 h 25137"/>
                  <a:gd name="T2" fmla="*/ 0 w 43200"/>
                  <a:gd name="T3" fmla="*/ 0 h 25137"/>
                  <a:gd name="T4" fmla="*/ 0 w 43200"/>
                  <a:gd name="T5" fmla="*/ 0 h 2513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5137"/>
                  <a:gd name="T11" fmla="*/ 43200 w 43200"/>
                  <a:gd name="T12" fmla="*/ 25137 h 25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5137" fill="none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</a:path>
                  <a:path w="43200" h="25137" stroke="0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  <a:lnTo>
                      <a:pt x="21600" y="21600"/>
                    </a:lnTo>
                    <a:lnTo>
                      <a:pt x="291" y="25136"/>
                    </a:lnTo>
                    <a:close/>
                  </a:path>
                </a:pathLst>
              </a:cu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15" name="Arc 119"/>
              <p:cNvSpPr>
                <a:spLocks/>
              </p:cNvSpPr>
              <p:nvPr/>
            </p:nvSpPr>
            <p:spPr bwMode="auto">
              <a:xfrm>
                <a:off x="544830" y="3810"/>
                <a:ext cx="107950" cy="71755"/>
              </a:xfrm>
              <a:custGeom>
                <a:avLst/>
                <a:gdLst>
                  <a:gd name="T0" fmla="*/ 0 w 43200"/>
                  <a:gd name="T1" fmla="*/ 0 h 25137"/>
                  <a:gd name="T2" fmla="*/ 0 w 43200"/>
                  <a:gd name="T3" fmla="*/ 0 h 25137"/>
                  <a:gd name="T4" fmla="*/ 0 w 43200"/>
                  <a:gd name="T5" fmla="*/ 0 h 2513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5137"/>
                  <a:gd name="T11" fmla="*/ 43200 w 43200"/>
                  <a:gd name="T12" fmla="*/ 25137 h 25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5137" fill="none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</a:path>
                  <a:path w="43200" h="25137" stroke="0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  <a:lnTo>
                      <a:pt x="21600" y="21600"/>
                    </a:lnTo>
                    <a:lnTo>
                      <a:pt x="291" y="25136"/>
                    </a:lnTo>
                    <a:close/>
                  </a:path>
                </a:pathLst>
              </a:cu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16" name="Oval 117"/>
              <p:cNvSpPr>
                <a:spLocks noChangeArrowheads="1"/>
              </p:cNvSpPr>
              <p:nvPr/>
            </p:nvSpPr>
            <p:spPr bwMode="auto">
              <a:xfrm>
                <a:off x="0" y="57150"/>
                <a:ext cx="35560" cy="35560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cxnSp>
            <p:nvCxnSpPr>
              <p:cNvPr id="117" name="AutoShape 125"/>
              <p:cNvCxnSpPr>
                <a:cxnSpLocks noChangeShapeType="1"/>
              </p:cNvCxnSpPr>
              <p:nvPr/>
            </p:nvCxnSpPr>
            <p:spPr bwMode="auto">
              <a:xfrm flipV="1">
                <a:off x="34290" y="72390"/>
                <a:ext cx="288000" cy="0"/>
              </a:xfrm>
              <a:prstGeom prst="straightConnector1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</p:cxnSp>
          <p:cxnSp>
            <p:nvCxnSpPr>
              <p:cNvPr id="118" name="AutoShape 125"/>
              <p:cNvCxnSpPr>
                <a:cxnSpLocks noChangeShapeType="1"/>
              </p:cNvCxnSpPr>
              <p:nvPr/>
            </p:nvCxnSpPr>
            <p:spPr bwMode="auto">
              <a:xfrm flipV="1">
                <a:off x="651510" y="72390"/>
                <a:ext cx="288000" cy="0"/>
              </a:xfrm>
              <a:prstGeom prst="straightConnector1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</p:cxnSp>
          <p:sp>
            <p:nvSpPr>
              <p:cNvPr id="119" name="Oval 117"/>
              <p:cNvSpPr>
                <a:spLocks noChangeArrowheads="1"/>
              </p:cNvSpPr>
              <p:nvPr/>
            </p:nvSpPr>
            <p:spPr bwMode="auto">
              <a:xfrm>
                <a:off x="937260" y="49530"/>
                <a:ext cx="35560" cy="35560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</p:grpSp>
      <p:sp>
        <p:nvSpPr>
          <p:cNvPr id="104" name="Txt_Sch_110"/>
          <p:cNvSpPr>
            <a:spLocks noChangeArrowheads="1"/>
          </p:cNvSpPr>
          <p:nvPr/>
        </p:nvSpPr>
        <p:spPr bwMode="auto">
          <a:xfrm>
            <a:off x="1683775" y="4752501"/>
            <a:ext cx="308071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400" b="1" i="1" smtClean="0">
                <a:solidFill>
                  <a:srgbClr val="00B0F0"/>
                </a:solidFill>
                <a:latin typeface="Times New Roman" pitchFamily="18" charset="0"/>
              </a:rPr>
              <a:t>Schemat zastępczy odniesiony do 110 kV</a:t>
            </a:r>
            <a:endParaRPr kumimoji="0" lang="pl-PL" altLang="pl-PL" sz="1400" b="1" i="1">
              <a:solidFill>
                <a:srgbClr val="00B0F0"/>
              </a:solidFill>
              <a:latin typeface="Times New Roman" pitchFamily="18" charset="0"/>
            </a:endParaRPr>
          </a:p>
        </p:txBody>
      </p:sp>
      <p:graphicFrame>
        <p:nvGraphicFramePr>
          <p:cNvPr id="49" name="Teta_DG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4330200"/>
              </p:ext>
            </p:extLst>
          </p:nvPr>
        </p:nvGraphicFramePr>
        <p:xfrm>
          <a:off x="6250792" y="4272329"/>
          <a:ext cx="1320480" cy="393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64" name="Równanie" r:id="rId5" imgW="1320480" imgH="393480" progId="Equation.3">
                  <p:embed/>
                </p:oleObj>
              </mc:Choice>
              <mc:Fallback>
                <p:oleObj name="Równanie" r:id="rId5" imgW="1320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0792" y="4272329"/>
                        <a:ext cx="1320480" cy="3934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XT_1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4011662"/>
              </p:ext>
            </p:extLst>
          </p:nvPr>
        </p:nvGraphicFramePr>
        <p:xfrm>
          <a:off x="3113742" y="4229463"/>
          <a:ext cx="2463480" cy="48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65" name="Równanie" r:id="rId7" imgW="2463480" imgH="482400" progId="Equation.3">
                  <p:embed/>
                </p:oleObj>
              </mc:Choice>
              <mc:Fallback>
                <p:oleObj name="Równanie" r:id="rId7" imgW="24634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3742" y="4229463"/>
                        <a:ext cx="2463480" cy="48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xt_Imp_Trf_110"/>
          <p:cNvSpPr>
            <a:spLocks noChangeArrowheads="1"/>
          </p:cNvSpPr>
          <p:nvPr/>
        </p:nvSpPr>
        <p:spPr bwMode="auto">
          <a:xfrm>
            <a:off x="1580850" y="3996451"/>
            <a:ext cx="371255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400" b="1" i="1" smtClean="0">
                <a:latin typeface="Times New Roman" pitchFamily="18" charset="0"/>
              </a:rPr>
              <a:t>Impedancja transformatora:odniesiona do </a:t>
            </a:r>
            <a:r>
              <a:rPr kumimoji="0" lang="pl-PL" altLang="pl-PL" sz="1400" b="1" i="1" smtClean="0">
                <a:solidFill>
                  <a:srgbClr val="00B0F0"/>
                </a:solidFill>
                <a:latin typeface="Times New Roman" pitchFamily="18" charset="0"/>
              </a:rPr>
              <a:t>110 kV</a:t>
            </a:r>
            <a:endParaRPr kumimoji="0" lang="pl-PL" altLang="pl-PL" sz="1400" b="1" i="1">
              <a:solidFill>
                <a:srgbClr val="00B0F0"/>
              </a:solidFill>
              <a:latin typeface="Times New Roman" pitchFamily="18" charset="0"/>
            </a:endParaRPr>
          </a:p>
        </p:txBody>
      </p:sp>
      <p:graphicFrame>
        <p:nvGraphicFramePr>
          <p:cNvPr id="103" name="XS_D(220)kV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4899570"/>
              </p:ext>
            </p:extLst>
          </p:nvPr>
        </p:nvGraphicFramePr>
        <p:xfrm>
          <a:off x="2263775" y="3646488"/>
          <a:ext cx="470852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66" name="Równanie" r:id="rId9" imgW="4711680" imgH="304560" progId="Equation.3">
                  <p:embed/>
                </p:oleObj>
              </mc:Choice>
              <mc:Fallback>
                <p:oleObj name="Równanie" r:id="rId9" imgW="4711680" imgH="3045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3775" y="3646488"/>
                        <a:ext cx="4708525" cy="31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" name="Txt_X_Zast_220"/>
          <p:cNvSpPr>
            <a:spLocks noChangeArrowheads="1"/>
          </p:cNvSpPr>
          <p:nvPr/>
        </p:nvSpPr>
        <p:spPr bwMode="auto">
          <a:xfrm>
            <a:off x="1600650" y="3422501"/>
            <a:ext cx="337432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400" b="1" i="1" smtClean="0">
                <a:solidFill>
                  <a:srgbClr val="00B050"/>
                </a:solidFill>
                <a:latin typeface="Times New Roman" pitchFamily="18" charset="0"/>
              </a:rPr>
              <a:t>Impedancja zastępcza  odniesiona do 220 kV</a:t>
            </a:r>
            <a:endParaRPr kumimoji="0" lang="pl-PL" altLang="pl-PL" sz="1400" b="1" i="1">
              <a:solidFill>
                <a:srgbClr val="00B050"/>
              </a:solidFill>
              <a:latin typeface="Times New Roman" pitchFamily="18" charset="0"/>
            </a:endParaRPr>
          </a:p>
        </p:txBody>
      </p:sp>
      <p:grpSp>
        <p:nvGrpSpPr>
          <p:cNvPr id="52" name="Sch_220"/>
          <p:cNvGrpSpPr/>
          <p:nvPr/>
        </p:nvGrpSpPr>
        <p:grpSpPr>
          <a:xfrm>
            <a:off x="2590497" y="2798429"/>
            <a:ext cx="4675505" cy="596141"/>
            <a:chOff x="0" y="-59391"/>
            <a:chExt cx="4675528" cy="596294"/>
          </a:xfrm>
        </p:grpSpPr>
        <p:grpSp>
          <p:nvGrpSpPr>
            <p:cNvPr id="53" name="Param_X"/>
            <p:cNvGrpSpPr/>
            <p:nvPr/>
          </p:nvGrpSpPr>
          <p:grpSpPr>
            <a:xfrm>
              <a:off x="215900" y="-59391"/>
              <a:ext cx="4123116" cy="224993"/>
              <a:chOff x="-2" y="-59391"/>
              <a:chExt cx="4123116" cy="224993"/>
            </a:xfrm>
          </p:grpSpPr>
          <p:sp>
            <p:nvSpPr>
              <p:cNvPr id="96" name="Text Box 26"/>
              <p:cNvSpPr txBox="1">
                <a:spLocks noChangeArrowheads="1"/>
              </p:cNvSpPr>
              <p:nvPr/>
            </p:nvSpPr>
            <p:spPr bwMode="auto">
              <a:xfrm>
                <a:off x="-2" y="-13468"/>
                <a:ext cx="553720" cy="17907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rot="0" vert="horz" wrap="none" lIns="0" tIns="0" rIns="0" bIns="0" anchor="t" anchorCtr="0" upright="1">
                <a:no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X</a:t>
                </a:r>
                <a:r>
                  <a:rPr lang="pl-PL" sz="1200" b="1" i="1" kern="1200" baseline="-250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S</a:t>
                </a: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=j10</a:t>
                </a:r>
                <a:r>
                  <a:rPr lang="el-GR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Ω</a:t>
                </a:r>
                <a:endParaRPr lang="pl-PL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97" name="Text Box 26"/>
              <p:cNvSpPr txBox="1">
                <a:spLocks noChangeArrowheads="1"/>
              </p:cNvSpPr>
              <p:nvPr/>
            </p:nvSpPr>
            <p:spPr bwMode="auto">
              <a:xfrm>
                <a:off x="982562" y="-37222"/>
                <a:ext cx="610235" cy="17907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rot="0" vert="horz" wrap="none" lIns="0" tIns="0" rIns="0" bIns="0" anchor="t" anchorCtr="0" upright="1">
                <a:no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X</a:t>
                </a:r>
                <a:r>
                  <a:rPr lang="pl-PL" sz="1200" b="1" i="1" kern="1200" baseline="-250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L1</a:t>
                </a: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=j60</a:t>
                </a:r>
                <a:r>
                  <a:rPr lang="el-GR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Ω</a:t>
                </a:r>
                <a:endParaRPr lang="pl-PL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98" name="Text Box 26"/>
              <p:cNvSpPr txBox="1">
                <a:spLocks noChangeArrowheads="1"/>
              </p:cNvSpPr>
              <p:nvPr/>
            </p:nvSpPr>
            <p:spPr bwMode="auto">
              <a:xfrm>
                <a:off x="1774199" y="-37149"/>
                <a:ext cx="700405" cy="179705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rot="0" vert="horz" wrap="none" lIns="0" tIns="0" rIns="0" bIns="0" anchor="t" anchorCtr="0" upright="1">
                <a:no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X</a:t>
                </a:r>
                <a:r>
                  <a:rPr lang="pl-PL" sz="1200" b="1" i="1" kern="1200" baseline="-250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T(G)</a:t>
                </a: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=j20</a:t>
                </a:r>
                <a:r>
                  <a:rPr lang="el-GR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Ω</a:t>
                </a:r>
                <a:endParaRPr lang="pl-PL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99" name="Text Box 26"/>
              <p:cNvSpPr txBox="1">
                <a:spLocks noChangeArrowheads="1"/>
              </p:cNvSpPr>
              <p:nvPr/>
            </p:nvSpPr>
            <p:spPr bwMode="auto">
              <a:xfrm>
                <a:off x="2884957" y="-59391"/>
                <a:ext cx="390525" cy="17907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rot="0" vert="horz" wrap="none" lIns="0" tIns="0" rIns="0" bIns="0" anchor="t" anchorCtr="0" upright="1">
                <a:no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</a:rPr>
                  <a:t>ϑ</a:t>
                </a:r>
                <a:r>
                  <a:rPr lang="pl-PL" sz="1200" b="1" i="1" kern="1200" baseline="-250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GD</a:t>
                </a: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=2</a:t>
                </a:r>
                <a:endParaRPr lang="pl-PL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00" name="Text Box 26"/>
              <p:cNvSpPr txBox="1">
                <a:spLocks noChangeArrowheads="1"/>
              </p:cNvSpPr>
              <p:nvPr/>
            </p:nvSpPr>
            <p:spPr bwMode="auto">
              <a:xfrm>
                <a:off x="3589079" y="-37222"/>
                <a:ext cx="534035" cy="17907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rot="0" vert="horz" wrap="none" lIns="0" tIns="0" rIns="0" bIns="0" anchor="t" anchorCtr="0" upright="1">
                <a:no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X</a:t>
                </a:r>
                <a:r>
                  <a:rPr lang="pl-PL" sz="1200" b="1" i="1" kern="1200" baseline="-250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L2</a:t>
                </a: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=j5</a:t>
                </a:r>
                <a:r>
                  <a:rPr lang="el-GR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Ω</a:t>
                </a:r>
                <a:endParaRPr lang="pl-PL" sz="1200">
                  <a:effectLst/>
                  <a:latin typeface="Times New Roman"/>
                  <a:ea typeface="Times New Roman"/>
                </a:endParaRPr>
              </a:p>
            </p:txBody>
          </p:sp>
        </p:grpSp>
        <p:grpSp>
          <p:nvGrpSpPr>
            <p:cNvPr id="54" name="Wezly"/>
            <p:cNvGrpSpPr/>
            <p:nvPr/>
          </p:nvGrpSpPr>
          <p:grpSpPr>
            <a:xfrm>
              <a:off x="0" y="343722"/>
              <a:ext cx="4675528" cy="193181"/>
              <a:chOff x="0" y="-11878"/>
              <a:chExt cx="4675528" cy="193181"/>
            </a:xfrm>
          </p:grpSpPr>
          <p:sp>
            <p:nvSpPr>
              <p:cNvPr id="91" name="Text Box 26"/>
              <p:cNvSpPr txBox="1">
                <a:spLocks noChangeArrowheads="1"/>
              </p:cNvSpPr>
              <p:nvPr/>
            </p:nvSpPr>
            <p:spPr bwMode="auto">
              <a:xfrm>
                <a:off x="0" y="1598"/>
                <a:ext cx="85090" cy="179705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rot="0" vert="horz" wrap="none" lIns="0" tIns="0" rIns="0" bIns="0" anchor="t" anchorCtr="0" upright="1">
                <a:no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S</a:t>
                </a:r>
                <a:endParaRPr lang="pl-PL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92" name="Text Box 26"/>
              <p:cNvSpPr txBox="1">
                <a:spLocks noChangeArrowheads="1"/>
              </p:cNvSpPr>
              <p:nvPr/>
            </p:nvSpPr>
            <p:spPr bwMode="auto">
              <a:xfrm>
                <a:off x="941666" y="-5064"/>
                <a:ext cx="102235" cy="17907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rot="0" vert="horz" wrap="none" lIns="0" tIns="0" rIns="0" bIns="0" anchor="t" anchorCtr="0" upright="1">
                <a:no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A</a:t>
                </a:r>
                <a:endParaRPr lang="pl-PL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93" name="Text Box 26"/>
              <p:cNvSpPr txBox="1">
                <a:spLocks noChangeArrowheads="1"/>
              </p:cNvSpPr>
              <p:nvPr/>
            </p:nvSpPr>
            <p:spPr bwMode="auto">
              <a:xfrm>
                <a:off x="1883334" y="-5064"/>
                <a:ext cx="102235" cy="17907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rot="0" vert="horz" wrap="none" lIns="0" tIns="0" rIns="0" bIns="0" anchor="t" anchorCtr="0" upright="1">
                <a:no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B</a:t>
                </a:r>
                <a:endParaRPr lang="pl-PL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94" name="Text Box 26"/>
              <p:cNvSpPr txBox="1">
                <a:spLocks noChangeArrowheads="1"/>
              </p:cNvSpPr>
              <p:nvPr/>
            </p:nvSpPr>
            <p:spPr bwMode="auto">
              <a:xfrm>
                <a:off x="3650665" y="-11878"/>
                <a:ext cx="102235" cy="179705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rot="0" vert="horz" wrap="none" lIns="0" tIns="0" rIns="0" bIns="0" anchor="t" anchorCtr="0" upright="1">
                <a:no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C</a:t>
                </a:r>
                <a:endParaRPr lang="pl-PL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95" name="Text Box 26"/>
              <p:cNvSpPr txBox="1">
                <a:spLocks noChangeArrowheads="1"/>
              </p:cNvSpPr>
              <p:nvPr/>
            </p:nvSpPr>
            <p:spPr bwMode="auto">
              <a:xfrm>
                <a:off x="4565038" y="-5064"/>
                <a:ext cx="110490" cy="17907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rot="0" vert="horz" wrap="none" lIns="0" tIns="0" rIns="0" bIns="0" anchor="t" anchorCtr="0" upright="1">
                <a:no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D</a:t>
                </a:r>
                <a:endParaRPr lang="pl-PL" sz="1200">
                  <a:effectLst/>
                  <a:latin typeface="Times New Roman"/>
                  <a:ea typeface="Times New Roman"/>
                </a:endParaRPr>
              </a:p>
            </p:txBody>
          </p:sp>
        </p:grpSp>
        <p:grpSp>
          <p:nvGrpSpPr>
            <p:cNvPr id="55" name="XL2"/>
            <p:cNvGrpSpPr/>
            <p:nvPr/>
          </p:nvGrpSpPr>
          <p:grpSpPr>
            <a:xfrm>
              <a:off x="3695700" y="215900"/>
              <a:ext cx="972820" cy="92710"/>
              <a:chOff x="0" y="0"/>
              <a:chExt cx="972820" cy="92710"/>
            </a:xfrm>
          </p:grpSpPr>
          <p:sp>
            <p:nvSpPr>
              <p:cNvPr id="84" name="Arc 119"/>
              <p:cNvSpPr>
                <a:spLocks/>
              </p:cNvSpPr>
              <p:nvPr/>
            </p:nvSpPr>
            <p:spPr bwMode="auto">
              <a:xfrm>
                <a:off x="320040" y="0"/>
                <a:ext cx="107950" cy="71755"/>
              </a:xfrm>
              <a:custGeom>
                <a:avLst/>
                <a:gdLst>
                  <a:gd name="T0" fmla="*/ 0 w 43200"/>
                  <a:gd name="T1" fmla="*/ 0 h 25137"/>
                  <a:gd name="T2" fmla="*/ 0 w 43200"/>
                  <a:gd name="T3" fmla="*/ 0 h 25137"/>
                  <a:gd name="T4" fmla="*/ 0 w 43200"/>
                  <a:gd name="T5" fmla="*/ 0 h 2513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5137"/>
                  <a:gd name="T11" fmla="*/ 43200 w 43200"/>
                  <a:gd name="T12" fmla="*/ 25137 h 25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5137" fill="none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</a:path>
                  <a:path w="43200" h="25137" stroke="0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  <a:lnTo>
                      <a:pt x="21600" y="21600"/>
                    </a:lnTo>
                    <a:lnTo>
                      <a:pt x="291" y="25136"/>
                    </a:lnTo>
                    <a:close/>
                  </a:path>
                </a:pathLst>
              </a:cu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85" name="Arc 119"/>
              <p:cNvSpPr>
                <a:spLocks/>
              </p:cNvSpPr>
              <p:nvPr/>
            </p:nvSpPr>
            <p:spPr bwMode="auto">
              <a:xfrm>
                <a:off x="434340" y="3810"/>
                <a:ext cx="108000" cy="72000"/>
              </a:xfrm>
              <a:custGeom>
                <a:avLst/>
                <a:gdLst>
                  <a:gd name="T0" fmla="*/ 0 w 43200"/>
                  <a:gd name="T1" fmla="*/ 0 h 25137"/>
                  <a:gd name="T2" fmla="*/ 0 w 43200"/>
                  <a:gd name="T3" fmla="*/ 0 h 25137"/>
                  <a:gd name="T4" fmla="*/ 0 w 43200"/>
                  <a:gd name="T5" fmla="*/ 0 h 2513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5137"/>
                  <a:gd name="T11" fmla="*/ 43200 w 43200"/>
                  <a:gd name="T12" fmla="*/ 25137 h 25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5137" fill="none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</a:path>
                  <a:path w="43200" h="25137" stroke="0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  <a:lnTo>
                      <a:pt x="21600" y="21600"/>
                    </a:lnTo>
                    <a:lnTo>
                      <a:pt x="291" y="25136"/>
                    </a:lnTo>
                    <a:close/>
                  </a:path>
                </a:pathLst>
              </a:cu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86" name="Arc 119"/>
              <p:cNvSpPr>
                <a:spLocks/>
              </p:cNvSpPr>
              <p:nvPr/>
            </p:nvSpPr>
            <p:spPr bwMode="auto">
              <a:xfrm>
                <a:off x="544830" y="3810"/>
                <a:ext cx="107950" cy="71755"/>
              </a:xfrm>
              <a:custGeom>
                <a:avLst/>
                <a:gdLst>
                  <a:gd name="T0" fmla="*/ 0 w 43200"/>
                  <a:gd name="T1" fmla="*/ 0 h 25137"/>
                  <a:gd name="T2" fmla="*/ 0 w 43200"/>
                  <a:gd name="T3" fmla="*/ 0 h 25137"/>
                  <a:gd name="T4" fmla="*/ 0 w 43200"/>
                  <a:gd name="T5" fmla="*/ 0 h 2513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5137"/>
                  <a:gd name="T11" fmla="*/ 43200 w 43200"/>
                  <a:gd name="T12" fmla="*/ 25137 h 25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5137" fill="none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</a:path>
                  <a:path w="43200" h="25137" stroke="0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  <a:lnTo>
                      <a:pt x="21600" y="21600"/>
                    </a:lnTo>
                    <a:lnTo>
                      <a:pt x="291" y="25136"/>
                    </a:lnTo>
                    <a:close/>
                  </a:path>
                </a:pathLst>
              </a:cu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87" name="Oval 117"/>
              <p:cNvSpPr>
                <a:spLocks noChangeArrowheads="1"/>
              </p:cNvSpPr>
              <p:nvPr/>
            </p:nvSpPr>
            <p:spPr bwMode="auto">
              <a:xfrm>
                <a:off x="0" y="57150"/>
                <a:ext cx="35560" cy="35560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cxnSp>
            <p:nvCxnSpPr>
              <p:cNvPr id="88" name="AutoShape 125"/>
              <p:cNvCxnSpPr>
                <a:cxnSpLocks noChangeShapeType="1"/>
              </p:cNvCxnSpPr>
              <p:nvPr/>
            </p:nvCxnSpPr>
            <p:spPr bwMode="auto">
              <a:xfrm flipV="1">
                <a:off x="34290" y="72390"/>
                <a:ext cx="288000" cy="0"/>
              </a:xfrm>
              <a:prstGeom prst="straightConnector1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</p:cxnSp>
          <p:cxnSp>
            <p:nvCxnSpPr>
              <p:cNvPr id="89" name="AutoShape 125"/>
              <p:cNvCxnSpPr>
                <a:cxnSpLocks noChangeShapeType="1"/>
              </p:cNvCxnSpPr>
              <p:nvPr/>
            </p:nvCxnSpPr>
            <p:spPr bwMode="auto">
              <a:xfrm flipV="1">
                <a:off x="651510" y="72390"/>
                <a:ext cx="288000" cy="0"/>
              </a:xfrm>
              <a:prstGeom prst="straightConnector1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</p:cxnSp>
          <p:sp>
            <p:nvSpPr>
              <p:cNvPr id="90" name="Oval 117"/>
              <p:cNvSpPr>
                <a:spLocks noChangeArrowheads="1"/>
              </p:cNvSpPr>
              <p:nvPr/>
            </p:nvSpPr>
            <p:spPr bwMode="auto">
              <a:xfrm>
                <a:off x="937260" y="49530"/>
                <a:ext cx="35560" cy="35560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56" name="XT1_Teta"/>
            <p:cNvGrpSpPr/>
            <p:nvPr/>
          </p:nvGrpSpPr>
          <p:grpSpPr>
            <a:xfrm>
              <a:off x="1917700" y="177800"/>
              <a:ext cx="1778278" cy="215900"/>
              <a:chOff x="0" y="0"/>
              <a:chExt cx="1778278" cy="215900"/>
            </a:xfrm>
          </p:grpSpPr>
          <p:grpSp>
            <p:nvGrpSpPr>
              <p:cNvPr id="73" name="Teta"/>
              <p:cNvGrpSpPr/>
              <p:nvPr/>
            </p:nvGrpSpPr>
            <p:grpSpPr>
              <a:xfrm>
                <a:off x="1235122" y="0"/>
                <a:ext cx="543156" cy="215900"/>
                <a:chOff x="218364" y="0"/>
                <a:chExt cx="543546" cy="215900"/>
              </a:xfrm>
            </p:grpSpPr>
            <p:sp>
              <p:nvSpPr>
                <p:cNvPr id="81" name="Oval 77"/>
                <p:cNvSpPr>
                  <a:spLocks noChangeAspect="1" noChangeArrowheads="1"/>
                </p:cNvSpPr>
                <p:nvPr/>
              </p:nvSpPr>
              <p:spPr bwMode="auto">
                <a:xfrm>
                  <a:off x="218364" y="0"/>
                  <a:ext cx="215900" cy="215900"/>
                </a:xfrm>
                <a:prstGeom prst="ellips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pl-PL"/>
                </a:p>
              </p:txBody>
            </p:sp>
            <p:sp>
              <p:nvSpPr>
                <p:cNvPr id="82" name="Oval 77"/>
                <p:cNvSpPr>
                  <a:spLocks noChangeAspect="1" noChangeArrowheads="1"/>
                </p:cNvSpPr>
                <p:nvPr/>
              </p:nvSpPr>
              <p:spPr bwMode="auto">
                <a:xfrm>
                  <a:off x="327546" y="0"/>
                  <a:ext cx="215900" cy="215900"/>
                </a:xfrm>
                <a:prstGeom prst="ellips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pl-PL"/>
                </a:p>
              </p:txBody>
            </p:sp>
            <p:cxnSp>
              <p:nvCxnSpPr>
                <p:cNvPr id="83" name="AutoShape 125"/>
                <p:cNvCxnSpPr>
                  <a:cxnSpLocks noChangeShapeType="1"/>
                </p:cNvCxnSpPr>
                <p:nvPr/>
              </p:nvCxnSpPr>
              <p:spPr bwMode="auto">
                <a:xfrm flipV="1">
                  <a:off x="545910" y="116006"/>
                  <a:ext cx="216000" cy="0"/>
                </a:xfrm>
                <a:prstGeom prst="straightConnector1">
                  <a:avLst/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</p:grpSp>
          <p:grpSp>
            <p:nvGrpSpPr>
              <p:cNvPr id="74" name="XT1"/>
              <p:cNvGrpSpPr/>
              <p:nvPr/>
            </p:nvGrpSpPr>
            <p:grpSpPr>
              <a:xfrm>
                <a:off x="0" y="40943"/>
                <a:ext cx="1227269" cy="92710"/>
                <a:chOff x="0" y="0"/>
                <a:chExt cx="1227722" cy="92710"/>
              </a:xfrm>
            </p:grpSpPr>
            <p:sp>
              <p:nvSpPr>
                <p:cNvPr id="75" name="Arc 119"/>
                <p:cNvSpPr>
                  <a:spLocks/>
                </p:cNvSpPr>
                <p:nvPr/>
              </p:nvSpPr>
              <p:spPr bwMode="auto">
                <a:xfrm>
                  <a:off x="320040" y="0"/>
                  <a:ext cx="107950" cy="71755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6" name="Arc 119"/>
                <p:cNvSpPr>
                  <a:spLocks/>
                </p:cNvSpPr>
                <p:nvPr/>
              </p:nvSpPr>
              <p:spPr bwMode="auto">
                <a:xfrm>
                  <a:off x="434340" y="3810"/>
                  <a:ext cx="108000" cy="72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7" name="Arc 119"/>
                <p:cNvSpPr>
                  <a:spLocks/>
                </p:cNvSpPr>
                <p:nvPr/>
              </p:nvSpPr>
              <p:spPr bwMode="auto">
                <a:xfrm>
                  <a:off x="544830" y="3810"/>
                  <a:ext cx="107950" cy="71755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8" name="Oval 117"/>
                <p:cNvSpPr>
                  <a:spLocks noChangeArrowheads="1"/>
                </p:cNvSpPr>
                <p:nvPr/>
              </p:nvSpPr>
              <p:spPr bwMode="auto">
                <a:xfrm>
                  <a:off x="0" y="57150"/>
                  <a:ext cx="35560" cy="35560"/>
                </a:xfrm>
                <a:prstGeom prst="ellipse">
                  <a:avLst/>
                </a:prstGeom>
                <a:solidFill>
                  <a:schemeClr val="tx1"/>
                </a:solidFill>
                <a:ln w="1905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cxnSp>
              <p:nvCxnSpPr>
                <p:cNvPr id="79" name="AutoShape 125"/>
                <p:cNvCxnSpPr>
                  <a:cxnSpLocks noChangeShapeType="1"/>
                </p:cNvCxnSpPr>
                <p:nvPr/>
              </p:nvCxnSpPr>
              <p:spPr bwMode="auto">
                <a:xfrm flipV="1">
                  <a:off x="34290" y="72390"/>
                  <a:ext cx="288000" cy="0"/>
                </a:xfrm>
                <a:prstGeom prst="straightConnector1">
                  <a:avLst/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80" name="AutoShape 125"/>
                <p:cNvCxnSpPr>
                  <a:cxnSpLocks noChangeShapeType="1"/>
                </p:cNvCxnSpPr>
                <p:nvPr/>
              </p:nvCxnSpPr>
              <p:spPr bwMode="auto">
                <a:xfrm flipV="1">
                  <a:off x="651510" y="72390"/>
                  <a:ext cx="576212" cy="0"/>
                </a:xfrm>
                <a:prstGeom prst="straightConnector1">
                  <a:avLst/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</p:grpSp>
        </p:grpSp>
        <p:grpSp>
          <p:nvGrpSpPr>
            <p:cNvPr id="57" name="XL1"/>
            <p:cNvGrpSpPr/>
            <p:nvPr/>
          </p:nvGrpSpPr>
          <p:grpSpPr>
            <a:xfrm>
              <a:off x="984250" y="215900"/>
              <a:ext cx="972820" cy="92710"/>
              <a:chOff x="0" y="0"/>
              <a:chExt cx="972820" cy="92710"/>
            </a:xfrm>
          </p:grpSpPr>
          <p:sp>
            <p:nvSpPr>
              <p:cNvPr id="66" name="Arc 119"/>
              <p:cNvSpPr>
                <a:spLocks/>
              </p:cNvSpPr>
              <p:nvPr/>
            </p:nvSpPr>
            <p:spPr bwMode="auto">
              <a:xfrm>
                <a:off x="320040" y="0"/>
                <a:ext cx="107950" cy="71755"/>
              </a:xfrm>
              <a:custGeom>
                <a:avLst/>
                <a:gdLst>
                  <a:gd name="T0" fmla="*/ 0 w 43200"/>
                  <a:gd name="T1" fmla="*/ 0 h 25137"/>
                  <a:gd name="T2" fmla="*/ 0 w 43200"/>
                  <a:gd name="T3" fmla="*/ 0 h 25137"/>
                  <a:gd name="T4" fmla="*/ 0 w 43200"/>
                  <a:gd name="T5" fmla="*/ 0 h 2513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5137"/>
                  <a:gd name="T11" fmla="*/ 43200 w 43200"/>
                  <a:gd name="T12" fmla="*/ 25137 h 25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5137" fill="none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</a:path>
                  <a:path w="43200" h="25137" stroke="0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  <a:lnTo>
                      <a:pt x="21600" y="21600"/>
                    </a:lnTo>
                    <a:lnTo>
                      <a:pt x="291" y="25136"/>
                    </a:lnTo>
                    <a:close/>
                  </a:path>
                </a:pathLst>
              </a:cu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7" name="Arc 119"/>
              <p:cNvSpPr>
                <a:spLocks/>
              </p:cNvSpPr>
              <p:nvPr/>
            </p:nvSpPr>
            <p:spPr bwMode="auto">
              <a:xfrm>
                <a:off x="434340" y="3810"/>
                <a:ext cx="108000" cy="72000"/>
              </a:xfrm>
              <a:custGeom>
                <a:avLst/>
                <a:gdLst>
                  <a:gd name="T0" fmla="*/ 0 w 43200"/>
                  <a:gd name="T1" fmla="*/ 0 h 25137"/>
                  <a:gd name="T2" fmla="*/ 0 w 43200"/>
                  <a:gd name="T3" fmla="*/ 0 h 25137"/>
                  <a:gd name="T4" fmla="*/ 0 w 43200"/>
                  <a:gd name="T5" fmla="*/ 0 h 2513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5137"/>
                  <a:gd name="T11" fmla="*/ 43200 w 43200"/>
                  <a:gd name="T12" fmla="*/ 25137 h 25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5137" fill="none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</a:path>
                  <a:path w="43200" h="25137" stroke="0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  <a:lnTo>
                      <a:pt x="21600" y="21600"/>
                    </a:lnTo>
                    <a:lnTo>
                      <a:pt x="291" y="25136"/>
                    </a:lnTo>
                    <a:close/>
                  </a:path>
                </a:pathLst>
              </a:cu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8" name="Arc 119"/>
              <p:cNvSpPr>
                <a:spLocks/>
              </p:cNvSpPr>
              <p:nvPr/>
            </p:nvSpPr>
            <p:spPr bwMode="auto">
              <a:xfrm>
                <a:off x="544830" y="3810"/>
                <a:ext cx="107950" cy="71755"/>
              </a:xfrm>
              <a:custGeom>
                <a:avLst/>
                <a:gdLst>
                  <a:gd name="T0" fmla="*/ 0 w 43200"/>
                  <a:gd name="T1" fmla="*/ 0 h 25137"/>
                  <a:gd name="T2" fmla="*/ 0 w 43200"/>
                  <a:gd name="T3" fmla="*/ 0 h 25137"/>
                  <a:gd name="T4" fmla="*/ 0 w 43200"/>
                  <a:gd name="T5" fmla="*/ 0 h 2513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5137"/>
                  <a:gd name="T11" fmla="*/ 43200 w 43200"/>
                  <a:gd name="T12" fmla="*/ 25137 h 25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5137" fill="none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</a:path>
                  <a:path w="43200" h="25137" stroke="0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  <a:lnTo>
                      <a:pt x="21600" y="21600"/>
                    </a:lnTo>
                    <a:lnTo>
                      <a:pt x="291" y="25136"/>
                    </a:lnTo>
                    <a:close/>
                  </a:path>
                </a:pathLst>
              </a:cu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9" name="Oval 117"/>
              <p:cNvSpPr>
                <a:spLocks noChangeArrowheads="1"/>
              </p:cNvSpPr>
              <p:nvPr/>
            </p:nvSpPr>
            <p:spPr bwMode="auto">
              <a:xfrm>
                <a:off x="0" y="57150"/>
                <a:ext cx="35560" cy="35560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cxnSp>
            <p:nvCxnSpPr>
              <p:cNvPr id="70" name="AutoShape 125"/>
              <p:cNvCxnSpPr>
                <a:cxnSpLocks noChangeShapeType="1"/>
              </p:cNvCxnSpPr>
              <p:nvPr/>
            </p:nvCxnSpPr>
            <p:spPr bwMode="auto">
              <a:xfrm flipV="1">
                <a:off x="34290" y="72390"/>
                <a:ext cx="288000" cy="0"/>
              </a:xfrm>
              <a:prstGeom prst="straightConnector1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</p:cxnSp>
          <p:cxnSp>
            <p:nvCxnSpPr>
              <p:cNvPr id="71" name="AutoShape 125"/>
              <p:cNvCxnSpPr>
                <a:cxnSpLocks noChangeShapeType="1"/>
              </p:cNvCxnSpPr>
              <p:nvPr/>
            </p:nvCxnSpPr>
            <p:spPr bwMode="auto">
              <a:xfrm flipV="1">
                <a:off x="651510" y="72390"/>
                <a:ext cx="288000" cy="0"/>
              </a:xfrm>
              <a:prstGeom prst="straightConnector1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</p:cxnSp>
          <p:sp>
            <p:nvSpPr>
              <p:cNvPr id="72" name="Oval 117"/>
              <p:cNvSpPr>
                <a:spLocks noChangeArrowheads="1"/>
              </p:cNvSpPr>
              <p:nvPr/>
            </p:nvSpPr>
            <p:spPr bwMode="auto">
              <a:xfrm>
                <a:off x="937260" y="49530"/>
                <a:ext cx="35560" cy="35560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58" name="XG"/>
            <p:cNvGrpSpPr/>
            <p:nvPr/>
          </p:nvGrpSpPr>
          <p:grpSpPr>
            <a:xfrm>
              <a:off x="38100" y="215900"/>
              <a:ext cx="972820" cy="92710"/>
              <a:chOff x="0" y="0"/>
              <a:chExt cx="972820" cy="92710"/>
            </a:xfrm>
          </p:grpSpPr>
          <p:sp>
            <p:nvSpPr>
              <p:cNvPr id="59" name="Arc 119"/>
              <p:cNvSpPr>
                <a:spLocks/>
              </p:cNvSpPr>
              <p:nvPr/>
            </p:nvSpPr>
            <p:spPr bwMode="auto">
              <a:xfrm>
                <a:off x="320040" y="0"/>
                <a:ext cx="107950" cy="71755"/>
              </a:xfrm>
              <a:custGeom>
                <a:avLst/>
                <a:gdLst>
                  <a:gd name="T0" fmla="*/ 0 w 43200"/>
                  <a:gd name="T1" fmla="*/ 0 h 25137"/>
                  <a:gd name="T2" fmla="*/ 0 w 43200"/>
                  <a:gd name="T3" fmla="*/ 0 h 25137"/>
                  <a:gd name="T4" fmla="*/ 0 w 43200"/>
                  <a:gd name="T5" fmla="*/ 0 h 2513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5137"/>
                  <a:gd name="T11" fmla="*/ 43200 w 43200"/>
                  <a:gd name="T12" fmla="*/ 25137 h 25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5137" fill="none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</a:path>
                  <a:path w="43200" h="25137" stroke="0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  <a:lnTo>
                      <a:pt x="21600" y="21600"/>
                    </a:lnTo>
                    <a:lnTo>
                      <a:pt x="291" y="25136"/>
                    </a:lnTo>
                    <a:close/>
                  </a:path>
                </a:pathLst>
              </a:cu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0" name="Arc 119"/>
              <p:cNvSpPr>
                <a:spLocks/>
              </p:cNvSpPr>
              <p:nvPr/>
            </p:nvSpPr>
            <p:spPr bwMode="auto">
              <a:xfrm>
                <a:off x="434340" y="3810"/>
                <a:ext cx="108000" cy="72000"/>
              </a:xfrm>
              <a:custGeom>
                <a:avLst/>
                <a:gdLst>
                  <a:gd name="T0" fmla="*/ 0 w 43200"/>
                  <a:gd name="T1" fmla="*/ 0 h 25137"/>
                  <a:gd name="T2" fmla="*/ 0 w 43200"/>
                  <a:gd name="T3" fmla="*/ 0 h 25137"/>
                  <a:gd name="T4" fmla="*/ 0 w 43200"/>
                  <a:gd name="T5" fmla="*/ 0 h 2513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5137"/>
                  <a:gd name="T11" fmla="*/ 43200 w 43200"/>
                  <a:gd name="T12" fmla="*/ 25137 h 25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5137" fill="none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</a:path>
                  <a:path w="43200" h="25137" stroke="0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  <a:lnTo>
                      <a:pt x="21600" y="21600"/>
                    </a:lnTo>
                    <a:lnTo>
                      <a:pt x="291" y="25136"/>
                    </a:lnTo>
                    <a:close/>
                  </a:path>
                </a:pathLst>
              </a:cu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1" name="Arc 119"/>
              <p:cNvSpPr>
                <a:spLocks/>
              </p:cNvSpPr>
              <p:nvPr/>
            </p:nvSpPr>
            <p:spPr bwMode="auto">
              <a:xfrm>
                <a:off x="544830" y="3810"/>
                <a:ext cx="107950" cy="71755"/>
              </a:xfrm>
              <a:custGeom>
                <a:avLst/>
                <a:gdLst>
                  <a:gd name="T0" fmla="*/ 0 w 43200"/>
                  <a:gd name="T1" fmla="*/ 0 h 25137"/>
                  <a:gd name="T2" fmla="*/ 0 w 43200"/>
                  <a:gd name="T3" fmla="*/ 0 h 25137"/>
                  <a:gd name="T4" fmla="*/ 0 w 43200"/>
                  <a:gd name="T5" fmla="*/ 0 h 2513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5137"/>
                  <a:gd name="T11" fmla="*/ 43200 w 43200"/>
                  <a:gd name="T12" fmla="*/ 25137 h 25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5137" fill="none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</a:path>
                  <a:path w="43200" h="25137" stroke="0" extrusionOk="0">
                    <a:moveTo>
                      <a:pt x="291" y="25136"/>
                    </a:moveTo>
                    <a:cubicBezTo>
                      <a:pt x="97" y="23967"/>
                      <a:pt x="0" y="2278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676"/>
                      <a:pt x="43119" y="23750"/>
                      <a:pt x="42959" y="24815"/>
                    </a:cubicBezTo>
                    <a:lnTo>
                      <a:pt x="21600" y="21600"/>
                    </a:lnTo>
                    <a:lnTo>
                      <a:pt x="291" y="25136"/>
                    </a:lnTo>
                    <a:close/>
                  </a:path>
                </a:pathLst>
              </a:cu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2" name="Oval 117"/>
              <p:cNvSpPr>
                <a:spLocks noChangeArrowheads="1"/>
              </p:cNvSpPr>
              <p:nvPr/>
            </p:nvSpPr>
            <p:spPr bwMode="auto">
              <a:xfrm>
                <a:off x="0" y="57150"/>
                <a:ext cx="35560" cy="35560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cxnSp>
            <p:nvCxnSpPr>
              <p:cNvPr id="63" name="AutoShape 125"/>
              <p:cNvCxnSpPr>
                <a:cxnSpLocks noChangeShapeType="1"/>
              </p:cNvCxnSpPr>
              <p:nvPr/>
            </p:nvCxnSpPr>
            <p:spPr bwMode="auto">
              <a:xfrm flipV="1">
                <a:off x="34290" y="72390"/>
                <a:ext cx="288000" cy="0"/>
              </a:xfrm>
              <a:prstGeom prst="straightConnector1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</p:cxnSp>
          <p:cxnSp>
            <p:nvCxnSpPr>
              <p:cNvPr id="64" name="AutoShape 125"/>
              <p:cNvCxnSpPr>
                <a:cxnSpLocks noChangeShapeType="1"/>
              </p:cNvCxnSpPr>
              <p:nvPr/>
            </p:nvCxnSpPr>
            <p:spPr bwMode="auto">
              <a:xfrm flipV="1">
                <a:off x="651510" y="72390"/>
                <a:ext cx="288000" cy="0"/>
              </a:xfrm>
              <a:prstGeom prst="straightConnector1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</p:cxnSp>
          <p:sp>
            <p:nvSpPr>
              <p:cNvPr id="65" name="Oval 117"/>
              <p:cNvSpPr>
                <a:spLocks noChangeArrowheads="1"/>
              </p:cNvSpPr>
              <p:nvPr/>
            </p:nvSpPr>
            <p:spPr bwMode="auto">
              <a:xfrm>
                <a:off x="937260" y="49530"/>
                <a:ext cx="35560" cy="35560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</p:grpSp>
      <p:sp>
        <p:nvSpPr>
          <p:cNvPr id="101" name="Txt_Sch_220"/>
          <p:cNvSpPr>
            <a:spLocks noChangeArrowheads="1"/>
          </p:cNvSpPr>
          <p:nvPr/>
        </p:nvSpPr>
        <p:spPr bwMode="auto">
          <a:xfrm>
            <a:off x="1614500" y="2593226"/>
            <a:ext cx="300082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400" b="1" i="1" smtClean="0">
                <a:solidFill>
                  <a:srgbClr val="00B050"/>
                </a:solidFill>
                <a:latin typeface="Times New Roman" pitchFamily="18" charset="0"/>
              </a:rPr>
              <a:t>Schemat zastępczy odniesiony do 220 kV</a:t>
            </a:r>
            <a:endParaRPr kumimoji="0" lang="pl-PL" altLang="pl-PL" sz="1400" b="1" i="1">
              <a:solidFill>
                <a:srgbClr val="00B050"/>
              </a:solidFill>
              <a:latin typeface="Times New Roman" pitchFamily="18" charset="0"/>
            </a:endParaRPr>
          </a:p>
        </p:txBody>
      </p:sp>
      <p:graphicFrame>
        <p:nvGraphicFramePr>
          <p:cNvPr id="42" name="Teta_GD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4717101"/>
              </p:ext>
            </p:extLst>
          </p:nvPr>
        </p:nvGraphicFramePr>
        <p:xfrm>
          <a:off x="6167666" y="2065741"/>
          <a:ext cx="1193760" cy="393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67" name="Równanie" r:id="rId11" imgW="1193760" imgH="393480" progId="Equation.3">
                  <p:embed/>
                </p:oleObj>
              </mc:Choice>
              <mc:Fallback>
                <p:oleObj name="Równanie" r:id="rId11" imgW="1193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7666" y="2065741"/>
                        <a:ext cx="1193760" cy="3934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XT_2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6388612"/>
              </p:ext>
            </p:extLst>
          </p:nvPr>
        </p:nvGraphicFramePr>
        <p:xfrm>
          <a:off x="3113740" y="2046913"/>
          <a:ext cx="2565360" cy="48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68" name="Równanie" r:id="rId13" imgW="2565360" imgH="482400" progId="Equation.3">
                  <p:embed/>
                </p:oleObj>
              </mc:Choice>
              <mc:Fallback>
                <p:oleObj name="Równanie" r:id="rId13" imgW="2565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3740" y="2046913"/>
                        <a:ext cx="2565360" cy="48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xt_Imp_Trf_220"/>
          <p:cNvSpPr>
            <a:spLocks noChangeArrowheads="1"/>
          </p:cNvSpPr>
          <p:nvPr/>
        </p:nvSpPr>
        <p:spPr bwMode="auto">
          <a:xfrm>
            <a:off x="1580850" y="1813426"/>
            <a:ext cx="371255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400" b="1" i="1" smtClean="0">
                <a:latin typeface="Times New Roman" pitchFamily="18" charset="0"/>
              </a:rPr>
              <a:t>Impedancja transformatora:odniesiona do </a:t>
            </a:r>
            <a:r>
              <a:rPr kumimoji="0" lang="pl-PL" altLang="pl-PL" sz="1400" b="1" i="1" smtClean="0">
                <a:solidFill>
                  <a:srgbClr val="00B050"/>
                </a:solidFill>
                <a:latin typeface="Times New Roman" pitchFamily="18" charset="0"/>
              </a:rPr>
              <a:t>220 kV</a:t>
            </a:r>
            <a:endParaRPr kumimoji="0" lang="pl-PL" altLang="pl-PL" sz="1400" b="1" i="1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40" name="Txt_Par_Trf"/>
          <p:cNvSpPr>
            <a:spLocks noChangeArrowheads="1"/>
          </p:cNvSpPr>
          <p:nvPr/>
        </p:nvSpPr>
        <p:spPr bwMode="auto">
          <a:xfrm>
            <a:off x="1580850" y="1565586"/>
            <a:ext cx="71688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400" b="1" i="1" smtClean="0">
                <a:latin typeface="Times New Roman" pitchFamily="18" charset="0"/>
              </a:rPr>
              <a:t>Parametry transformatora:  S</a:t>
            </a:r>
            <a:r>
              <a:rPr kumimoji="0" lang="pl-PL" altLang="pl-PL" sz="1400" b="1" i="1" baseline="-25000" smtClean="0">
                <a:latin typeface="Times New Roman" pitchFamily="18" charset="0"/>
              </a:rPr>
              <a:t>n</a:t>
            </a:r>
            <a:r>
              <a:rPr kumimoji="0" lang="pl-PL" altLang="pl-PL" sz="1400" b="1" i="1" smtClean="0">
                <a:latin typeface="Times New Roman" pitchFamily="18" charset="0"/>
              </a:rPr>
              <a:t>=250 MVA     </a:t>
            </a:r>
            <a:r>
              <a:rPr kumimoji="0" lang="el-GR" altLang="pl-PL" sz="1400" b="1" i="1" smtClean="0">
                <a:latin typeface="Times New Roman" pitchFamily="18" charset="0"/>
              </a:rPr>
              <a:t>ϑ</a:t>
            </a:r>
            <a:r>
              <a:rPr kumimoji="0" lang="pl-PL" altLang="pl-PL" sz="1400" b="1" i="1" smtClean="0">
                <a:latin typeface="Times New Roman" pitchFamily="18" charset="0"/>
              </a:rPr>
              <a:t>=220/110 kV      </a:t>
            </a:r>
            <a:r>
              <a:rPr kumimoji="0" lang="el-GR" altLang="pl-PL" sz="1400" b="1" i="1" smtClean="0">
                <a:latin typeface="Times New Roman" pitchFamily="18" charset="0"/>
              </a:rPr>
              <a:t>Δ</a:t>
            </a:r>
            <a:r>
              <a:rPr kumimoji="0" lang="pl-PL" altLang="pl-PL" sz="1400" b="1" i="1" smtClean="0">
                <a:latin typeface="Times New Roman" pitchFamily="18" charset="0"/>
              </a:rPr>
              <a:t>U</a:t>
            </a:r>
            <a:r>
              <a:rPr kumimoji="0" lang="pl-PL" altLang="pl-PL" sz="1400" b="1" i="1" baseline="-25000" smtClean="0">
                <a:latin typeface="Times New Roman" pitchFamily="18" charset="0"/>
              </a:rPr>
              <a:t>z</a:t>
            </a:r>
            <a:r>
              <a:rPr kumimoji="0" lang="pl-PL" altLang="pl-PL" sz="1400" b="1" i="1" smtClean="0">
                <a:latin typeface="Times New Roman" pitchFamily="18" charset="0"/>
              </a:rPr>
              <a:t>=10,5%      Lz=21   dUz=1,1 kV</a:t>
            </a:r>
            <a:endParaRPr kumimoji="0" lang="pl-PL" altLang="pl-PL" sz="1400" b="1" i="1">
              <a:latin typeface="Times New Roman" pitchFamily="18" charset="0"/>
            </a:endParaRPr>
          </a:p>
        </p:txBody>
      </p:sp>
      <p:sp>
        <p:nvSpPr>
          <p:cNvPr id="48" name="Txt_Imp_Elem"/>
          <p:cNvSpPr>
            <a:spLocks noChangeArrowheads="1"/>
          </p:cNvSpPr>
          <p:nvPr/>
        </p:nvSpPr>
        <p:spPr bwMode="auto">
          <a:xfrm>
            <a:off x="1580850" y="1324576"/>
            <a:ext cx="41646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400" b="1" i="1" smtClean="0">
                <a:latin typeface="Times New Roman" pitchFamily="18" charset="0"/>
              </a:rPr>
              <a:t>Impedancja elementów:     X</a:t>
            </a:r>
            <a:r>
              <a:rPr kumimoji="0" lang="pl-PL" altLang="pl-PL" sz="1400" b="1" i="1" baseline="-25000" smtClean="0">
                <a:latin typeface="Times New Roman" pitchFamily="18" charset="0"/>
              </a:rPr>
              <a:t>S</a:t>
            </a:r>
            <a:r>
              <a:rPr kumimoji="0" lang="pl-PL" altLang="pl-PL" sz="1400" b="1" i="1" smtClean="0">
                <a:latin typeface="Times New Roman" pitchFamily="18" charset="0"/>
              </a:rPr>
              <a:t>=10</a:t>
            </a:r>
            <a:r>
              <a:rPr kumimoji="0" lang="el-GR" altLang="pl-PL" sz="1400" b="1" i="1" smtClean="0">
                <a:latin typeface="Times New Roman" pitchFamily="18" charset="0"/>
              </a:rPr>
              <a:t>Ω</a:t>
            </a:r>
            <a:r>
              <a:rPr kumimoji="0" lang="pl-PL" altLang="pl-PL" sz="1400" b="1" i="1" smtClean="0">
                <a:latin typeface="Times New Roman" pitchFamily="18" charset="0"/>
              </a:rPr>
              <a:t>, X</a:t>
            </a:r>
            <a:r>
              <a:rPr kumimoji="0" lang="pl-PL" altLang="pl-PL" sz="1400" b="1" i="1" baseline="-25000" smtClean="0">
                <a:latin typeface="Times New Roman" pitchFamily="18" charset="0"/>
              </a:rPr>
              <a:t>L1</a:t>
            </a:r>
            <a:r>
              <a:rPr kumimoji="0" lang="pl-PL" altLang="pl-PL" sz="1400" b="1" i="1" smtClean="0">
                <a:latin typeface="Times New Roman" pitchFamily="18" charset="0"/>
              </a:rPr>
              <a:t>=60</a:t>
            </a:r>
            <a:r>
              <a:rPr kumimoji="0" lang="el-GR" altLang="pl-PL" sz="1400" b="1" i="1" smtClean="0">
                <a:latin typeface="Times New Roman" pitchFamily="18" charset="0"/>
              </a:rPr>
              <a:t>Ω</a:t>
            </a:r>
            <a:r>
              <a:rPr kumimoji="0" lang="pl-PL" altLang="pl-PL" sz="1400" b="1" i="1" smtClean="0">
                <a:latin typeface="Times New Roman" pitchFamily="18" charset="0"/>
              </a:rPr>
              <a:t>     X</a:t>
            </a:r>
            <a:r>
              <a:rPr kumimoji="0" lang="pl-PL" altLang="pl-PL" sz="1400" b="1" i="1" baseline="-25000" smtClean="0">
                <a:latin typeface="Times New Roman" pitchFamily="18" charset="0"/>
              </a:rPr>
              <a:t>L2</a:t>
            </a:r>
            <a:r>
              <a:rPr kumimoji="0" lang="pl-PL" altLang="pl-PL" sz="1400" b="1" i="1" smtClean="0">
                <a:latin typeface="Times New Roman" pitchFamily="18" charset="0"/>
              </a:rPr>
              <a:t>=5</a:t>
            </a:r>
            <a:r>
              <a:rPr kumimoji="0" lang="el-GR" altLang="pl-PL" sz="1400" b="1" i="1" smtClean="0">
                <a:latin typeface="Times New Roman" pitchFamily="18" charset="0"/>
              </a:rPr>
              <a:t>Ω</a:t>
            </a:r>
            <a:endParaRPr kumimoji="0" lang="pl-PL" altLang="pl-PL" sz="1400" b="1" i="1">
              <a:latin typeface="Times New Roman" pitchFamily="18" charset="0"/>
            </a:endParaRPr>
          </a:p>
        </p:txBody>
      </p:sp>
      <p:grpSp>
        <p:nvGrpSpPr>
          <p:cNvPr id="3" name="Siec"/>
          <p:cNvGrpSpPr/>
          <p:nvPr/>
        </p:nvGrpSpPr>
        <p:grpSpPr>
          <a:xfrm>
            <a:off x="2343862" y="410482"/>
            <a:ext cx="4572558" cy="835785"/>
            <a:chOff x="116282" y="0"/>
            <a:chExt cx="4572605" cy="835869"/>
          </a:xfrm>
        </p:grpSpPr>
        <p:grpSp>
          <p:nvGrpSpPr>
            <p:cNvPr id="4" name="Opis"/>
            <p:cNvGrpSpPr/>
            <p:nvPr/>
          </p:nvGrpSpPr>
          <p:grpSpPr>
            <a:xfrm>
              <a:off x="201875" y="0"/>
              <a:ext cx="4487012" cy="835869"/>
              <a:chOff x="201875" y="0"/>
              <a:chExt cx="4487012" cy="835869"/>
            </a:xfrm>
          </p:grpSpPr>
          <p:sp>
            <p:nvSpPr>
              <p:cNvPr id="29" name="Text Box 26"/>
              <p:cNvSpPr txBox="1">
                <a:spLocks noChangeArrowheads="1"/>
              </p:cNvSpPr>
              <p:nvPr/>
            </p:nvSpPr>
            <p:spPr bwMode="auto">
              <a:xfrm>
                <a:off x="261530" y="30473"/>
                <a:ext cx="256264" cy="2519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S</a:t>
                </a:r>
                <a:endParaRPr lang="pl-PL" sz="1200" b="1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30" name="Text Box 26"/>
              <p:cNvSpPr txBox="1">
                <a:spLocks noChangeArrowheads="1"/>
              </p:cNvSpPr>
              <p:nvPr/>
            </p:nvSpPr>
            <p:spPr bwMode="auto">
              <a:xfrm>
                <a:off x="507412" y="0"/>
                <a:ext cx="548005" cy="216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sp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i="1" kern="1200">
                    <a:solidFill>
                      <a:srgbClr val="00B05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220 kV</a:t>
                </a:r>
                <a:endParaRPr lang="pl-PL" sz="1200" b="1">
                  <a:solidFill>
                    <a:srgbClr val="00B050"/>
                  </a:solidFill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31" name="Text Box 26"/>
              <p:cNvSpPr txBox="1">
                <a:spLocks noChangeArrowheads="1"/>
              </p:cNvSpPr>
              <p:nvPr/>
            </p:nvSpPr>
            <p:spPr bwMode="auto">
              <a:xfrm>
                <a:off x="692407" y="602617"/>
                <a:ext cx="109855" cy="22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none" lIns="0" tIns="0" rIns="0" bIns="0" anchor="t" anchorCtr="0" upright="1">
                <a:sp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A</a:t>
                </a:r>
                <a:endParaRPr lang="pl-PL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32" name="Text Box 26"/>
              <p:cNvSpPr txBox="1">
                <a:spLocks noChangeArrowheads="1"/>
              </p:cNvSpPr>
              <p:nvPr/>
            </p:nvSpPr>
            <p:spPr bwMode="auto">
              <a:xfrm>
                <a:off x="1231533" y="206202"/>
                <a:ext cx="169545" cy="2279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none" lIns="0" tIns="0" rIns="0" bIns="0" anchor="t" anchorCtr="0" upright="1">
                <a:sp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L1</a:t>
                </a:r>
                <a:endParaRPr lang="pl-PL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33" name="Text Box 26"/>
              <p:cNvSpPr txBox="1">
                <a:spLocks noChangeArrowheads="1"/>
              </p:cNvSpPr>
              <p:nvPr/>
            </p:nvSpPr>
            <p:spPr bwMode="auto">
              <a:xfrm>
                <a:off x="201875" y="603922"/>
                <a:ext cx="84961" cy="216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none" lIns="0" tIns="0" rIns="0" bIns="0" anchor="t" anchorCtr="0" upright="1">
                <a:sp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S</a:t>
                </a:r>
                <a:endParaRPr lang="pl-PL" sz="1200" b="1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34" name="Text Box 26"/>
              <p:cNvSpPr txBox="1">
                <a:spLocks noChangeArrowheads="1"/>
              </p:cNvSpPr>
              <p:nvPr/>
            </p:nvSpPr>
            <p:spPr bwMode="auto">
              <a:xfrm>
                <a:off x="2140647" y="607904"/>
                <a:ext cx="102235" cy="2279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none" lIns="0" tIns="0" rIns="0" bIns="0" anchor="t" anchorCtr="0" upright="1">
                <a:sp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B</a:t>
                </a:r>
                <a:endParaRPr lang="pl-PL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35" name="Text Box 26"/>
              <p:cNvSpPr txBox="1">
                <a:spLocks noChangeArrowheads="1"/>
              </p:cNvSpPr>
              <p:nvPr/>
            </p:nvSpPr>
            <p:spPr bwMode="auto">
              <a:xfrm>
                <a:off x="4344721" y="607904"/>
                <a:ext cx="109855" cy="22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none" lIns="0" tIns="0" rIns="0" bIns="0" anchor="t" anchorCtr="0" upright="1">
                <a:sp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D</a:t>
                </a:r>
                <a:endParaRPr lang="pl-PL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36" name="Text Box 26"/>
              <p:cNvSpPr txBox="1">
                <a:spLocks noChangeArrowheads="1"/>
              </p:cNvSpPr>
              <p:nvPr/>
            </p:nvSpPr>
            <p:spPr bwMode="auto">
              <a:xfrm>
                <a:off x="3298182" y="607904"/>
                <a:ext cx="111125" cy="22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sp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C</a:t>
                </a:r>
                <a:endParaRPr lang="pl-PL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37" name="Text Box 26"/>
              <p:cNvSpPr txBox="1">
                <a:spLocks noChangeArrowheads="1"/>
              </p:cNvSpPr>
              <p:nvPr/>
            </p:nvSpPr>
            <p:spPr bwMode="auto">
              <a:xfrm>
                <a:off x="4165012" y="0"/>
                <a:ext cx="523875" cy="216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sp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i="1" kern="1200">
                    <a:solidFill>
                      <a:srgbClr val="00B0F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110 kV</a:t>
                </a:r>
                <a:endParaRPr lang="pl-PL" sz="1200">
                  <a:solidFill>
                    <a:srgbClr val="00B0F0"/>
                  </a:solidFill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38" name="Text Box 26"/>
              <p:cNvSpPr txBox="1">
                <a:spLocks noChangeArrowheads="1"/>
              </p:cNvSpPr>
              <p:nvPr/>
            </p:nvSpPr>
            <p:spPr bwMode="auto">
              <a:xfrm>
                <a:off x="3805595" y="206202"/>
                <a:ext cx="169545" cy="2279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none" lIns="0" tIns="0" rIns="0" bIns="0" anchor="t" anchorCtr="0" upright="1">
                <a:sp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i="1" kern="120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L2</a:t>
                </a:r>
                <a:endParaRPr lang="pl-PL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39" name="Text Box 26"/>
              <p:cNvSpPr txBox="1">
                <a:spLocks noChangeArrowheads="1"/>
              </p:cNvSpPr>
              <p:nvPr/>
            </p:nvSpPr>
            <p:spPr bwMode="auto">
              <a:xfrm>
                <a:off x="2683755" y="15923"/>
                <a:ext cx="354440" cy="216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spAutoFit/>
              </a:bodyPr>
              <a:lstStyle/>
              <a:p>
                <a:pPr eaLnBrk="0" fontAlgn="base" hangingPunct="0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pl-PL" sz="1200" b="1" i="1" kern="1200" smtClean="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T</a:t>
                </a:r>
                <a:endParaRPr lang="pl-PL" sz="1200" b="1">
                  <a:effectLst/>
                  <a:latin typeface="Times New Roman"/>
                  <a:ea typeface="Times New Roman"/>
                </a:endParaRPr>
              </a:p>
            </p:txBody>
          </p:sp>
        </p:grpSp>
        <p:grpSp>
          <p:nvGrpSpPr>
            <p:cNvPr id="6" name="Siec"/>
            <p:cNvGrpSpPr/>
            <p:nvPr/>
          </p:nvGrpSpPr>
          <p:grpSpPr>
            <a:xfrm>
              <a:off x="116282" y="253706"/>
              <a:ext cx="4305300" cy="359410"/>
              <a:chOff x="0" y="0"/>
              <a:chExt cx="4305300" cy="359410"/>
            </a:xfrm>
          </p:grpSpPr>
          <p:grpSp>
            <p:nvGrpSpPr>
              <p:cNvPr id="11" name="L2"/>
              <p:cNvGrpSpPr/>
              <p:nvPr/>
            </p:nvGrpSpPr>
            <p:grpSpPr>
              <a:xfrm>
                <a:off x="3219450" y="0"/>
                <a:ext cx="1085850" cy="359410"/>
                <a:chOff x="0" y="0"/>
                <a:chExt cx="1085850" cy="359410"/>
              </a:xfrm>
            </p:grpSpPr>
            <p:cxnSp>
              <p:nvCxnSpPr>
                <p:cNvPr id="26" name="AutoShape 28"/>
                <p:cNvCxnSpPr>
                  <a:cxnSpLocks noChangeShapeType="1"/>
                </p:cNvCxnSpPr>
                <p:nvPr/>
              </p:nvCxnSpPr>
              <p:spPr bwMode="auto">
                <a:xfrm>
                  <a:off x="0" y="0"/>
                  <a:ext cx="0" cy="359410"/>
                </a:xfrm>
                <a:prstGeom prst="straightConnector1">
                  <a:avLst/>
                </a:prstGeom>
                <a:noFill/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7" name="AutoShape 30"/>
                <p:cNvCxnSpPr>
                  <a:cxnSpLocks noChangeShapeType="1"/>
                </p:cNvCxnSpPr>
                <p:nvPr/>
              </p:nvCxnSpPr>
              <p:spPr bwMode="auto">
                <a:xfrm>
                  <a:off x="0" y="184150"/>
                  <a:ext cx="1080000" cy="0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8" name="AutoShape 28"/>
                <p:cNvCxnSpPr>
                  <a:cxnSpLocks noChangeShapeType="1"/>
                </p:cNvCxnSpPr>
                <p:nvPr/>
              </p:nvCxnSpPr>
              <p:spPr bwMode="auto">
                <a:xfrm>
                  <a:off x="1085850" y="0"/>
                  <a:ext cx="0" cy="359410"/>
                </a:xfrm>
                <a:prstGeom prst="straightConnector1">
                  <a:avLst/>
                </a:prstGeom>
                <a:noFill/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2" name="Trf"/>
              <p:cNvGrpSpPr/>
              <p:nvPr/>
            </p:nvGrpSpPr>
            <p:grpSpPr>
              <a:xfrm>
                <a:off x="2095500" y="0"/>
                <a:ext cx="1125855" cy="359410"/>
                <a:chOff x="0" y="0"/>
                <a:chExt cx="1125855" cy="359410"/>
              </a:xfrm>
            </p:grpSpPr>
            <p:sp>
              <p:nvSpPr>
                <p:cNvPr id="22" name="Oval 77"/>
                <p:cNvSpPr>
                  <a:spLocks noChangeArrowheads="1"/>
                </p:cNvSpPr>
                <p:nvPr/>
              </p:nvSpPr>
              <p:spPr bwMode="auto">
                <a:xfrm>
                  <a:off x="292100" y="0"/>
                  <a:ext cx="359410" cy="359410"/>
                </a:xfrm>
                <a:prstGeom prst="ellips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pl-PL"/>
                </a:p>
              </p:txBody>
            </p:sp>
            <p:cxnSp>
              <p:nvCxnSpPr>
                <p:cNvPr id="23" name="AutoShape 30"/>
                <p:cNvCxnSpPr>
                  <a:cxnSpLocks noChangeShapeType="1"/>
                </p:cNvCxnSpPr>
                <p:nvPr/>
              </p:nvCxnSpPr>
              <p:spPr bwMode="auto">
                <a:xfrm>
                  <a:off x="0" y="177800"/>
                  <a:ext cx="287655" cy="0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4" name="Oval 77"/>
                <p:cNvSpPr>
                  <a:spLocks noChangeArrowheads="1"/>
                </p:cNvSpPr>
                <p:nvPr/>
              </p:nvSpPr>
              <p:spPr bwMode="auto">
                <a:xfrm>
                  <a:off x="476250" y="0"/>
                  <a:ext cx="359410" cy="359410"/>
                </a:xfrm>
                <a:prstGeom prst="ellips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pl-PL"/>
                </a:p>
              </p:txBody>
            </p:sp>
            <p:cxnSp>
              <p:nvCxnSpPr>
                <p:cNvPr id="25" name="AutoShape 30"/>
                <p:cNvCxnSpPr>
                  <a:cxnSpLocks noChangeShapeType="1"/>
                </p:cNvCxnSpPr>
                <p:nvPr/>
              </p:nvCxnSpPr>
              <p:spPr bwMode="auto">
                <a:xfrm>
                  <a:off x="838200" y="184150"/>
                  <a:ext cx="287655" cy="0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3" name="L1"/>
              <p:cNvGrpSpPr/>
              <p:nvPr/>
            </p:nvGrpSpPr>
            <p:grpSpPr>
              <a:xfrm>
                <a:off x="647700" y="0"/>
                <a:ext cx="1447800" cy="359410"/>
                <a:chOff x="0" y="0"/>
                <a:chExt cx="1447800" cy="360000"/>
              </a:xfrm>
            </p:grpSpPr>
            <p:cxnSp>
              <p:nvCxnSpPr>
                <p:cNvPr id="19" name="AutoShape 28"/>
                <p:cNvCxnSpPr>
                  <a:cxnSpLocks noChangeShapeType="1"/>
                </p:cNvCxnSpPr>
                <p:nvPr/>
              </p:nvCxnSpPr>
              <p:spPr bwMode="auto">
                <a:xfrm>
                  <a:off x="0" y="0"/>
                  <a:ext cx="0" cy="360000"/>
                </a:xfrm>
                <a:prstGeom prst="straightConnector1">
                  <a:avLst/>
                </a:prstGeom>
                <a:noFill/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" name="AutoShape 30"/>
                <p:cNvCxnSpPr>
                  <a:cxnSpLocks noChangeShapeType="1"/>
                </p:cNvCxnSpPr>
                <p:nvPr/>
              </p:nvCxnSpPr>
              <p:spPr bwMode="auto">
                <a:xfrm>
                  <a:off x="0" y="177800"/>
                  <a:ext cx="1440000" cy="0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1" name="AutoShape 28"/>
                <p:cNvCxnSpPr>
                  <a:cxnSpLocks noChangeShapeType="1"/>
                </p:cNvCxnSpPr>
                <p:nvPr/>
              </p:nvCxnSpPr>
              <p:spPr bwMode="auto">
                <a:xfrm>
                  <a:off x="1447800" y="0"/>
                  <a:ext cx="0" cy="359410"/>
                </a:xfrm>
                <a:prstGeom prst="straightConnector1">
                  <a:avLst/>
                </a:prstGeom>
                <a:noFill/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4" name="Gen"/>
              <p:cNvGrpSpPr/>
              <p:nvPr/>
            </p:nvGrpSpPr>
            <p:grpSpPr>
              <a:xfrm>
                <a:off x="0" y="0"/>
                <a:ext cx="649605" cy="359410"/>
                <a:chOff x="0" y="0"/>
                <a:chExt cx="649950" cy="359410"/>
              </a:xfrm>
            </p:grpSpPr>
            <p:cxnSp>
              <p:nvCxnSpPr>
                <p:cNvPr id="15" name="AutoShape 30"/>
                <p:cNvCxnSpPr>
                  <a:cxnSpLocks noChangeShapeType="1"/>
                </p:cNvCxnSpPr>
                <p:nvPr/>
              </p:nvCxnSpPr>
              <p:spPr bwMode="auto">
                <a:xfrm>
                  <a:off x="361950" y="177800"/>
                  <a:ext cx="288000" cy="0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6" name="Oval 77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59410" cy="359410"/>
                </a:xfrm>
                <a:prstGeom prst="ellips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pl-PL"/>
                </a:p>
              </p:txBody>
            </p:sp>
            <p:sp>
              <p:nvSpPr>
                <p:cNvPr id="17" name="Łuk 16"/>
                <p:cNvSpPr/>
                <p:nvPr/>
              </p:nvSpPr>
              <p:spPr>
                <a:xfrm>
                  <a:off x="107950" y="114300"/>
                  <a:ext cx="71755" cy="71755"/>
                </a:xfrm>
                <a:prstGeom prst="arc">
                  <a:avLst>
                    <a:gd name="adj1" fmla="val 1150353"/>
                    <a:gd name="adj2" fmla="val 10414801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l-PL"/>
                </a:p>
              </p:txBody>
            </p:sp>
            <p:sp>
              <p:nvSpPr>
                <p:cNvPr id="18" name="Łuk 17"/>
                <p:cNvSpPr/>
                <p:nvPr/>
              </p:nvSpPr>
              <p:spPr>
                <a:xfrm>
                  <a:off x="171450" y="146050"/>
                  <a:ext cx="71755" cy="71755"/>
                </a:xfrm>
                <a:prstGeom prst="arc">
                  <a:avLst>
                    <a:gd name="adj1" fmla="val 12399514"/>
                    <a:gd name="adj2" fmla="val 236357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l-PL"/>
                </a:p>
              </p:txBody>
            </p:sp>
          </p:grpSp>
        </p:grpSp>
        <p:grpSp>
          <p:nvGrpSpPr>
            <p:cNvPr id="7" name="Zwar"/>
            <p:cNvGrpSpPr/>
            <p:nvPr/>
          </p:nvGrpSpPr>
          <p:grpSpPr>
            <a:xfrm>
              <a:off x="4350007" y="301276"/>
              <a:ext cx="114284" cy="249711"/>
              <a:chOff x="0" y="0"/>
              <a:chExt cx="114284" cy="249711"/>
            </a:xfrm>
          </p:grpSpPr>
          <p:cxnSp>
            <p:nvCxnSpPr>
              <p:cNvPr id="8" name="Łącznik prostoliniowy 7"/>
              <p:cNvCxnSpPr/>
              <p:nvPr/>
            </p:nvCxnSpPr>
            <p:spPr>
              <a:xfrm flipH="1">
                <a:off x="42284" y="0"/>
                <a:ext cx="72000" cy="108000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Łącznik prostoliniowy 8"/>
              <p:cNvCxnSpPr/>
              <p:nvPr/>
            </p:nvCxnSpPr>
            <p:spPr>
              <a:xfrm flipH="1" flipV="1">
                <a:off x="42284" y="105711"/>
                <a:ext cx="72000" cy="0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Łącznik prostoliniowy 9"/>
              <p:cNvCxnSpPr/>
              <p:nvPr/>
            </p:nvCxnSpPr>
            <p:spPr>
              <a:xfrm flipH="1">
                <a:off x="0" y="105711"/>
                <a:ext cx="108000" cy="144000"/>
              </a:xfrm>
              <a:prstGeom prst="line">
                <a:avLst/>
              </a:prstGeom>
              <a:ln w="15875">
                <a:solidFill>
                  <a:srgbClr val="FF0000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ytuł"/>
          <p:cNvSpPr txBox="1">
            <a:spLocks noChangeArrowheads="1"/>
          </p:cNvSpPr>
          <p:nvPr/>
        </p:nvSpPr>
        <p:spPr bwMode="auto">
          <a:xfrm>
            <a:off x="1606445" y="180375"/>
            <a:ext cx="593111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Sprowadzanie impedacji obwodu do jednego poziomu napięciowego</a:t>
            </a:r>
            <a:endParaRPr kumimoji="1" lang="pl-PL" sz="1400" b="1" i="1" ker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78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  <p:bldP spid="104" grpId="0"/>
      <p:bldP spid="51" grpId="0"/>
      <p:bldP spid="102" grpId="0"/>
      <p:bldP spid="101" grpId="0"/>
      <p:bldP spid="44" grpId="0"/>
      <p:bldP spid="40" grpId="0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Sz_110_z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616811"/>
              </p:ext>
            </p:extLst>
          </p:nvPr>
        </p:nvGraphicFramePr>
        <p:xfrm>
          <a:off x="4732338" y="5581650"/>
          <a:ext cx="37084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72" name="Równanie" r:id="rId3" imgW="3708360" imgH="304560" progId="Equation.3">
                  <p:embed/>
                </p:oleObj>
              </mc:Choice>
              <mc:Fallback>
                <p:oleObj name="Równanie" r:id="rId3" imgW="3708360" imgH="30456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2338" y="5581650"/>
                        <a:ext cx="3708400" cy="31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xt_Sz_110_z10"/>
          <p:cNvSpPr>
            <a:spLocks noChangeArrowheads="1"/>
          </p:cNvSpPr>
          <p:nvPr/>
        </p:nvSpPr>
        <p:spPr bwMode="auto">
          <a:xfrm>
            <a:off x="7502651" y="5349369"/>
            <a:ext cx="945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400" b="1" i="1" smtClean="0">
                <a:solidFill>
                  <a:srgbClr val="FF0000"/>
                </a:solidFill>
                <a:latin typeface="Times New Roman" pitchFamily="18" charset="0"/>
              </a:rPr>
              <a:t>Moc zwarcia</a:t>
            </a:r>
            <a:endParaRPr kumimoji="0" lang="pl-PL" altLang="pl-PL" sz="1400" b="1" i="1">
              <a:solidFill>
                <a:srgbClr val="FF0000"/>
              </a:solidFill>
              <a:latin typeface="Times New Roman" pitchFamily="18" charset="0"/>
            </a:endParaRPr>
          </a:p>
        </p:txBody>
      </p:sp>
      <p:graphicFrame>
        <p:nvGraphicFramePr>
          <p:cNvPr id="48" name="Iz_110_z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2334374"/>
              </p:ext>
            </p:extLst>
          </p:nvPr>
        </p:nvGraphicFramePr>
        <p:xfrm>
          <a:off x="1190017" y="5486400"/>
          <a:ext cx="339090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73" name="Równanie" r:id="rId5" imgW="3390900" imgH="495300" progId="Equation.3">
                  <p:embed/>
                </p:oleObj>
              </mc:Choice>
              <mc:Fallback>
                <p:oleObj name="Równanie" r:id="rId5" imgW="3390900" imgH="49530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017" y="5486400"/>
                        <a:ext cx="3390900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xt_Iz_100_z10"/>
          <p:cNvSpPr>
            <a:spLocks noChangeArrowheads="1"/>
          </p:cNvSpPr>
          <p:nvPr/>
        </p:nvSpPr>
        <p:spPr bwMode="auto">
          <a:xfrm>
            <a:off x="1230559" y="5189874"/>
            <a:ext cx="9746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400" i="1" smtClean="0">
                <a:latin typeface="Times New Roman" pitchFamily="18" charset="0"/>
              </a:rPr>
              <a:t>Prąd zwarcia</a:t>
            </a:r>
            <a:endParaRPr kumimoji="0" lang="pl-PL" altLang="pl-PL" sz="1400" i="1">
              <a:solidFill>
                <a:srgbClr val="00B050"/>
              </a:solidFill>
              <a:latin typeface="Times New Roman" pitchFamily="18" charset="0"/>
            </a:endParaRPr>
          </a:p>
        </p:txBody>
      </p:sp>
      <p:graphicFrame>
        <p:nvGraphicFramePr>
          <p:cNvPr id="46" name="XSD_110_z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6511501"/>
              </p:ext>
            </p:extLst>
          </p:nvPr>
        </p:nvGraphicFramePr>
        <p:xfrm>
          <a:off x="2481943" y="4871368"/>
          <a:ext cx="584835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74" name="Równanie" r:id="rId7" imgW="5854700" imgH="304800" progId="Equation.3">
                  <p:embed/>
                </p:oleObj>
              </mc:Choice>
              <mc:Fallback>
                <p:oleObj name="Równanie" r:id="rId7" imgW="5854700" imgH="304800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1943" y="4871368"/>
                        <a:ext cx="5848350" cy="31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Teta_DG_z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578770"/>
              </p:ext>
            </p:extLst>
          </p:nvPr>
        </p:nvGraphicFramePr>
        <p:xfrm>
          <a:off x="985652" y="4465122"/>
          <a:ext cx="3505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75" name="Równanie" r:id="rId9" imgW="3505200" imgH="431800" progId="Equation.3">
                  <p:embed/>
                </p:oleObj>
              </mc:Choice>
              <mc:Fallback>
                <p:oleObj name="Równanie" r:id="rId9" imgW="3505200" imgH="43180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5652" y="4465122"/>
                        <a:ext cx="3505200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xt_Imp_110_z10"/>
          <p:cNvSpPr>
            <a:spLocks noChangeArrowheads="1"/>
          </p:cNvSpPr>
          <p:nvPr/>
        </p:nvSpPr>
        <p:spPr bwMode="auto">
          <a:xfrm>
            <a:off x="1884598" y="4228026"/>
            <a:ext cx="60830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400" b="1" i="1" smtClean="0">
                <a:latin typeface="Times New Roman" pitchFamily="18" charset="0"/>
              </a:rPr>
              <a:t>Impedancja zastępcza </a:t>
            </a:r>
            <a:r>
              <a:rPr kumimoji="0" lang="pl-PL" altLang="pl-PL" sz="1400" b="1" i="1" smtClean="0">
                <a:solidFill>
                  <a:srgbClr val="00B0F0"/>
                </a:solidFill>
                <a:latin typeface="Times New Roman" pitchFamily="18" charset="0"/>
              </a:rPr>
              <a:t>25,873</a:t>
            </a:r>
            <a:r>
              <a:rPr kumimoji="0" lang="el-GR" altLang="pl-PL" sz="1400" b="1" i="1" smtClean="0">
                <a:solidFill>
                  <a:srgbClr val="00B0F0"/>
                </a:solidFill>
                <a:latin typeface="Times New Roman" pitchFamily="18" charset="0"/>
              </a:rPr>
              <a:t>Ω</a:t>
            </a:r>
            <a:r>
              <a:rPr kumimoji="0" lang="pl-PL" altLang="pl-PL" sz="1400" b="1" i="1" smtClean="0">
                <a:latin typeface="Times New Roman" pitchFamily="18" charset="0"/>
              </a:rPr>
              <a:t> odniesiona do 110 kV  - zaczep </a:t>
            </a:r>
            <a:r>
              <a:rPr kumimoji="0" lang="pl-PL" altLang="pl-PL" sz="1400" b="1" i="1" smtClean="0">
                <a:solidFill>
                  <a:srgbClr val="0000FF"/>
                </a:solidFill>
                <a:latin typeface="Times New Roman" pitchFamily="18" charset="0"/>
              </a:rPr>
              <a:t>10</a:t>
            </a:r>
            <a:r>
              <a:rPr kumimoji="0" lang="pl-PL" altLang="pl-PL" sz="1400" b="1" i="1" smtClean="0">
                <a:latin typeface="Times New Roman" pitchFamily="18" charset="0"/>
              </a:rPr>
              <a:t>  transformatora</a:t>
            </a:r>
            <a:endParaRPr kumimoji="0" lang="pl-PL" altLang="pl-PL" sz="1400" b="1" i="1">
              <a:latin typeface="Times New Roman" pitchFamily="18" charset="0"/>
            </a:endParaRPr>
          </a:p>
        </p:txBody>
      </p:sp>
      <p:graphicFrame>
        <p:nvGraphicFramePr>
          <p:cNvPr id="35" name="Sz_220_z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7616294"/>
              </p:ext>
            </p:extLst>
          </p:nvPr>
        </p:nvGraphicFramePr>
        <p:xfrm>
          <a:off x="4613275" y="3729038"/>
          <a:ext cx="372745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76" name="Równanie" r:id="rId11" imgW="3733560" imgH="304560" progId="Equation.3">
                  <p:embed/>
                </p:oleObj>
              </mc:Choice>
              <mc:Fallback>
                <p:oleObj name="Równanie" r:id="rId11" imgW="3733560" imgH="30456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3275" y="3729038"/>
                        <a:ext cx="3727450" cy="31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xt_Sz_220_z10"/>
          <p:cNvSpPr>
            <a:spLocks noChangeArrowheads="1"/>
          </p:cNvSpPr>
          <p:nvPr/>
        </p:nvSpPr>
        <p:spPr bwMode="auto">
          <a:xfrm>
            <a:off x="7502651" y="3563187"/>
            <a:ext cx="945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400" b="1" i="1" smtClean="0">
                <a:solidFill>
                  <a:srgbClr val="FF0000"/>
                </a:solidFill>
                <a:latin typeface="Times New Roman" pitchFamily="18" charset="0"/>
              </a:rPr>
              <a:t>Moc zwarcia</a:t>
            </a:r>
            <a:endParaRPr kumimoji="0" lang="pl-PL" altLang="pl-PL" sz="1400" b="1" i="1">
              <a:solidFill>
                <a:srgbClr val="FF0000"/>
              </a:solidFill>
              <a:latin typeface="Times New Roman" pitchFamily="18" charset="0"/>
            </a:endParaRPr>
          </a:p>
        </p:txBody>
      </p:sp>
      <p:graphicFrame>
        <p:nvGraphicFramePr>
          <p:cNvPr id="33" name="Iz_220_z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360429"/>
              </p:ext>
            </p:extLst>
          </p:nvPr>
        </p:nvGraphicFramePr>
        <p:xfrm>
          <a:off x="1071410" y="3669486"/>
          <a:ext cx="333375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77" name="Równanie" r:id="rId13" imgW="3340100" imgH="508000" progId="Equation.3">
                  <p:embed/>
                </p:oleObj>
              </mc:Choice>
              <mc:Fallback>
                <p:oleObj name="Równanie" r:id="rId13" imgW="3340100" imgH="50800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410" y="3669486"/>
                        <a:ext cx="3333750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xt_Iz_220_z10"/>
          <p:cNvSpPr>
            <a:spLocks noChangeArrowheads="1"/>
          </p:cNvSpPr>
          <p:nvPr/>
        </p:nvSpPr>
        <p:spPr bwMode="auto">
          <a:xfrm>
            <a:off x="1268159" y="3446224"/>
            <a:ext cx="9746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400" i="1" smtClean="0">
                <a:latin typeface="Times New Roman" pitchFamily="18" charset="0"/>
              </a:rPr>
              <a:t>Prąd zwarcia</a:t>
            </a:r>
            <a:endParaRPr kumimoji="0" lang="pl-PL" altLang="pl-PL" sz="1400" i="1">
              <a:solidFill>
                <a:srgbClr val="00B050"/>
              </a:solidFill>
              <a:latin typeface="Times New Roman" pitchFamily="18" charset="0"/>
            </a:endParaRPr>
          </a:p>
        </p:txBody>
      </p:sp>
      <p:graphicFrame>
        <p:nvGraphicFramePr>
          <p:cNvPr id="29" name="Xsd(220_z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6587724"/>
              </p:ext>
            </p:extLst>
          </p:nvPr>
        </p:nvGraphicFramePr>
        <p:xfrm>
          <a:off x="2529443" y="3158843"/>
          <a:ext cx="527685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78" name="Równanie" r:id="rId15" imgW="5283200" imgH="317500" progId="Equation.3">
                  <p:embed/>
                </p:oleObj>
              </mc:Choice>
              <mc:Fallback>
                <p:oleObj name="Równanie" r:id="rId15" imgW="5283200" imgH="3175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9443" y="3158843"/>
                        <a:ext cx="5276850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TetaGD_z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3741888"/>
              </p:ext>
            </p:extLst>
          </p:nvPr>
        </p:nvGraphicFramePr>
        <p:xfrm>
          <a:off x="1051933" y="2820122"/>
          <a:ext cx="3248025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79" name="Równanie" r:id="rId17" imgW="3251200" imgH="431800" progId="Equation.3">
                  <p:embed/>
                </p:oleObj>
              </mc:Choice>
              <mc:Fallback>
                <p:oleObj name="Równanie" r:id="rId17" imgW="3251200" imgH="4318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1933" y="2820122"/>
                        <a:ext cx="3248025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xt_Imp_220_z10"/>
          <p:cNvSpPr>
            <a:spLocks noChangeArrowheads="1"/>
          </p:cNvSpPr>
          <p:nvPr/>
        </p:nvSpPr>
        <p:spPr bwMode="auto">
          <a:xfrm>
            <a:off x="1884598" y="2579376"/>
            <a:ext cx="594842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400" b="1" i="1" smtClean="0">
                <a:latin typeface="Times New Roman" pitchFamily="18" charset="0"/>
              </a:rPr>
              <a:t>Impedancja zastępcza </a:t>
            </a:r>
            <a:r>
              <a:rPr kumimoji="0" lang="pl-PL" altLang="pl-PL" sz="1400" b="1" i="1" smtClean="0">
                <a:solidFill>
                  <a:srgbClr val="00B050"/>
                </a:solidFill>
                <a:latin typeface="Times New Roman" pitchFamily="18" charset="0"/>
              </a:rPr>
              <a:t>112,5</a:t>
            </a:r>
            <a:r>
              <a:rPr kumimoji="0" lang="el-GR" altLang="pl-PL" sz="1400" b="1" i="1" smtClean="0">
                <a:solidFill>
                  <a:srgbClr val="00B050"/>
                </a:solidFill>
                <a:latin typeface="Times New Roman" pitchFamily="18" charset="0"/>
              </a:rPr>
              <a:t>Ω</a:t>
            </a:r>
            <a:r>
              <a:rPr kumimoji="0" lang="pl-PL" altLang="pl-PL" sz="1400" b="1" i="1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kumimoji="0" lang="pl-PL" altLang="pl-PL" sz="1400" b="1" i="1" smtClean="0">
                <a:latin typeface="Times New Roman" pitchFamily="18" charset="0"/>
              </a:rPr>
              <a:t>odniesiona do 220 kV  - zaczep </a:t>
            </a:r>
            <a:r>
              <a:rPr kumimoji="0" lang="pl-PL" altLang="pl-PL" sz="1400" b="1" i="1" smtClean="0">
                <a:solidFill>
                  <a:srgbClr val="0000FF"/>
                </a:solidFill>
                <a:latin typeface="Times New Roman" pitchFamily="18" charset="0"/>
              </a:rPr>
              <a:t>10</a:t>
            </a:r>
            <a:r>
              <a:rPr kumimoji="0" lang="pl-PL" altLang="pl-PL" sz="1400" b="1" i="1" smtClean="0">
                <a:latin typeface="Times New Roman" pitchFamily="18" charset="0"/>
              </a:rPr>
              <a:t>  transformatora</a:t>
            </a:r>
            <a:endParaRPr kumimoji="0" lang="pl-PL" altLang="pl-PL" sz="1400" b="1" i="1">
              <a:latin typeface="Times New Roman" pitchFamily="18" charset="0"/>
            </a:endParaRPr>
          </a:p>
        </p:txBody>
      </p:sp>
      <p:graphicFrame>
        <p:nvGraphicFramePr>
          <p:cNvPr id="24" name="Sz_110_z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2363177"/>
              </p:ext>
            </p:extLst>
          </p:nvPr>
        </p:nvGraphicFramePr>
        <p:xfrm>
          <a:off x="4637088" y="1971675"/>
          <a:ext cx="371792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80" name="Równanie" r:id="rId19" imgW="3720960" imgH="304560" progId="Equation.3">
                  <p:embed/>
                </p:oleObj>
              </mc:Choice>
              <mc:Fallback>
                <p:oleObj name="Równanie" r:id="rId19" imgW="3720960" imgH="30456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7088" y="1971675"/>
                        <a:ext cx="3717925" cy="31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xt_Sz_110_z0"/>
          <p:cNvSpPr>
            <a:spLocks noChangeArrowheads="1"/>
          </p:cNvSpPr>
          <p:nvPr/>
        </p:nvSpPr>
        <p:spPr bwMode="auto">
          <a:xfrm>
            <a:off x="7502651" y="1741377"/>
            <a:ext cx="945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400" b="1" i="1" smtClean="0">
                <a:solidFill>
                  <a:srgbClr val="FF0000"/>
                </a:solidFill>
                <a:latin typeface="Times New Roman" pitchFamily="18" charset="0"/>
              </a:rPr>
              <a:t>Moc zwarcia</a:t>
            </a:r>
            <a:endParaRPr kumimoji="0" lang="pl-PL" altLang="pl-PL" sz="1400" b="1" i="1">
              <a:solidFill>
                <a:srgbClr val="FF0000"/>
              </a:solidFill>
              <a:latin typeface="Times New Roman" pitchFamily="18" charset="0"/>
            </a:endParaRPr>
          </a:p>
        </p:txBody>
      </p:sp>
      <p:graphicFrame>
        <p:nvGraphicFramePr>
          <p:cNvPr id="8" name="Iz_110_z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831979"/>
              </p:ext>
            </p:extLst>
          </p:nvPr>
        </p:nvGraphicFramePr>
        <p:xfrm>
          <a:off x="1199408" y="1876310"/>
          <a:ext cx="318135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81" name="Równanie" r:id="rId21" imgW="3187700" imgH="508000" progId="Equation.3">
                  <p:embed/>
                </p:oleObj>
              </mc:Choice>
              <mc:Fallback>
                <p:oleObj name="Równanie" r:id="rId21" imgW="3187700" imgH="508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9408" y="1876310"/>
                        <a:ext cx="3181350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xt_Iz_110_z0"/>
          <p:cNvSpPr>
            <a:spLocks noChangeArrowheads="1"/>
          </p:cNvSpPr>
          <p:nvPr/>
        </p:nvSpPr>
        <p:spPr bwMode="auto">
          <a:xfrm>
            <a:off x="1282009" y="1666949"/>
            <a:ext cx="9746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400" i="1" smtClean="0">
                <a:latin typeface="Times New Roman" pitchFamily="18" charset="0"/>
              </a:rPr>
              <a:t>Prąd zwarcia</a:t>
            </a:r>
            <a:endParaRPr kumimoji="0" lang="pl-PL" altLang="pl-PL" sz="1400" i="1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20" name="Txt_Imp_110_z0"/>
          <p:cNvSpPr>
            <a:spLocks noChangeArrowheads="1"/>
          </p:cNvSpPr>
          <p:nvPr/>
        </p:nvSpPr>
        <p:spPr bwMode="auto">
          <a:xfrm>
            <a:off x="1951924" y="1463126"/>
            <a:ext cx="583941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400" b="1" i="1" smtClean="0">
                <a:latin typeface="Times New Roman" pitchFamily="18" charset="0"/>
              </a:rPr>
              <a:t>Impedancja zastępcza </a:t>
            </a:r>
            <a:r>
              <a:rPr kumimoji="0" lang="pl-PL" altLang="pl-PL" sz="1600" b="1" i="1" smtClean="0">
                <a:solidFill>
                  <a:srgbClr val="00B0F0"/>
                </a:solidFill>
                <a:latin typeface="Times New Roman" pitchFamily="18" charset="0"/>
              </a:rPr>
              <a:t>27,5</a:t>
            </a:r>
            <a:r>
              <a:rPr kumimoji="0" lang="el-GR" altLang="pl-PL" sz="1600" b="1" i="1" smtClean="0">
                <a:solidFill>
                  <a:srgbClr val="00B0F0"/>
                </a:solidFill>
                <a:latin typeface="Times New Roman" pitchFamily="18" charset="0"/>
              </a:rPr>
              <a:t>Ω</a:t>
            </a:r>
            <a:r>
              <a:rPr kumimoji="0" lang="pl-PL" altLang="pl-PL" sz="1600" b="1" i="1" smtClean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kumimoji="0" lang="pl-PL" altLang="pl-PL" sz="1400" b="1" i="1" smtClean="0">
                <a:latin typeface="Times New Roman" pitchFamily="18" charset="0"/>
              </a:rPr>
              <a:t>odniesiona do 110 kV  - zaczep </a:t>
            </a:r>
            <a:r>
              <a:rPr kumimoji="0" lang="pl-PL" altLang="pl-PL" sz="1400" b="1" i="1" smtClean="0">
                <a:solidFill>
                  <a:srgbClr val="0000FF"/>
                </a:solidFill>
                <a:latin typeface="Times New Roman" pitchFamily="18" charset="0"/>
              </a:rPr>
              <a:t>0</a:t>
            </a:r>
            <a:r>
              <a:rPr kumimoji="0" lang="pl-PL" altLang="pl-PL" sz="1400" b="1" i="1" smtClean="0">
                <a:latin typeface="Times New Roman" pitchFamily="18" charset="0"/>
              </a:rPr>
              <a:t>  transformatora</a:t>
            </a:r>
            <a:endParaRPr kumimoji="0" lang="pl-PL" altLang="pl-PL" sz="1400" b="1" i="1">
              <a:latin typeface="Times New Roman" pitchFamily="18" charset="0"/>
            </a:endParaRPr>
          </a:p>
        </p:txBody>
      </p:sp>
      <p:graphicFrame>
        <p:nvGraphicFramePr>
          <p:cNvPr id="6" name="Sz_220_z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584699"/>
              </p:ext>
            </p:extLst>
          </p:nvPr>
        </p:nvGraphicFramePr>
        <p:xfrm>
          <a:off x="4648200" y="949325"/>
          <a:ext cx="371792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82" name="Równanie" r:id="rId23" imgW="3720960" imgH="304560" progId="Equation.3">
                  <p:embed/>
                </p:oleObj>
              </mc:Choice>
              <mc:Fallback>
                <p:oleObj name="Równanie" r:id="rId23" imgW="3720960" imgH="30456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949325"/>
                        <a:ext cx="3717925" cy="31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xt_Sz_220_z0"/>
          <p:cNvSpPr>
            <a:spLocks noChangeArrowheads="1"/>
          </p:cNvSpPr>
          <p:nvPr/>
        </p:nvSpPr>
        <p:spPr bwMode="auto">
          <a:xfrm>
            <a:off x="7502651" y="743367"/>
            <a:ext cx="945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400" b="1" i="1" smtClean="0">
                <a:solidFill>
                  <a:srgbClr val="FF0000"/>
                </a:solidFill>
                <a:latin typeface="Times New Roman" pitchFamily="18" charset="0"/>
              </a:rPr>
              <a:t>Moc zwarcia</a:t>
            </a:r>
            <a:endParaRPr kumimoji="0" lang="pl-PL" altLang="pl-PL" sz="1400" b="1" i="1">
              <a:solidFill>
                <a:srgbClr val="FF0000"/>
              </a:solidFill>
              <a:latin typeface="Times New Roman" pitchFamily="18" charset="0"/>
            </a:endParaRPr>
          </a:p>
        </p:txBody>
      </p:sp>
      <p:graphicFrame>
        <p:nvGraphicFramePr>
          <p:cNvPr id="3" name="Iz_220_z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6346002"/>
              </p:ext>
            </p:extLst>
          </p:nvPr>
        </p:nvGraphicFramePr>
        <p:xfrm>
          <a:off x="1246915" y="866907"/>
          <a:ext cx="314325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83" name="Równanie" r:id="rId25" imgW="3149600" imgH="508000" progId="Equation.3">
                  <p:embed/>
                </p:oleObj>
              </mc:Choice>
              <mc:Fallback>
                <p:oleObj name="Równanie" r:id="rId25" imgW="3149600" imgH="5080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6915" y="866907"/>
                        <a:ext cx="3143250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xt_Iz_220_z0"/>
          <p:cNvSpPr>
            <a:spLocks noChangeArrowheads="1"/>
          </p:cNvSpPr>
          <p:nvPr/>
        </p:nvSpPr>
        <p:spPr bwMode="auto">
          <a:xfrm>
            <a:off x="1307734" y="647674"/>
            <a:ext cx="9746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400" i="1" smtClean="0">
                <a:latin typeface="Times New Roman" pitchFamily="18" charset="0"/>
              </a:rPr>
              <a:t>Prąd zwarcia</a:t>
            </a:r>
            <a:endParaRPr kumimoji="0" lang="pl-PL" altLang="pl-PL" sz="1400" i="1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11" name="Txt_Imp_220kV_z0"/>
          <p:cNvSpPr>
            <a:spLocks noChangeArrowheads="1"/>
          </p:cNvSpPr>
          <p:nvPr/>
        </p:nvSpPr>
        <p:spPr bwMode="auto">
          <a:xfrm>
            <a:off x="1951924" y="458210"/>
            <a:ext cx="57802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400" b="1" i="1" smtClean="0">
                <a:latin typeface="Times New Roman" pitchFamily="18" charset="0"/>
              </a:rPr>
              <a:t>Impedancja zastępcza </a:t>
            </a:r>
            <a:r>
              <a:rPr kumimoji="0" lang="pl-PL" altLang="pl-PL" sz="1600" b="1" i="1" smtClean="0">
                <a:solidFill>
                  <a:srgbClr val="00B050"/>
                </a:solidFill>
                <a:latin typeface="Times New Roman" pitchFamily="18" charset="0"/>
              </a:rPr>
              <a:t>110</a:t>
            </a:r>
            <a:r>
              <a:rPr kumimoji="0" lang="el-GR" altLang="pl-PL" sz="1600" b="1" i="1" smtClean="0">
                <a:solidFill>
                  <a:srgbClr val="00B050"/>
                </a:solidFill>
                <a:latin typeface="Times New Roman" pitchFamily="18" charset="0"/>
              </a:rPr>
              <a:t>Ω</a:t>
            </a:r>
            <a:r>
              <a:rPr kumimoji="0" lang="pl-PL" altLang="pl-PL" sz="1400" b="1" i="1" smtClean="0">
                <a:latin typeface="Times New Roman" pitchFamily="18" charset="0"/>
              </a:rPr>
              <a:t> odniesiona do 220 kV  - zaczep </a:t>
            </a:r>
            <a:r>
              <a:rPr kumimoji="0" lang="pl-PL" altLang="pl-PL" sz="1400" b="1" i="1" smtClean="0">
                <a:solidFill>
                  <a:srgbClr val="0000FF"/>
                </a:solidFill>
                <a:latin typeface="Times New Roman" pitchFamily="18" charset="0"/>
              </a:rPr>
              <a:t>0</a:t>
            </a:r>
            <a:r>
              <a:rPr kumimoji="0" lang="pl-PL" altLang="pl-PL" sz="1400" b="1" i="1" smtClean="0">
                <a:latin typeface="Times New Roman" pitchFamily="18" charset="0"/>
              </a:rPr>
              <a:t>  transformatora</a:t>
            </a:r>
            <a:endParaRPr kumimoji="0" lang="pl-PL" altLang="pl-PL" sz="1400" b="1" i="1">
              <a:latin typeface="Times New Roman" pitchFamily="18" charset="0"/>
            </a:endParaRPr>
          </a:p>
        </p:txBody>
      </p:sp>
      <p:sp>
        <p:nvSpPr>
          <p:cNvPr id="5" name="Tytuł"/>
          <p:cNvSpPr txBox="1">
            <a:spLocks noChangeArrowheads="1"/>
          </p:cNvSpPr>
          <p:nvPr/>
        </p:nvSpPr>
        <p:spPr bwMode="auto">
          <a:xfrm>
            <a:off x="2959379" y="216000"/>
            <a:ext cx="248786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Obliczenie zwarcia w węźle D</a:t>
            </a:r>
            <a:endParaRPr kumimoji="1" lang="pl-PL" sz="1400" b="1" i="1" ker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46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39" grpId="0"/>
      <p:bldP spid="36" grpId="0"/>
      <p:bldP spid="31" grpId="0"/>
      <p:bldP spid="30" grpId="0"/>
      <p:bldP spid="25" grpId="0"/>
      <p:bldP spid="23" grpId="0"/>
      <p:bldP spid="22" grpId="0"/>
      <p:bldP spid="20" grpId="0"/>
      <p:bldP spid="15" grpId="0"/>
      <p:bldP spid="14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f_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752" y="620688"/>
            <a:ext cx="7282688" cy="5462016"/>
          </a:xfrm>
          <a:prstGeom prst="rect">
            <a:avLst/>
          </a:prstGeom>
        </p:spPr>
      </p:pic>
      <p:sp>
        <p:nvSpPr>
          <p:cNvPr id="5" name="Tytuł"/>
          <p:cNvSpPr txBox="1">
            <a:spLocks noChangeArrowheads="1"/>
          </p:cNvSpPr>
          <p:nvPr/>
        </p:nvSpPr>
        <p:spPr bwMode="auto">
          <a:xfrm>
            <a:off x="3477149" y="216000"/>
            <a:ext cx="218970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Transformator 400/220 kV</a:t>
            </a:r>
            <a:endParaRPr kumimoji="1" lang="pl-PL" sz="14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78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613" name="Wzór_ZG_ZD1_ZD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772060"/>
              </p:ext>
            </p:extLst>
          </p:nvPr>
        </p:nvGraphicFramePr>
        <p:xfrm>
          <a:off x="5756675" y="4683602"/>
          <a:ext cx="3186113" cy="145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4" name="Równanie" r:id="rId4" imgW="2450880" imgH="1117440" progId="Equation.3">
                  <p:embed/>
                </p:oleObj>
              </mc:Choice>
              <mc:Fallback>
                <p:oleObj name="Równanie" r:id="rId4" imgW="2450880" imgH="1117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6675" y="4683602"/>
                        <a:ext cx="3186113" cy="1452563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" name="Strzałka w dół"/>
          <p:cNvSpPr>
            <a:spLocks/>
          </p:cNvSpPr>
          <p:nvPr/>
        </p:nvSpPr>
        <p:spPr bwMode="auto">
          <a:xfrm rot="5400000">
            <a:off x="6865602" y="4510609"/>
            <a:ext cx="216000" cy="72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18"/>
            </a:endParaRPr>
          </a:p>
        </p:txBody>
      </p:sp>
      <p:graphicFrame>
        <p:nvGraphicFramePr>
          <p:cNvPr id="21611" name="Z_suma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7769446"/>
              </p:ext>
            </p:extLst>
          </p:nvPr>
        </p:nvGraphicFramePr>
        <p:xfrm>
          <a:off x="6130290" y="3511451"/>
          <a:ext cx="180975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5" name="Równanie" r:id="rId6" imgW="1447560" imgH="711000" progId="Equation.3">
                  <p:embed/>
                </p:oleObj>
              </mc:Choice>
              <mc:Fallback>
                <p:oleObj name="Równanie" r:id="rId6" imgW="14475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0290" y="3511451"/>
                        <a:ext cx="180975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" name="Strzałka w prawo"/>
          <p:cNvSpPr>
            <a:spLocks/>
          </p:cNvSpPr>
          <p:nvPr/>
        </p:nvSpPr>
        <p:spPr bwMode="auto">
          <a:xfrm rot="-1440000">
            <a:off x="5396611" y="4106192"/>
            <a:ext cx="648000" cy="10699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18"/>
            </a:endParaRPr>
          </a:p>
        </p:txBody>
      </p:sp>
      <p:graphicFrame>
        <p:nvGraphicFramePr>
          <p:cNvPr id="9" name="Wzór_D1+D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514528"/>
              </p:ext>
            </p:extLst>
          </p:nvPr>
        </p:nvGraphicFramePr>
        <p:xfrm>
          <a:off x="887929" y="4814888"/>
          <a:ext cx="4722813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6" name="Równanie" r:id="rId8" imgW="4292280" imgH="520560" progId="Equation.3">
                  <p:embed/>
                </p:oleObj>
              </mc:Choice>
              <mc:Fallback>
                <p:oleObj name="Równanie" r:id="rId8" imgW="4292280" imgH="520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929" y="4814888"/>
                        <a:ext cx="4722813" cy="573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Wzór_G+D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6366428"/>
              </p:ext>
            </p:extLst>
          </p:nvPr>
        </p:nvGraphicFramePr>
        <p:xfrm>
          <a:off x="887929" y="4287838"/>
          <a:ext cx="44561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7" name="Równanie" r:id="rId10" imgW="4051080" imgH="520560" progId="Equation.3">
                  <p:embed/>
                </p:oleObj>
              </mc:Choice>
              <mc:Fallback>
                <p:oleObj name="Równanie" r:id="rId10" imgW="4051080" imgH="520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929" y="4287838"/>
                        <a:ext cx="445611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Wzór_G+D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0907284"/>
              </p:ext>
            </p:extLst>
          </p:nvPr>
        </p:nvGraphicFramePr>
        <p:xfrm>
          <a:off x="887929" y="3759200"/>
          <a:ext cx="4386262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8" name="Równanie" r:id="rId12" imgW="3987720" imgH="520560" progId="Equation.3">
                  <p:embed/>
                </p:oleObj>
              </mc:Choice>
              <mc:Fallback>
                <p:oleObj name="Równanie" r:id="rId12" imgW="3987720" imgH="520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929" y="3759200"/>
                        <a:ext cx="4386262" cy="57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7" name="Txt_D1-D2"/>
          <p:cNvGrpSpPr/>
          <p:nvPr/>
        </p:nvGrpSpPr>
        <p:grpSpPr>
          <a:xfrm>
            <a:off x="1441728" y="3347338"/>
            <a:ext cx="3746603" cy="276999"/>
            <a:chOff x="692188" y="2897564"/>
            <a:chExt cx="3746603" cy="276999"/>
          </a:xfrm>
        </p:grpSpPr>
        <p:sp>
          <p:nvSpPr>
            <p:cNvPr id="128" name="Text"/>
            <p:cNvSpPr>
              <a:spLocks noChangeArrowheads="1"/>
            </p:cNvSpPr>
            <p:nvPr/>
          </p:nvSpPr>
          <p:spPr bwMode="auto">
            <a:xfrm>
              <a:off x="692188" y="2897564"/>
              <a:ext cx="374660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70C0"/>
                </a:buClr>
                <a:buFontTx/>
                <a:buNone/>
              </a:pPr>
              <a:r>
                <a:rPr kumimoji="0" lang="pl-PL" altLang="pl-PL" sz="1600" b="1" i="1" smtClean="0">
                  <a:latin typeface="Times New Roman" pitchFamily="18" charset="0"/>
                </a:rPr>
                <a:t>     D1 zasilane </a:t>
              </a:r>
              <a:r>
                <a:rPr kumimoji="0" lang="pl-PL" altLang="pl-PL" sz="1600" b="1" i="1">
                  <a:latin typeface="Times New Roman" pitchFamily="18" charset="0"/>
                </a:rPr>
                <a:t> ÷ D2 </a:t>
              </a:r>
              <a:r>
                <a:rPr kumimoji="0" lang="pl-PL" altLang="pl-PL" sz="1600" b="1" i="1" smtClean="0">
                  <a:latin typeface="Times New Roman" pitchFamily="18" charset="0"/>
                </a:rPr>
                <a:t>zwarte          </a:t>
              </a:r>
              <a:r>
                <a:rPr kumimoji="0" lang="el-GR" altLang="pl-PL" sz="1600" b="1" i="1" smtClean="0">
                  <a:latin typeface="Times New Roman" pitchFamily="18" charset="0"/>
                </a:rPr>
                <a:t>Δ</a:t>
              </a:r>
              <a:r>
                <a:rPr kumimoji="0" lang="pl-PL" altLang="pl-PL" sz="1600" b="1" i="1" smtClean="0">
                  <a:latin typeface="Times New Roman" pitchFamily="18" charset="0"/>
                </a:rPr>
                <a:t>u</a:t>
              </a:r>
              <a:r>
                <a:rPr kumimoji="0" lang="pl-PL" altLang="pl-PL" sz="1800" b="1" i="1" baseline="-25000">
                  <a:latin typeface="Times New Roman" pitchFamily="18" charset="0"/>
                </a:rPr>
                <a:t>z,D1 ÷ D2</a:t>
              </a:r>
              <a:endParaRPr kumimoji="0" lang="pl-PL" altLang="pl-PL" sz="1800" b="1" i="1">
                <a:latin typeface="Times New Roman" pitchFamily="18" charset="0"/>
              </a:endParaRPr>
            </a:p>
          </p:txBody>
        </p:sp>
        <p:sp>
          <p:nvSpPr>
            <p:cNvPr id="131" name="Strzałka w prawo 130"/>
            <p:cNvSpPr>
              <a:spLocks noChangeAspect="1"/>
            </p:cNvSpPr>
            <p:nvPr/>
          </p:nvSpPr>
          <p:spPr bwMode="auto">
            <a:xfrm>
              <a:off x="3230112" y="3028237"/>
              <a:ext cx="180000" cy="89159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</p:grpSp>
      <p:grpSp>
        <p:nvGrpSpPr>
          <p:cNvPr id="122" name="Txt_G-D2"/>
          <p:cNvGrpSpPr/>
          <p:nvPr/>
        </p:nvGrpSpPr>
        <p:grpSpPr>
          <a:xfrm>
            <a:off x="1431828" y="3040563"/>
            <a:ext cx="3712940" cy="276999"/>
            <a:chOff x="692188" y="2897564"/>
            <a:chExt cx="3712940" cy="276999"/>
          </a:xfrm>
        </p:grpSpPr>
        <p:sp>
          <p:nvSpPr>
            <p:cNvPr id="123" name="Text"/>
            <p:cNvSpPr>
              <a:spLocks noChangeArrowheads="1"/>
            </p:cNvSpPr>
            <p:nvPr/>
          </p:nvSpPr>
          <p:spPr bwMode="auto">
            <a:xfrm>
              <a:off x="692188" y="2897564"/>
              <a:ext cx="371294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70C0"/>
                </a:buClr>
                <a:buFontTx/>
                <a:buNone/>
              </a:pPr>
              <a:r>
                <a:rPr kumimoji="0" lang="pl-PL" altLang="pl-PL" sz="1600" b="1" i="1" smtClean="0">
                  <a:latin typeface="Times New Roman" pitchFamily="18" charset="0"/>
                </a:rPr>
                <a:t>Górne zasilane  ÷ D2 zwarte          </a:t>
              </a:r>
              <a:r>
                <a:rPr kumimoji="0" lang="el-GR" altLang="pl-PL" sz="1600" b="1" i="1" smtClean="0">
                  <a:latin typeface="Times New Roman" pitchFamily="18" charset="0"/>
                </a:rPr>
                <a:t>Δ</a:t>
              </a:r>
              <a:r>
                <a:rPr kumimoji="0" lang="pl-PL" altLang="pl-PL" sz="1600" b="1" i="1" smtClean="0">
                  <a:latin typeface="Times New Roman" pitchFamily="18" charset="0"/>
                </a:rPr>
                <a:t>u</a:t>
              </a:r>
              <a:r>
                <a:rPr kumimoji="0" lang="pl-PL" altLang="pl-PL" sz="1800" b="1" i="1" baseline="-25000" smtClean="0">
                  <a:latin typeface="Times New Roman" pitchFamily="18" charset="0"/>
                </a:rPr>
                <a:t>z,G</a:t>
              </a:r>
              <a:r>
                <a:rPr kumimoji="0" lang="pl-PL" altLang="pl-PL" sz="1800" b="1" i="1">
                  <a:latin typeface="Times New Roman" pitchFamily="18" charset="0"/>
                </a:rPr>
                <a:t> </a:t>
              </a:r>
              <a:r>
                <a:rPr kumimoji="0" lang="pl-PL" altLang="pl-PL" sz="1800" b="1" i="1" baseline="-25000">
                  <a:latin typeface="Times New Roman" pitchFamily="18" charset="0"/>
                </a:rPr>
                <a:t>÷</a:t>
              </a:r>
              <a:r>
                <a:rPr kumimoji="0" lang="pl-PL" altLang="pl-PL" sz="1800" b="1" i="1" baseline="-25000" smtClean="0">
                  <a:latin typeface="Times New Roman" pitchFamily="18" charset="0"/>
                </a:rPr>
                <a:t> D2</a:t>
              </a:r>
              <a:endParaRPr kumimoji="0" lang="pl-PL" altLang="pl-PL" sz="1800" b="1" i="1">
                <a:latin typeface="Times New Roman" pitchFamily="18" charset="0"/>
              </a:endParaRPr>
            </a:p>
          </p:txBody>
        </p:sp>
        <p:sp>
          <p:nvSpPr>
            <p:cNvPr id="126" name="Strzałka w prawo 125"/>
            <p:cNvSpPr>
              <a:spLocks noChangeAspect="1"/>
            </p:cNvSpPr>
            <p:nvPr/>
          </p:nvSpPr>
          <p:spPr bwMode="auto">
            <a:xfrm>
              <a:off x="3241987" y="3028237"/>
              <a:ext cx="180000" cy="89159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</p:grpSp>
      <p:grpSp>
        <p:nvGrpSpPr>
          <p:cNvPr id="7" name="Txt_G-D1"/>
          <p:cNvGrpSpPr/>
          <p:nvPr/>
        </p:nvGrpSpPr>
        <p:grpSpPr>
          <a:xfrm>
            <a:off x="1469428" y="2733788"/>
            <a:ext cx="3663247" cy="276999"/>
            <a:chOff x="692188" y="2897564"/>
            <a:chExt cx="3663247" cy="276999"/>
          </a:xfrm>
        </p:grpSpPr>
        <p:sp>
          <p:nvSpPr>
            <p:cNvPr id="106" name="Text"/>
            <p:cNvSpPr>
              <a:spLocks noChangeArrowheads="1"/>
            </p:cNvSpPr>
            <p:nvPr/>
          </p:nvSpPr>
          <p:spPr bwMode="auto">
            <a:xfrm>
              <a:off x="692188" y="2897564"/>
              <a:ext cx="366324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70C0"/>
                </a:buClr>
                <a:buFontTx/>
                <a:buNone/>
              </a:pPr>
              <a:r>
                <a:rPr kumimoji="0" lang="pl-PL" altLang="pl-PL" sz="1600" b="1" i="1" smtClean="0">
                  <a:latin typeface="Times New Roman" pitchFamily="18" charset="0"/>
                </a:rPr>
                <a:t>Górne </a:t>
              </a:r>
              <a:r>
                <a:rPr kumimoji="0" lang="pl-PL" altLang="pl-PL" sz="1600" b="1" i="1">
                  <a:latin typeface="Times New Roman" pitchFamily="18" charset="0"/>
                </a:rPr>
                <a:t>zasilane ÷ D1 </a:t>
              </a:r>
              <a:r>
                <a:rPr kumimoji="0" lang="pl-PL" altLang="pl-PL" sz="1600" b="1" i="1" smtClean="0">
                  <a:latin typeface="Times New Roman" pitchFamily="18" charset="0"/>
                </a:rPr>
                <a:t>zwarte          </a:t>
              </a:r>
              <a:r>
                <a:rPr kumimoji="0" lang="el-GR" altLang="pl-PL" sz="1600" b="1" i="1" smtClean="0">
                  <a:latin typeface="Times New Roman" pitchFamily="18" charset="0"/>
                </a:rPr>
                <a:t>Δ</a:t>
              </a:r>
              <a:r>
                <a:rPr kumimoji="0" lang="pl-PL" altLang="pl-PL" sz="1600" b="1" i="1" smtClean="0">
                  <a:latin typeface="Times New Roman" pitchFamily="18" charset="0"/>
                </a:rPr>
                <a:t>u</a:t>
              </a:r>
              <a:r>
                <a:rPr kumimoji="0" lang="pl-PL" altLang="pl-PL" sz="1800" b="1" i="1" baseline="-25000">
                  <a:latin typeface="Times New Roman" pitchFamily="18" charset="0"/>
                </a:rPr>
                <a:t>z,G ÷ D1</a:t>
              </a:r>
              <a:endParaRPr kumimoji="0" lang="pl-PL" altLang="pl-PL" sz="1800" b="1" i="1">
                <a:latin typeface="Times New Roman" pitchFamily="18" charset="0"/>
              </a:endParaRPr>
            </a:p>
          </p:txBody>
        </p:sp>
        <p:sp>
          <p:nvSpPr>
            <p:cNvPr id="6" name="Strzałka w prawo 5"/>
            <p:cNvSpPr>
              <a:spLocks noChangeAspect="1"/>
            </p:cNvSpPr>
            <p:nvPr/>
          </p:nvSpPr>
          <p:spPr bwMode="auto">
            <a:xfrm>
              <a:off x="3206362" y="3028237"/>
              <a:ext cx="180000" cy="89159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</p:grpSp>
      <p:sp>
        <p:nvSpPr>
          <p:cNvPr id="105" name="Txt_3_Pr_Zwar"/>
          <p:cNvSpPr>
            <a:spLocks noChangeArrowheads="1"/>
          </p:cNvSpPr>
          <p:nvPr/>
        </p:nvSpPr>
        <p:spPr bwMode="auto">
          <a:xfrm>
            <a:off x="1317028" y="2438888"/>
            <a:ext cx="16017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70C0"/>
              </a:buClr>
              <a:buFontTx/>
              <a:buNone/>
            </a:pPr>
            <a:r>
              <a:rPr kumimoji="0" lang="pl-PL" altLang="pl-PL" sz="1600" b="1" i="1" smtClean="0">
                <a:solidFill>
                  <a:srgbClr val="0000FF"/>
                </a:solidFill>
                <a:latin typeface="Times New Roman" pitchFamily="18" charset="0"/>
              </a:rPr>
              <a:t>Trzy próby zwarcia</a:t>
            </a:r>
            <a:endParaRPr kumimoji="0" lang="pl-PL" altLang="pl-PL" sz="1600" b="1" i="1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2" name="Opis"/>
          <p:cNvGrpSpPr>
            <a:grpSpLocks/>
          </p:cNvGrpSpPr>
          <p:nvPr/>
        </p:nvGrpSpPr>
        <p:grpSpPr bwMode="auto">
          <a:xfrm>
            <a:off x="4956056" y="822508"/>
            <a:ext cx="2357678" cy="1574800"/>
            <a:chOff x="4073" y="9213"/>
            <a:chExt cx="3710" cy="2480"/>
          </a:xfrm>
        </p:grpSpPr>
        <p:sp>
          <p:nvSpPr>
            <p:cNvPr id="36963" name="Text Box 400"/>
            <p:cNvSpPr txBox="1">
              <a:spLocks noChangeArrowheads="1"/>
            </p:cNvSpPr>
            <p:nvPr/>
          </p:nvSpPr>
          <p:spPr bwMode="auto">
            <a:xfrm>
              <a:off x="5915" y="10215"/>
              <a:ext cx="452" cy="436"/>
            </a:xfrm>
            <a:prstGeom prst="rect">
              <a:avLst/>
            </a:prstGeom>
            <a:solidFill>
              <a:srgbClr val="FFFFFF"/>
            </a:solidFill>
            <a:ln w="6350" algn="ctr">
              <a:noFill/>
              <a:miter lim="800000"/>
              <a:headEnd/>
              <a:tailEnd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800" b="1" i="1" u="sng" smtClean="0">
                  <a:latin typeface="Calibri" pitchFamily="34" charset="0"/>
                </a:rPr>
                <a:t>Z</a:t>
              </a:r>
              <a:r>
                <a:rPr kumimoji="0" lang="pl-PL" altLang="pl-PL" sz="1800" b="1" i="1" u="sng" baseline="-25000" smtClean="0">
                  <a:latin typeface="Calibri" pitchFamily="34" charset="0"/>
                </a:rPr>
                <a:t>D2</a:t>
              </a:r>
              <a:endParaRPr kumimoji="0" lang="pl-PL" altLang="pl-PL" sz="1800" b="1">
                <a:latin typeface="Times New Roman" pitchFamily="18" charset="0"/>
              </a:endParaRPr>
            </a:p>
          </p:txBody>
        </p:sp>
        <p:sp>
          <p:nvSpPr>
            <p:cNvPr id="36964" name="Text Box 401"/>
            <p:cNvSpPr txBox="1">
              <a:spLocks noChangeArrowheads="1"/>
            </p:cNvSpPr>
            <p:nvPr/>
          </p:nvSpPr>
          <p:spPr bwMode="auto">
            <a:xfrm>
              <a:off x="5459" y="9213"/>
              <a:ext cx="452" cy="436"/>
            </a:xfrm>
            <a:prstGeom prst="rect">
              <a:avLst/>
            </a:prstGeom>
            <a:solidFill>
              <a:srgbClr val="FFFFFF"/>
            </a:solidFill>
            <a:ln w="6350" algn="ctr">
              <a:noFill/>
              <a:miter lim="800000"/>
              <a:headEnd/>
              <a:tailEnd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800" b="1" i="1" u="sng" smtClean="0">
                  <a:latin typeface="Calibri" pitchFamily="34" charset="0"/>
                </a:rPr>
                <a:t>Z</a:t>
              </a:r>
              <a:r>
                <a:rPr kumimoji="0" lang="pl-PL" altLang="pl-PL" sz="1800" b="1" i="1" baseline="-25000" smtClean="0">
                  <a:latin typeface="Calibri" pitchFamily="34" charset="0"/>
                </a:rPr>
                <a:t>D1</a:t>
              </a:r>
              <a:endParaRPr kumimoji="0" lang="pl-PL" altLang="pl-PL" sz="1800" b="1">
                <a:latin typeface="Times New Roman" pitchFamily="18" charset="0"/>
              </a:endParaRPr>
            </a:p>
          </p:txBody>
        </p:sp>
        <p:sp>
          <p:nvSpPr>
            <p:cNvPr id="36965" name="Text Box 402"/>
            <p:cNvSpPr txBox="1">
              <a:spLocks noChangeArrowheads="1"/>
            </p:cNvSpPr>
            <p:nvPr/>
          </p:nvSpPr>
          <p:spPr bwMode="auto">
            <a:xfrm>
              <a:off x="4073" y="9634"/>
              <a:ext cx="323" cy="436"/>
            </a:xfrm>
            <a:prstGeom prst="rect">
              <a:avLst/>
            </a:prstGeom>
            <a:solidFill>
              <a:srgbClr val="FFFFFF"/>
            </a:solidFill>
            <a:ln w="6350" algn="ctr">
              <a:noFill/>
              <a:miter lim="800000"/>
              <a:headEnd/>
              <a:tailEnd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800" b="1" i="1" u="sng" smtClean="0">
                  <a:latin typeface="Calibri" pitchFamily="34" charset="0"/>
                </a:rPr>
                <a:t>Z</a:t>
              </a:r>
              <a:r>
                <a:rPr kumimoji="0" lang="pl-PL" altLang="pl-PL" sz="1800" b="1" i="1" baseline="-25000" smtClean="0">
                  <a:latin typeface="Calibri" pitchFamily="34" charset="0"/>
                </a:rPr>
                <a:t>G</a:t>
              </a:r>
              <a:endParaRPr kumimoji="0" lang="pl-PL" altLang="pl-PL" sz="1800" b="1">
                <a:latin typeface="Times New Roman" pitchFamily="18" charset="0"/>
              </a:endParaRPr>
            </a:p>
          </p:txBody>
        </p:sp>
        <p:sp>
          <p:nvSpPr>
            <p:cNvPr id="36966" name="Text Box 403"/>
            <p:cNvSpPr txBox="1">
              <a:spLocks noChangeArrowheads="1"/>
            </p:cNvSpPr>
            <p:nvPr/>
          </p:nvSpPr>
          <p:spPr bwMode="auto">
            <a:xfrm>
              <a:off x="7059" y="9340"/>
              <a:ext cx="724" cy="436"/>
            </a:xfrm>
            <a:prstGeom prst="rect">
              <a:avLst/>
            </a:prstGeom>
            <a:solidFill>
              <a:srgbClr val="FFFFFF"/>
            </a:solidFill>
            <a:ln w="6350" algn="ctr">
              <a:noFill/>
              <a:miter lim="800000"/>
              <a:headEnd/>
              <a:tailEnd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800" b="1" i="1" smtClean="0">
                  <a:latin typeface="Times New Roman" pitchFamily="18" charset="0"/>
                  <a:sym typeface="Symbol" pitchFamily="18" charset="2"/>
                </a:rPr>
                <a:t></a:t>
              </a:r>
              <a:r>
                <a:rPr kumimoji="0" lang="pl-PL" altLang="pl-PL" sz="1800" b="1" i="1" baseline="-25000" smtClean="0">
                  <a:latin typeface="Calibri" pitchFamily="34" charset="0"/>
                  <a:sym typeface="Symbol" pitchFamily="18" charset="2"/>
                </a:rPr>
                <a:t>G,D1</a:t>
              </a:r>
              <a:endParaRPr kumimoji="0" lang="pl-PL" altLang="pl-PL" sz="1800" b="1">
                <a:latin typeface="Times New Roman" pitchFamily="18" charset="0"/>
              </a:endParaRPr>
            </a:p>
          </p:txBody>
        </p:sp>
        <p:sp>
          <p:nvSpPr>
            <p:cNvPr id="36967" name="Text Box 404"/>
            <p:cNvSpPr txBox="1">
              <a:spLocks noChangeArrowheads="1"/>
            </p:cNvSpPr>
            <p:nvPr/>
          </p:nvSpPr>
          <p:spPr bwMode="auto">
            <a:xfrm>
              <a:off x="7038" y="10574"/>
              <a:ext cx="724" cy="436"/>
            </a:xfrm>
            <a:prstGeom prst="rect">
              <a:avLst/>
            </a:prstGeom>
            <a:solidFill>
              <a:srgbClr val="FFFFFF"/>
            </a:solidFill>
            <a:ln w="6350" algn="ctr">
              <a:noFill/>
              <a:miter lim="800000"/>
              <a:headEnd/>
              <a:tailEnd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800" b="1" i="1" smtClean="0">
                  <a:latin typeface="Times New Roman" pitchFamily="18" charset="0"/>
                  <a:sym typeface="Symbol" pitchFamily="18" charset="2"/>
                </a:rPr>
                <a:t></a:t>
              </a:r>
              <a:r>
                <a:rPr kumimoji="0" lang="pl-PL" altLang="pl-PL" sz="1800" b="1" i="1" baseline="-25000" smtClean="0">
                  <a:latin typeface="Calibri" pitchFamily="34" charset="0"/>
                  <a:sym typeface="Symbol" pitchFamily="18" charset="2"/>
                </a:rPr>
                <a:t>G,D2</a:t>
              </a:r>
              <a:endParaRPr kumimoji="0" lang="pl-PL" altLang="pl-PL" sz="1800" b="1" i="1" baseline="-25000" dirty="0">
                <a:latin typeface="Times New Roman" pitchFamily="18" charset="0"/>
              </a:endParaRPr>
            </a:p>
          </p:txBody>
        </p:sp>
        <p:sp>
          <p:nvSpPr>
            <p:cNvPr id="36968" name="Text Box 405"/>
            <p:cNvSpPr txBox="1">
              <a:spLocks noChangeArrowheads="1"/>
            </p:cNvSpPr>
            <p:nvPr/>
          </p:nvSpPr>
          <p:spPr bwMode="auto">
            <a:xfrm>
              <a:off x="4130" y="11257"/>
              <a:ext cx="366" cy="436"/>
            </a:xfrm>
            <a:prstGeom prst="rect">
              <a:avLst/>
            </a:prstGeom>
            <a:solidFill>
              <a:srgbClr val="FFFFFF"/>
            </a:solidFill>
            <a:ln w="6350" algn="ctr">
              <a:noFill/>
              <a:miter lim="800000"/>
              <a:headEnd/>
              <a:tailEnd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800" b="1" i="1">
                  <a:latin typeface="Calibri" pitchFamily="34" charset="0"/>
                </a:rPr>
                <a:t>G</a:t>
              </a:r>
              <a:r>
                <a:rPr kumimoji="0" lang="pl-PL" altLang="pl-PL" sz="1800" b="1" i="1" baseline="-25000">
                  <a:latin typeface="Calibri" pitchFamily="34" charset="0"/>
                </a:rPr>
                <a:t>µ</a:t>
              </a:r>
              <a:endParaRPr kumimoji="0" lang="pl-PL" altLang="pl-PL" sz="1800" b="1">
                <a:latin typeface="Times New Roman" pitchFamily="18" charset="0"/>
              </a:endParaRPr>
            </a:p>
          </p:txBody>
        </p:sp>
        <p:sp>
          <p:nvSpPr>
            <p:cNvPr id="36969" name="Text Box 406"/>
            <p:cNvSpPr txBox="1">
              <a:spLocks noChangeArrowheads="1"/>
            </p:cNvSpPr>
            <p:nvPr/>
          </p:nvSpPr>
          <p:spPr bwMode="auto">
            <a:xfrm>
              <a:off x="5373" y="11233"/>
              <a:ext cx="338" cy="436"/>
            </a:xfrm>
            <a:prstGeom prst="rect">
              <a:avLst/>
            </a:prstGeom>
            <a:solidFill>
              <a:srgbClr val="FFFFFF"/>
            </a:solidFill>
            <a:ln w="6350" algn="ctr">
              <a:noFill/>
              <a:miter lim="800000"/>
              <a:headEnd/>
              <a:tailEnd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800" b="1" i="1">
                  <a:latin typeface="Calibri" pitchFamily="34" charset="0"/>
                </a:rPr>
                <a:t>B</a:t>
              </a:r>
              <a:r>
                <a:rPr kumimoji="0" lang="pl-PL" altLang="pl-PL" sz="1800" b="1" i="1" baseline="-25000">
                  <a:latin typeface="Calibri" pitchFamily="34" charset="0"/>
                </a:rPr>
                <a:t>µ</a:t>
              </a:r>
              <a:endParaRPr kumimoji="0" lang="pl-PL" altLang="pl-PL" sz="1800" b="1">
                <a:latin typeface="Times New Roman" pitchFamily="18" charset="0"/>
              </a:endParaRPr>
            </a:p>
          </p:txBody>
        </p:sp>
      </p:grpSp>
      <p:grpSp>
        <p:nvGrpSpPr>
          <p:cNvPr id="3" name="Schemat"/>
          <p:cNvGrpSpPr>
            <a:grpSpLocks/>
          </p:cNvGrpSpPr>
          <p:nvPr/>
        </p:nvGrpSpPr>
        <p:grpSpPr bwMode="auto">
          <a:xfrm>
            <a:off x="4012565" y="696793"/>
            <a:ext cx="3641749" cy="2036256"/>
            <a:chOff x="2678" y="8583"/>
            <a:chExt cx="5734" cy="3450"/>
          </a:xfrm>
        </p:grpSpPr>
        <p:sp>
          <p:nvSpPr>
            <p:cNvPr id="36894" name="Text Box 323"/>
            <p:cNvSpPr txBox="1">
              <a:spLocks noChangeArrowheads="1"/>
            </p:cNvSpPr>
            <p:nvPr/>
          </p:nvSpPr>
          <p:spPr bwMode="auto">
            <a:xfrm>
              <a:off x="2678" y="9546"/>
              <a:ext cx="207" cy="388"/>
            </a:xfrm>
            <a:prstGeom prst="rect">
              <a:avLst/>
            </a:prstGeom>
            <a:solidFill>
              <a:srgbClr val="FFFFFF"/>
            </a:solidFill>
            <a:ln w="12700" algn="ctr">
              <a:noFill/>
              <a:miter lim="800000"/>
              <a:headEnd/>
              <a:tailEnd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600" b="1" i="1" smtClean="0">
                  <a:latin typeface="Calibri" pitchFamily="34" charset="0"/>
                </a:rPr>
                <a:t>G</a:t>
              </a:r>
              <a:endParaRPr kumimoji="0" lang="pl-PL" altLang="pl-PL" sz="1600" b="1">
                <a:latin typeface="Times New Roman" pitchFamily="18" charset="0"/>
              </a:endParaRPr>
            </a:p>
          </p:txBody>
        </p:sp>
        <p:sp>
          <p:nvSpPr>
            <p:cNvPr id="36895" name="Text Box 324"/>
            <p:cNvSpPr txBox="1">
              <a:spLocks noChangeArrowheads="1"/>
            </p:cNvSpPr>
            <p:nvPr/>
          </p:nvSpPr>
          <p:spPr bwMode="auto">
            <a:xfrm>
              <a:off x="7960" y="8583"/>
              <a:ext cx="452" cy="436"/>
            </a:xfrm>
            <a:prstGeom prst="rect">
              <a:avLst/>
            </a:prstGeom>
            <a:solidFill>
              <a:srgbClr val="FFFFFF"/>
            </a:solidFill>
            <a:ln w="12700" algn="ctr">
              <a:noFill/>
              <a:miter lim="800000"/>
              <a:headEnd/>
              <a:tailEnd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600" b="1" i="1" smtClean="0">
                  <a:latin typeface="Calibri" pitchFamily="34" charset="0"/>
                </a:rPr>
                <a:t>D1</a:t>
              </a:r>
              <a:r>
                <a:rPr kumimoji="0" lang="pl-PL" altLang="pl-PL" sz="1800" b="1" i="1" smtClean="0">
                  <a:latin typeface="Calibri" pitchFamily="34" charset="0"/>
                </a:rPr>
                <a:t> </a:t>
              </a:r>
              <a:endParaRPr kumimoji="0" lang="pl-PL" altLang="pl-PL" sz="1800" b="1">
                <a:latin typeface="Times New Roman" pitchFamily="18" charset="0"/>
              </a:endParaRPr>
            </a:p>
          </p:txBody>
        </p:sp>
        <p:sp>
          <p:nvSpPr>
            <p:cNvPr id="36896" name="Text Box 325"/>
            <p:cNvSpPr txBox="1">
              <a:spLocks noChangeArrowheads="1"/>
            </p:cNvSpPr>
            <p:nvPr/>
          </p:nvSpPr>
          <p:spPr bwMode="auto">
            <a:xfrm>
              <a:off x="7993" y="10838"/>
              <a:ext cx="368" cy="388"/>
            </a:xfrm>
            <a:prstGeom prst="rect">
              <a:avLst/>
            </a:prstGeom>
            <a:solidFill>
              <a:srgbClr val="FFFFFF"/>
            </a:solidFill>
            <a:ln w="12700" algn="ctr">
              <a:noFill/>
              <a:miter lim="800000"/>
              <a:headEnd/>
              <a:tailEnd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600" b="1" i="1" smtClean="0">
                  <a:latin typeface="Calibri" pitchFamily="34" charset="0"/>
                </a:rPr>
                <a:t>D2</a:t>
              </a:r>
              <a:endParaRPr kumimoji="0" lang="pl-PL" altLang="pl-PL" sz="1600" b="1">
                <a:latin typeface="Times New Roman" pitchFamily="18" charset="0"/>
              </a:endParaRPr>
            </a:p>
          </p:txBody>
        </p:sp>
        <p:grpSp>
          <p:nvGrpSpPr>
            <p:cNvPr id="36897" name="Group 326"/>
            <p:cNvGrpSpPr>
              <a:grpSpLocks/>
            </p:cNvGrpSpPr>
            <p:nvPr/>
          </p:nvGrpSpPr>
          <p:grpSpPr bwMode="auto">
            <a:xfrm>
              <a:off x="2690" y="8604"/>
              <a:ext cx="5259" cy="3429"/>
              <a:chOff x="2690" y="8604"/>
              <a:chExt cx="5259" cy="3429"/>
            </a:xfrm>
          </p:grpSpPr>
          <p:sp>
            <p:nvSpPr>
              <p:cNvPr id="36898" name="Oval 327"/>
              <p:cNvSpPr>
                <a:spLocks noChangeArrowheads="1"/>
              </p:cNvSpPr>
              <p:nvPr/>
            </p:nvSpPr>
            <p:spPr bwMode="auto">
              <a:xfrm>
                <a:off x="7822" y="8743"/>
                <a:ext cx="57" cy="57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2400">
                  <a:latin typeface="Times New Roman" pitchFamily="18" charset="0"/>
                </a:endParaRPr>
              </a:p>
            </p:txBody>
          </p:sp>
          <p:sp>
            <p:nvSpPr>
              <p:cNvPr id="36899" name="Oval 328"/>
              <p:cNvSpPr>
                <a:spLocks noChangeArrowheads="1"/>
              </p:cNvSpPr>
              <p:nvPr/>
            </p:nvSpPr>
            <p:spPr bwMode="auto">
              <a:xfrm>
                <a:off x="7871" y="10999"/>
                <a:ext cx="57" cy="57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2400">
                  <a:latin typeface="Times New Roman" pitchFamily="18" charset="0"/>
                </a:endParaRPr>
              </a:p>
            </p:txBody>
          </p:sp>
          <p:grpSp>
            <p:nvGrpSpPr>
              <p:cNvPr id="36900" name="Group 329"/>
              <p:cNvGrpSpPr>
                <a:grpSpLocks/>
              </p:cNvGrpSpPr>
              <p:nvPr/>
            </p:nvGrpSpPr>
            <p:grpSpPr bwMode="auto">
              <a:xfrm>
                <a:off x="2690" y="8604"/>
                <a:ext cx="5259" cy="3429"/>
                <a:chOff x="2690" y="8604"/>
                <a:chExt cx="5259" cy="3429"/>
              </a:xfrm>
            </p:grpSpPr>
            <p:sp>
              <p:nvSpPr>
                <p:cNvPr id="36901" name="Line 330"/>
                <p:cNvSpPr>
                  <a:spLocks noChangeShapeType="1"/>
                </p:cNvSpPr>
                <p:nvPr/>
              </p:nvSpPr>
              <p:spPr bwMode="auto">
                <a:xfrm>
                  <a:off x="3731" y="9981"/>
                  <a:ext cx="228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grpSp>
              <p:nvGrpSpPr>
                <p:cNvPr id="36902" name="Group 331"/>
                <p:cNvGrpSpPr>
                  <a:grpSpLocks/>
                </p:cNvGrpSpPr>
                <p:nvPr/>
              </p:nvGrpSpPr>
              <p:grpSpPr bwMode="auto">
                <a:xfrm>
                  <a:off x="2690" y="11961"/>
                  <a:ext cx="5259" cy="72"/>
                  <a:chOff x="7281" y="4404"/>
                  <a:chExt cx="4575" cy="72"/>
                </a:xfrm>
              </p:grpSpPr>
              <p:sp>
                <p:nvSpPr>
                  <p:cNvPr id="36960" name="Line 332"/>
                  <p:cNvSpPr>
                    <a:spLocks noChangeShapeType="1"/>
                  </p:cNvSpPr>
                  <p:nvPr/>
                </p:nvSpPr>
                <p:spPr bwMode="auto">
                  <a:xfrm>
                    <a:off x="7353" y="4445"/>
                    <a:ext cx="4446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6961" name="Oval 333"/>
                  <p:cNvSpPr>
                    <a:spLocks noChangeArrowheads="1"/>
                  </p:cNvSpPr>
                  <p:nvPr/>
                </p:nvSpPr>
                <p:spPr bwMode="auto">
                  <a:xfrm>
                    <a:off x="7281" y="4419"/>
                    <a:ext cx="57" cy="57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kumimoji="0" lang="pl-PL" altLang="pl-PL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36962" name="Oval 334"/>
                  <p:cNvSpPr>
                    <a:spLocks noChangeArrowheads="1"/>
                  </p:cNvSpPr>
                  <p:nvPr/>
                </p:nvSpPr>
                <p:spPr bwMode="auto">
                  <a:xfrm>
                    <a:off x="11799" y="4404"/>
                    <a:ext cx="57" cy="57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kumimoji="0" lang="pl-PL" altLang="pl-PL" sz="2400"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36903" name="Group 335"/>
                <p:cNvGrpSpPr>
                  <a:grpSpLocks/>
                </p:cNvGrpSpPr>
                <p:nvPr/>
              </p:nvGrpSpPr>
              <p:grpSpPr bwMode="auto">
                <a:xfrm>
                  <a:off x="2705" y="8604"/>
                  <a:ext cx="5158" cy="3390"/>
                  <a:chOff x="2705" y="8604"/>
                  <a:chExt cx="5158" cy="3390"/>
                </a:xfrm>
              </p:grpSpPr>
              <p:sp>
                <p:nvSpPr>
                  <p:cNvPr id="36904" name="Line 336"/>
                  <p:cNvSpPr>
                    <a:spLocks noChangeShapeType="1"/>
                  </p:cNvSpPr>
                  <p:nvPr/>
                </p:nvSpPr>
                <p:spPr bwMode="auto">
                  <a:xfrm>
                    <a:off x="5270" y="11348"/>
                    <a:ext cx="0" cy="22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6905" name="Line 337"/>
                  <p:cNvSpPr>
                    <a:spLocks noChangeShapeType="1"/>
                  </p:cNvSpPr>
                  <p:nvPr/>
                </p:nvSpPr>
                <p:spPr bwMode="auto">
                  <a:xfrm>
                    <a:off x="4700" y="11348"/>
                    <a:ext cx="0" cy="22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6906" name="Line 3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85" y="9816"/>
                    <a:ext cx="220" cy="16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grpSp>
                <p:nvGrpSpPr>
                  <p:cNvPr id="36907" name="Group 339"/>
                  <p:cNvGrpSpPr>
                    <a:grpSpLocks/>
                  </p:cNvGrpSpPr>
                  <p:nvPr/>
                </p:nvGrpSpPr>
                <p:grpSpPr bwMode="auto">
                  <a:xfrm>
                    <a:off x="2705" y="9945"/>
                    <a:ext cx="342" cy="57"/>
                    <a:chOff x="7296" y="2823"/>
                    <a:chExt cx="342" cy="57"/>
                  </a:xfrm>
                </p:grpSpPr>
                <p:sp>
                  <p:nvSpPr>
                    <p:cNvPr id="36958" name="Oval 3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96" y="2823"/>
                      <a:ext cx="57" cy="57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z"/>
                        <a:defRPr kumimoji="1" sz="27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y"/>
                        <a:defRPr kumimoji="1" sz="23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x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kumimoji="0" lang="pl-PL" altLang="pl-PL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6959" name="Line 3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353" y="2850"/>
                      <a:ext cx="285" cy="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</p:grpSp>
              <p:sp>
                <p:nvSpPr>
                  <p:cNvPr id="36908" name="Line 342"/>
                  <p:cNvSpPr>
                    <a:spLocks noChangeShapeType="1"/>
                  </p:cNvSpPr>
                  <p:nvPr/>
                </p:nvSpPr>
                <p:spPr bwMode="auto">
                  <a:xfrm>
                    <a:off x="4985" y="9972"/>
                    <a:ext cx="236" cy="5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grpSp>
                <p:nvGrpSpPr>
                  <p:cNvPr id="36909" name="Group 343"/>
                  <p:cNvGrpSpPr>
                    <a:grpSpLocks/>
                  </p:cNvGrpSpPr>
                  <p:nvPr/>
                </p:nvGrpSpPr>
                <p:grpSpPr bwMode="auto">
                  <a:xfrm>
                    <a:off x="3959" y="9858"/>
                    <a:ext cx="684" cy="116"/>
                    <a:chOff x="5301" y="12369"/>
                    <a:chExt cx="684" cy="116"/>
                  </a:xfrm>
                </p:grpSpPr>
                <p:sp>
                  <p:nvSpPr>
                    <p:cNvPr id="36954" name="Arc 344"/>
                    <p:cNvSpPr>
                      <a:spLocks/>
                    </p:cNvSpPr>
                    <p:nvPr/>
                  </p:nvSpPr>
                  <p:spPr bwMode="auto">
                    <a:xfrm>
                      <a:off x="5301" y="12369"/>
                      <a:ext cx="171" cy="115"/>
                    </a:xfrm>
                    <a:custGeom>
                      <a:avLst/>
                      <a:gdLst>
                        <a:gd name="T0" fmla="*/ 0 w 43200"/>
                        <a:gd name="T1" fmla="*/ 0 h 22282"/>
                        <a:gd name="T2" fmla="*/ 0 w 43200"/>
                        <a:gd name="T3" fmla="*/ 0 h 22282"/>
                        <a:gd name="T4" fmla="*/ 0 w 43200"/>
                        <a:gd name="T5" fmla="*/ 0 h 22282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2282"/>
                        <a:gd name="T11" fmla="*/ 43200 w 43200"/>
                        <a:gd name="T12" fmla="*/ 22282 h 2228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2282" fill="none" extrusionOk="0">
                          <a:moveTo>
                            <a:pt x="10" y="22282"/>
                          </a:moveTo>
                          <a:cubicBezTo>
                            <a:pt x="3" y="22054"/>
                            <a:pt x="0" y="21827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0"/>
                            <a:pt x="43200" y="9670"/>
                            <a:pt x="43200" y="21600"/>
                          </a:cubicBezTo>
                          <a:cubicBezTo>
                            <a:pt x="43200" y="21762"/>
                            <a:pt x="43198" y="21925"/>
                            <a:pt x="43194" y="22088"/>
                          </a:cubicBezTo>
                        </a:path>
                        <a:path w="43200" h="22282" stroke="0" extrusionOk="0">
                          <a:moveTo>
                            <a:pt x="10" y="22282"/>
                          </a:moveTo>
                          <a:cubicBezTo>
                            <a:pt x="3" y="22054"/>
                            <a:pt x="0" y="21827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0"/>
                            <a:pt x="43200" y="9670"/>
                            <a:pt x="43200" y="21600"/>
                          </a:cubicBezTo>
                          <a:cubicBezTo>
                            <a:pt x="43200" y="21762"/>
                            <a:pt x="43198" y="21925"/>
                            <a:pt x="43194" y="22088"/>
                          </a:cubicBezTo>
                          <a:lnTo>
                            <a:pt x="21600" y="21600"/>
                          </a:lnTo>
                          <a:lnTo>
                            <a:pt x="10" y="22282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6955" name="Arc 345"/>
                    <p:cNvSpPr>
                      <a:spLocks/>
                    </p:cNvSpPr>
                    <p:nvPr/>
                  </p:nvSpPr>
                  <p:spPr bwMode="auto">
                    <a:xfrm>
                      <a:off x="5473" y="12369"/>
                      <a:ext cx="173" cy="115"/>
                    </a:xfrm>
                    <a:custGeom>
                      <a:avLst/>
                      <a:gdLst>
                        <a:gd name="T0" fmla="*/ 0 w 43200"/>
                        <a:gd name="T1" fmla="*/ 0 h 22282"/>
                        <a:gd name="T2" fmla="*/ 0 w 43200"/>
                        <a:gd name="T3" fmla="*/ 0 h 22282"/>
                        <a:gd name="T4" fmla="*/ 0 w 43200"/>
                        <a:gd name="T5" fmla="*/ 0 h 22282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2282"/>
                        <a:gd name="T11" fmla="*/ 43200 w 43200"/>
                        <a:gd name="T12" fmla="*/ 22282 h 2228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2282" fill="none" extrusionOk="0">
                          <a:moveTo>
                            <a:pt x="10" y="22282"/>
                          </a:moveTo>
                          <a:cubicBezTo>
                            <a:pt x="3" y="22054"/>
                            <a:pt x="0" y="21827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0"/>
                            <a:pt x="43200" y="9670"/>
                            <a:pt x="43200" y="21600"/>
                          </a:cubicBezTo>
                          <a:cubicBezTo>
                            <a:pt x="43200" y="21762"/>
                            <a:pt x="43198" y="21925"/>
                            <a:pt x="43194" y="22088"/>
                          </a:cubicBezTo>
                        </a:path>
                        <a:path w="43200" h="22282" stroke="0" extrusionOk="0">
                          <a:moveTo>
                            <a:pt x="10" y="22282"/>
                          </a:moveTo>
                          <a:cubicBezTo>
                            <a:pt x="3" y="22054"/>
                            <a:pt x="0" y="21827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0"/>
                            <a:pt x="43200" y="9670"/>
                            <a:pt x="43200" y="21600"/>
                          </a:cubicBezTo>
                          <a:cubicBezTo>
                            <a:pt x="43200" y="21762"/>
                            <a:pt x="43198" y="21925"/>
                            <a:pt x="43194" y="22088"/>
                          </a:cubicBezTo>
                          <a:lnTo>
                            <a:pt x="21600" y="21600"/>
                          </a:lnTo>
                          <a:lnTo>
                            <a:pt x="10" y="22282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6956" name="Arc 346"/>
                    <p:cNvSpPr>
                      <a:spLocks/>
                    </p:cNvSpPr>
                    <p:nvPr/>
                  </p:nvSpPr>
                  <p:spPr bwMode="auto">
                    <a:xfrm>
                      <a:off x="5646" y="12369"/>
                      <a:ext cx="170" cy="116"/>
                    </a:xfrm>
                    <a:custGeom>
                      <a:avLst/>
                      <a:gdLst>
                        <a:gd name="T0" fmla="*/ 0 w 43200"/>
                        <a:gd name="T1" fmla="*/ 0 h 22507"/>
                        <a:gd name="T2" fmla="*/ 0 w 43200"/>
                        <a:gd name="T3" fmla="*/ 0 h 22507"/>
                        <a:gd name="T4" fmla="*/ 0 w 43200"/>
                        <a:gd name="T5" fmla="*/ 0 h 22507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2507"/>
                        <a:gd name="T11" fmla="*/ 43200 w 43200"/>
                        <a:gd name="T12" fmla="*/ 22507 h 2250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2507" fill="none" extrusionOk="0">
                          <a:moveTo>
                            <a:pt x="19" y="22506"/>
                          </a:moveTo>
                          <a:cubicBezTo>
                            <a:pt x="6" y="22204"/>
                            <a:pt x="0" y="21902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0"/>
                            <a:pt x="43200" y="9670"/>
                            <a:pt x="43200" y="21600"/>
                          </a:cubicBezTo>
                          <a:cubicBezTo>
                            <a:pt x="43200" y="21762"/>
                            <a:pt x="43198" y="21925"/>
                            <a:pt x="43194" y="22088"/>
                          </a:cubicBezTo>
                        </a:path>
                        <a:path w="43200" h="22507" stroke="0" extrusionOk="0">
                          <a:moveTo>
                            <a:pt x="19" y="22506"/>
                          </a:moveTo>
                          <a:cubicBezTo>
                            <a:pt x="6" y="22204"/>
                            <a:pt x="0" y="21902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0"/>
                            <a:pt x="43200" y="9670"/>
                            <a:pt x="43200" y="21600"/>
                          </a:cubicBezTo>
                          <a:cubicBezTo>
                            <a:pt x="43200" y="21762"/>
                            <a:pt x="43198" y="21925"/>
                            <a:pt x="43194" y="22088"/>
                          </a:cubicBezTo>
                          <a:lnTo>
                            <a:pt x="21600" y="21600"/>
                          </a:lnTo>
                          <a:lnTo>
                            <a:pt x="19" y="22506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6957" name="Arc 347"/>
                    <p:cNvSpPr>
                      <a:spLocks/>
                    </p:cNvSpPr>
                    <p:nvPr/>
                  </p:nvSpPr>
                  <p:spPr bwMode="auto">
                    <a:xfrm>
                      <a:off x="5815" y="12369"/>
                      <a:ext cx="170" cy="115"/>
                    </a:xfrm>
                    <a:custGeom>
                      <a:avLst/>
                      <a:gdLst>
                        <a:gd name="T0" fmla="*/ 0 w 43200"/>
                        <a:gd name="T1" fmla="*/ 0 h 22282"/>
                        <a:gd name="T2" fmla="*/ 0 w 43200"/>
                        <a:gd name="T3" fmla="*/ 0 h 22282"/>
                        <a:gd name="T4" fmla="*/ 0 w 43200"/>
                        <a:gd name="T5" fmla="*/ 0 h 22282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2282"/>
                        <a:gd name="T11" fmla="*/ 43200 w 43200"/>
                        <a:gd name="T12" fmla="*/ 22282 h 2228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2282" fill="none" extrusionOk="0">
                          <a:moveTo>
                            <a:pt x="10" y="22282"/>
                          </a:moveTo>
                          <a:cubicBezTo>
                            <a:pt x="3" y="22054"/>
                            <a:pt x="0" y="21827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0"/>
                            <a:pt x="43200" y="9670"/>
                            <a:pt x="43200" y="21600"/>
                          </a:cubicBezTo>
                          <a:cubicBezTo>
                            <a:pt x="43200" y="21762"/>
                            <a:pt x="43198" y="21925"/>
                            <a:pt x="43194" y="22088"/>
                          </a:cubicBezTo>
                        </a:path>
                        <a:path w="43200" h="22282" stroke="0" extrusionOk="0">
                          <a:moveTo>
                            <a:pt x="10" y="22282"/>
                          </a:moveTo>
                          <a:cubicBezTo>
                            <a:pt x="3" y="22054"/>
                            <a:pt x="0" y="21827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0"/>
                            <a:pt x="43200" y="9670"/>
                            <a:pt x="43200" y="21600"/>
                          </a:cubicBezTo>
                          <a:cubicBezTo>
                            <a:pt x="43200" y="21762"/>
                            <a:pt x="43198" y="21925"/>
                            <a:pt x="43194" y="22088"/>
                          </a:cubicBezTo>
                          <a:lnTo>
                            <a:pt x="21600" y="21600"/>
                          </a:lnTo>
                          <a:lnTo>
                            <a:pt x="10" y="22282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</p:grpSp>
              <p:grpSp>
                <p:nvGrpSpPr>
                  <p:cNvPr id="36910" name="Group 348"/>
                  <p:cNvGrpSpPr>
                    <a:grpSpLocks/>
                  </p:cNvGrpSpPr>
                  <p:nvPr/>
                </p:nvGrpSpPr>
                <p:grpSpPr bwMode="auto">
                  <a:xfrm rot="5400000">
                    <a:off x="4984" y="10940"/>
                    <a:ext cx="684" cy="116"/>
                    <a:chOff x="5301" y="12369"/>
                    <a:chExt cx="684" cy="116"/>
                  </a:xfrm>
                </p:grpSpPr>
                <p:sp>
                  <p:nvSpPr>
                    <p:cNvPr id="36950" name="Arc 349"/>
                    <p:cNvSpPr>
                      <a:spLocks/>
                    </p:cNvSpPr>
                    <p:nvPr/>
                  </p:nvSpPr>
                  <p:spPr bwMode="auto">
                    <a:xfrm>
                      <a:off x="5301" y="12369"/>
                      <a:ext cx="171" cy="115"/>
                    </a:xfrm>
                    <a:custGeom>
                      <a:avLst/>
                      <a:gdLst>
                        <a:gd name="T0" fmla="*/ 0 w 43200"/>
                        <a:gd name="T1" fmla="*/ 0 h 22282"/>
                        <a:gd name="T2" fmla="*/ 0 w 43200"/>
                        <a:gd name="T3" fmla="*/ 0 h 22282"/>
                        <a:gd name="T4" fmla="*/ 0 w 43200"/>
                        <a:gd name="T5" fmla="*/ 0 h 22282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2282"/>
                        <a:gd name="T11" fmla="*/ 43200 w 43200"/>
                        <a:gd name="T12" fmla="*/ 22282 h 2228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2282" fill="none" extrusionOk="0">
                          <a:moveTo>
                            <a:pt x="10" y="22282"/>
                          </a:moveTo>
                          <a:cubicBezTo>
                            <a:pt x="3" y="22054"/>
                            <a:pt x="0" y="21827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0"/>
                            <a:pt x="43200" y="9670"/>
                            <a:pt x="43200" y="21600"/>
                          </a:cubicBezTo>
                          <a:cubicBezTo>
                            <a:pt x="43200" y="21762"/>
                            <a:pt x="43198" y="21925"/>
                            <a:pt x="43194" y="22088"/>
                          </a:cubicBezTo>
                        </a:path>
                        <a:path w="43200" h="22282" stroke="0" extrusionOk="0">
                          <a:moveTo>
                            <a:pt x="10" y="22282"/>
                          </a:moveTo>
                          <a:cubicBezTo>
                            <a:pt x="3" y="22054"/>
                            <a:pt x="0" y="21827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0"/>
                            <a:pt x="43200" y="9670"/>
                            <a:pt x="43200" y="21600"/>
                          </a:cubicBezTo>
                          <a:cubicBezTo>
                            <a:pt x="43200" y="21762"/>
                            <a:pt x="43198" y="21925"/>
                            <a:pt x="43194" y="22088"/>
                          </a:cubicBezTo>
                          <a:lnTo>
                            <a:pt x="21600" y="21600"/>
                          </a:lnTo>
                          <a:lnTo>
                            <a:pt x="10" y="22282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6951" name="Arc 350"/>
                    <p:cNvSpPr>
                      <a:spLocks/>
                    </p:cNvSpPr>
                    <p:nvPr/>
                  </p:nvSpPr>
                  <p:spPr bwMode="auto">
                    <a:xfrm>
                      <a:off x="5473" y="12369"/>
                      <a:ext cx="173" cy="115"/>
                    </a:xfrm>
                    <a:custGeom>
                      <a:avLst/>
                      <a:gdLst>
                        <a:gd name="T0" fmla="*/ 0 w 43200"/>
                        <a:gd name="T1" fmla="*/ 0 h 22282"/>
                        <a:gd name="T2" fmla="*/ 0 w 43200"/>
                        <a:gd name="T3" fmla="*/ 0 h 22282"/>
                        <a:gd name="T4" fmla="*/ 0 w 43200"/>
                        <a:gd name="T5" fmla="*/ 0 h 22282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2282"/>
                        <a:gd name="T11" fmla="*/ 43200 w 43200"/>
                        <a:gd name="T12" fmla="*/ 22282 h 2228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2282" fill="none" extrusionOk="0">
                          <a:moveTo>
                            <a:pt x="10" y="22282"/>
                          </a:moveTo>
                          <a:cubicBezTo>
                            <a:pt x="3" y="22054"/>
                            <a:pt x="0" y="21827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0"/>
                            <a:pt x="43200" y="9670"/>
                            <a:pt x="43200" y="21600"/>
                          </a:cubicBezTo>
                          <a:cubicBezTo>
                            <a:pt x="43200" y="21762"/>
                            <a:pt x="43198" y="21925"/>
                            <a:pt x="43194" y="22088"/>
                          </a:cubicBezTo>
                        </a:path>
                        <a:path w="43200" h="22282" stroke="0" extrusionOk="0">
                          <a:moveTo>
                            <a:pt x="10" y="22282"/>
                          </a:moveTo>
                          <a:cubicBezTo>
                            <a:pt x="3" y="22054"/>
                            <a:pt x="0" y="21827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0"/>
                            <a:pt x="43200" y="9670"/>
                            <a:pt x="43200" y="21600"/>
                          </a:cubicBezTo>
                          <a:cubicBezTo>
                            <a:pt x="43200" y="21762"/>
                            <a:pt x="43198" y="21925"/>
                            <a:pt x="43194" y="22088"/>
                          </a:cubicBezTo>
                          <a:lnTo>
                            <a:pt x="21600" y="21600"/>
                          </a:lnTo>
                          <a:lnTo>
                            <a:pt x="10" y="22282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6952" name="Arc 351"/>
                    <p:cNvSpPr>
                      <a:spLocks/>
                    </p:cNvSpPr>
                    <p:nvPr/>
                  </p:nvSpPr>
                  <p:spPr bwMode="auto">
                    <a:xfrm>
                      <a:off x="5646" y="12369"/>
                      <a:ext cx="170" cy="116"/>
                    </a:xfrm>
                    <a:custGeom>
                      <a:avLst/>
                      <a:gdLst>
                        <a:gd name="T0" fmla="*/ 0 w 43200"/>
                        <a:gd name="T1" fmla="*/ 0 h 22507"/>
                        <a:gd name="T2" fmla="*/ 0 w 43200"/>
                        <a:gd name="T3" fmla="*/ 0 h 22507"/>
                        <a:gd name="T4" fmla="*/ 0 w 43200"/>
                        <a:gd name="T5" fmla="*/ 0 h 22507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2507"/>
                        <a:gd name="T11" fmla="*/ 43200 w 43200"/>
                        <a:gd name="T12" fmla="*/ 22507 h 2250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2507" fill="none" extrusionOk="0">
                          <a:moveTo>
                            <a:pt x="19" y="22506"/>
                          </a:moveTo>
                          <a:cubicBezTo>
                            <a:pt x="6" y="22204"/>
                            <a:pt x="0" y="21902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0"/>
                            <a:pt x="43200" y="9670"/>
                            <a:pt x="43200" y="21600"/>
                          </a:cubicBezTo>
                          <a:cubicBezTo>
                            <a:pt x="43200" y="21762"/>
                            <a:pt x="43198" y="21925"/>
                            <a:pt x="43194" y="22088"/>
                          </a:cubicBezTo>
                        </a:path>
                        <a:path w="43200" h="22507" stroke="0" extrusionOk="0">
                          <a:moveTo>
                            <a:pt x="19" y="22506"/>
                          </a:moveTo>
                          <a:cubicBezTo>
                            <a:pt x="6" y="22204"/>
                            <a:pt x="0" y="21902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0"/>
                            <a:pt x="43200" y="9670"/>
                            <a:pt x="43200" y="21600"/>
                          </a:cubicBezTo>
                          <a:cubicBezTo>
                            <a:pt x="43200" y="21762"/>
                            <a:pt x="43198" y="21925"/>
                            <a:pt x="43194" y="22088"/>
                          </a:cubicBezTo>
                          <a:lnTo>
                            <a:pt x="21600" y="21600"/>
                          </a:lnTo>
                          <a:lnTo>
                            <a:pt x="19" y="22506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6953" name="Arc 352"/>
                    <p:cNvSpPr>
                      <a:spLocks/>
                    </p:cNvSpPr>
                    <p:nvPr/>
                  </p:nvSpPr>
                  <p:spPr bwMode="auto">
                    <a:xfrm>
                      <a:off x="5815" y="12369"/>
                      <a:ext cx="170" cy="115"/>
                    </a:xfrm>
                    <a:custGeom>
                      <a:avLst/>
                      <a:gdLst>
                        <a:gd name="T0" fmla="*/ 0 w 43200"/>
                        <a:gd name="T1" fmla="*/ 0 h 22282"/>
                        <a:gd name="T2" fmla="*/ 0 w 43200"/>
                        <a:gd name="T3" fmla="*/ 0 h 22282"/>
                        <a:gd name="T4" fmla="*/ 0 w 43200"/>
                        <a:gd name="T5" fmla="*/ 0 h 22282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2282"/>
                        <a:gd name="T11" fmla="*/ 43200 w 43200"/>
                        <a:gd name="T12" fmla="*/ 22282 h 2228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2282" fill="none" extrusionOk="0">
                          <a:moveTo>
                            <a:pt x="10" y="22282"/>
                          </a:moveTo>
                          <a:cubicBezTo>
                            <a:pt x="3" y="22054"/>
                            <a:pt x="0" y="21827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0"/>
                            <a:pt x="43200" y="9670"/>
                            <a:pt x="43200" y="21600"/>
                          </a:cubicBezTo>
                          <a:cubicBezTo>
                            <a:pt x="43200" y="21762"/>
                            <a:pt x="43198" y="21925"/>
                            <a:pt x="43194" y="22088"/>
                          </a:cubicBezTo>
                        </a:path>
                        <a:path w="43200" h="22282" stroke="0" extrusionOk="0">
                          <a:moveTo>
                            <a:pt x="10" y="22282"/>
                          </a:moveTo>
                          <a:cubicBezTo>
                            <a:pt x="3" y="22054"/>
                            <a:pt x="0" y="21827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0"/>
                            <a:pt x="43200" y="9670"/>
                            <a:pt x="43200" y="21600"/>
                          </a:cubicBezTo>
                          <a:cubicBezTo>
                            <a:pt x="43200" y="21762"/>
                            <a:pt x="43198" y="21925"/>
                            <a:pt x="43194" y="22088"/>
                          </a:cubicBezTo>
                          <a:lnTo>
                            <a:pt x="21600" y="21600"/>
                          </a:lnTo>
                          <a:lnTo>
                            <a:pt x="10" y="22282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</p:grpSp>
              <p:sp>
                <p:nvSpPr>
                  <p:cNvPr id="36911" name="Rectangle 353"/>
                  <p:cNvSpPr>
                    <a:spLocks noChangeArrowheads="1"/>
                  </p:cNvSpPr>
                  <p:nvPr/>
                </p:nvSpPr>
                <p:spPr bwMode="auto">
                  <a:xfrm>
                    <a:off x="3047" y="9913"/>
                    <a:ext cx="684" cy="116"/>
                  </a:xfrm>
                  <a:prstGeom prst="rect">
                    <a:avLst/>
                  </a:prstGeom>
                  <a:noFill/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kumimoji="0" lang="pl-PL" altLang="pl-PL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36912" name="Rectangle 354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359" y="10940"/>
                    <a:ext cx="684" cy="116"/>
                  </a:xfrm>
                  <a:prstGeom prst="rect">
                    <a:avLst/>
                  </a:prstGeom>
                  <a:noFill/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kumimoji="0" lang="pl-PL" altLang="pl-PL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36913" name="Line 355"/>
                  <p:cNvSpPr>
                    <a:spLocks noChangeShapeType="1"/>
                  </p:cNvSpPr>
                  <p:nvPr/>
                </p:nvSpPr>
                <p:spPr bwMode="auto">
                  <a:xfrm>
                    <a:off x="4700" y="11567"/>
                    <a:ext cx="567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6914" name="Line 356"/>
                  <p:cNvSpPr>
                    <a:spLocks noChangeShapeType="1"/>
                  </p:cNvSpPr>
                  <p:nvPr/>
                </p:nvSpPr>
                <p:spPr bwMode="auto">
                  <a:xfrm>
                    <a:off x="4985" y="11567"/>
                    <a:ext cx="0" cy="42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grpSp>
                <p:nvGrpSpPr>
                  <p:cNvPr id="36915" name="Group 357"/>
                  <p:cNvGrpSpPr>
                    <a:grpSpLocks/>
                  </p:cNvGrpSpPr>
                  <p:nvPr/>
                </p:nvGrpSpPr>
                <p:grpSpPr bwMode="auto">
                  <a:xfrm>
                    <a:off x="4700" y="10002"/>
                    <a:ext cx="570" cy="654"/>
                    <a:chOff x="9291" y="2880"/>
                    <a:chExt cx="570" cy="654"/>
                  </a:xfrm>
                </p:grpSpPr>
                <p:sp>
                  <p:nvSpPr>
                    <p:cNvPr id="36946" name="Line 3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291" y="3306"/>
                      <a:ext cx="57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6947" name="Line 3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576" y="2880"/>
                      <a:ext cx="0" cy="42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6948" name="Line 3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291" y="3306"/>
                      <a:ext cx="0" cy="22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6949" name="Line 3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858" y="3306"/>
                      <a:ext cx="0" cy="22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</p:grpSp>
              <p:sp>
                <p:nvSpPr>
                  <p:cNvPr id="36916" name="Line 3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43" y="9972"/>
                    <a:ext cx="342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grpSp>
                <p:nvGrpSpPr>
                  <p:cNvPr id="36917" name="Group 363"/>
                  <p:cNvGrpSpPr>
                    <a:grpSpLocks/>
                  </p:cNvGrpSpPr>
                  <p:nvPr/>
                </p:nvGrpSpPr>
                <p:grpSpPr bwMode="auto">
                  <a:xfrm>
                    <a:off x="5205" y="10089"/>
                    <a:ext cx="1772" cy="834"/>
                    <a:chOff x="9796" y="2967"/>
                    <a:chExt cx="1772" cy="834"/>
                  </a:xfrm>
                </p:grpSpPr>
                <p:grpSp>
                  <p:nvGrpSpPr>
                    <p:cNvPr id="36938" name="Group 364"/>
                    <p:cNvGrpSpPr>
                      <a:grpSpLocks/>
                    </p:cNvGrpSpPr>
                    <p:nvPr/>
                  </p:nvGrpSpPr>
                  <p:grpSpPr bwMode="auto">
                    <a:xfrm rot="1802366">
                      <a:off x="9796" y="2967"/>
                      <a:ext cx="684" cy="116"/>
                      <a:chOff x="5301" y="12369"/>
                      <a:chExt cx="684" cy="116"/>
                    </a:xfrm>
                  </p:grpSpPr>
                  <p:sp>
                    <p:nvSpPr>
                      <p:cNvPr id="36942" name="Arc 36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301" y="12369"/>
                        <a:ext cx="171" cy="115"/>
                      </a:xfrm>
                      <a:custGeom>
                        <a:avLst/>
                        <a:gdLst>
                          <a:gd name="T0" fmla="*/ 0 w 43200"/>
                          <a:gd name="T1" fmla="*/ 0 h 22282"/>
                          <a:gd name="T2" fmla="*/ 0 w 43200"/>
                          <a:gd name="T3" fmla="*/ 0 h 22282"/>
                          <a:gd name="T4" fmla="*/ 0 w 43200"/>
                          <a:gd name="T5" fmla="*/ 0 h 22282"/>
                          <a:gd name="T6" fmla="*/ 0 60000 65536"/>
                          <a:gd name="T7" fmla="*/ 0 60000 65536"/>
                          <a:gd name="T8" fmla="*/ 0 60000 65536"/>
                          <a:gd name="T9" fmla="*/ 0 w 43200"/>
                          <a:gd name="T10" fmla="*/ 0 h 22282"/>
                          <a:gd name="T11" fmla="*/ 43200 w 43200"/>
                          <a:gd name="T12" fmla="*/ 22282 h 22282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43200" h="22282" fill="none" extrusionOk="0">
                            <a:moveTo>
                              <a:pt x="10" y="22282"/>
                            </a:moveTo>
                            <a:cubicBezTo>
                              <a:pt x="3" y="22054"/>
                              <a:pt x="0" y="21827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3529" y="0"/>
                              <a:pt x="43200" y="9670"/>
                              <a:pt x="43200" y="21600"/>
                            </a:cubicBezTo>
                            <a:cubicBezTo>
                              <a:pt x="43200" y="21762"/>
                              <a:pt x="43198" y="21925"/>
                              <a:pt x="43194" y="22088"/>
                            </a:cubicBezTo>
                          </a:path>
                          <a:path w="43200" h="22282" stroke="0" extrusionOk="0">
                            <a:moveTo>
                              <a:pt x="10" y="22282"/>
                            </a:moveTo>
                            <a:cubicBezTo>
                              <a:pt x="3" y="22054"/>
                              <a:pt x="0" y="21827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3529" y="0"/>
                              <a:pt x="43200" y="9670"/>
                              <a:pt x="43200" y="21600"/>
                            </a:cubicBezTo>
                            <a:cubicBezTo>
                              <a:pt x="43200" y="21762"/>
                              <a:pt x="43198" y="21925"/>
                              <a:pt x="43194" y="22088"/>
                            </a:cubicBezTo>
                            <a:lnTo>
                              <a:pt x="21600" y="21600"/>
                            </a:lnTo>
                            <a:lnTo>
                              <a:pt x="10" y="22282"/>
                            </a:lnTo>
                            <a:close/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6943" name="Arc 36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473" y="12369"/>
                        <a:ext cx="173" cy="115"/>
                      </a:xfrm>
                      <a:custGeom>
                        <a:avLst/>
                        <a:gdLst>
                          <a:gd name="T0" fmla="*/ 0 w 43200"/>
                          <a:gd name="T1" fmla="*/ 0 h 22282"/>
                          <a:gd name="T2" fmla="*/ 0 w 43200"/>
                          <a:gd name="T3" fmla="*/ 0 h 22282"/>
                          <a:gd name="T4" fmla="*/ 0 w 43200"/>
                          <a:gd name="T5" fmla="*/ 0 h 22282"/>
                          <a:gd name="T6" fmla="*/ 0 60000 65536"/>
                          <a:gd name="T7" fmla="*/ 0 60000 65536"/>
                          <a:gd name="T8" fmla="*/ 0 60000 65536"/>
                          <a:gd name="T9" fmla="*/ 0 w 43200"/>
                          <a:gd name="T10" fmla="*/ 0 h 22282"/>
                          <a:gd name="T11" fmla="*/ 43200 w 43200"/>
                          <a:gd name="T12" fmla="*/ 22282 h 22282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43200" h="22282" fill="none" extrusionOk="0">
                            <a:moveTo>
                              <a:pt x="10" y="22282"/>
                            </a:moveTo>
                            <a:cubicBezTo>
                              <a:pt x="3" y="22054"/>
                              <a:pt x="0" y="21827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3529" y="0"/>
                              <a:pt x="43200" y="9670"/>
                              <a:pt x="43200" y="21600"/>
                            </a:cubicBezTo>
                            <a:cubicBezTo>
                              <a:pt x="43200" y="21762"/>
                              <a:pt x="43198" y="21925"/>
                              <a:pt x="43194" y="22088"/>
                            </a:cubicBezTo>
                          </a:path>
                          <a:path w="43200" h="22282" stroke="0" extrusionOk="0">
                            <a:moveTo>
                              <a:pt x="10" y="22282"/>
                            </a:moveTo>
                            <a:cubicBezTo>
                              <a:pt x="3" y="22054"/>
                              <a:pt x="0" y="21827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3529" y="0"/>
                              <a:pt x="43200" y="9670"/>
                              <a:pt x="43200" y="21600"/>
                            </a:cubicBezTo>
                            <a:cubicBezTo>
                              <a:pt x="43200" y="21762"/>
                              <a:pt x="43198" y="21925"/>
                              <a:pt x="43194" y="22088"/>
                            </a:cubicBezTo>
                            <a:lnTo>
                              <a:pt x="21600" y="21600"/>
                            </a:lnTo>
                            <a:lnTo>
                              <a:pt x="10" y="22282"/>
                            </a:lnTo>
                            <a:close/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6944" name="Arc 36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646" y="12369"/>
                        <a:ext cx="170" cy="116"/>
                      </a:xfrm>
                      <a:custGeom>
                        <a:avLst/>
                        <a:gdLst>
                          <a:gd name="T0" fmla="*/ 0 w 43200"/>
                          <a:gd name="T1" fmla="*/ 0 h 22507"/>
                          <a:gd name="T2" fmla="*/ 0 w 43200"/>
                          <a:gd name="T3" fmla="*/ 0 h 22507"/>
                          <a:gd name="T4" fmla="*/ 0 w 43200"/>
                          <a:gd name="T5" fmla="*/ 0 h 22507"/>
                          <a:gd name="T6" fmla="*/ 0 60000 65536"/>
                          <a:gd name="T7" fmla="*/ 0 60000 65536"/>
                          <a:gd name="T8" fmla="*/ 0 60000 65536"/>
                          <a:gd name="T9" fmla="*/ 0 w 43200"/>
                          <a:gd name="T10" fmla="*/ 0 h 22507"/>
                          <a:gd name="T11" fmla="*/ 43200 w 43200"/>
                          <a:gd name="T12" fmla="*/ 22507 h 22507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43200" h="22507" fill="none" extrusionOk="0">
                            <a:moveTo>
                              <a:pt x="19" y="22506"/>
                            </a:moveTo>
                            <a:cubicBezTo>
                              <a:pt x="6" y="22204"/>
                              <a:pt x="0" y="21902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3529" y="0"/>
                              <a:pt x="43200" y="9670"/>
                              <a:pt x="43200" y="21600"/>
                            </a:cubicBezTo>
                            <a:cubicBezTo>
                              <a:pt x="43200" y="21762"/>
                              <a:pt x="43198" y="21925"/>
                              <a:pt x="43194" y="22088"/>
                            </a:cubicBezTo>
                          </a:path>
                          <a:path w="43200" h="22507" stroke="0" extrusionOk="0">
                            <a:moveTo>
                              <a:pt x="19" y="22506"/>
                            </a:moveTo>
                            <a:cubicBezTo>
                              <a:pt x="6" y="22204"/>
                              <a:pt x="0" y="21902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3529" y="0"/>
                              <a:pt x="43200" y="9670"/>
                              <a:pt x="43200" y="21600"/>
                            </a:cubicBezTo>
                            <a:cubicBezTo>
                              <a:pt x="43200" y="21762"/>
                              <a:pt x="43198" y="21925"/>
                              <a:pt x="43194" y="22088"/>
                            </a:cubicBezTo>
                            <a:lnTo>
                              <a:pt x="21600" y="21600"/>
                            </a:lnTo>
                            <a:lnTo>
                              <a:pt x="19" y="22506"/>
                            </a:lnTo>
                            <a:close/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6945" name="Arc 36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815" y="12369"/>
                        <a:ext cx="170" cy="115"/>
                      </a:xfrm>
                      <a:custGeom>
                        <a:avLst/>
                        <a:gdLst>
                          <a:gd name="T0" fmla="*/ 0 w 43200"/>
                          <a:gd name="T1" fmla="*/ 0 h 22282"/>
                          <a:gd name="T2" fmla="*/ 0 w 43200"/>
                          <a:gd name="T3" fmla="*/ 0 h 22282"/>
                          <a:gd name="T4" fmla="*/ 0 w 43200"/>
                          <a:gd name="T5" fmla="*/ 0 h 22282"/>
                          <a:gd name="T6" fmla="*/ 0 60000 65536"/>
                          <a:gd name="T7" fmla="*/ 0 60000 65536"/>
                          <a:gd name="T8" fmla="*/ 0 60000 65536"/>
                          <a:gd name="T9" fmla="*/ 0 w 43200"/>
                          <a:gd name="T10" fmla="*/ 0 h 22282"/>
                          <a:gd name="T11" fmla="*/ 43200 w 43200"/>
                          <a:gd name="T12" fmla="*/ 22282 h 22282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43200" h="22282" fill="none" extrusionOk="0">
                            <a:moveTo>
                              <a:pt x="10" y="22282"/>
                            </a:moveTo>
                            <a:cubicBezTo>
                              <a:pt x="3" y="22054"/>
                              <a:pt x="0" y="21827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3529" y="0"/>
                              <a:pt x="43200" y="9670"/>
                              <a:pt x="43200" y="21600"/>
                            </a:cubicBezTo>
                            <a:cubicBezTo>
                              <a:pt x="43200" y="21762"/>
                              <a:pt x="43198" y="21925"/>
                              <a:pt x="43194" y="22088"/>
                            </a:cubicBezTo>
                          </a:path>
                          <a:path w="43200" h="22282" stroke="0" extrusionOk="0">
                            <a:moveTo>
                              <a:pt x="10" y="22282"/>
                            </a:moveTo>
                            <a:cubicBezTo>
                              <a:pt x="3" y="22054"/>
                              <a:pt x="0" y="21827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3529" y="0"/>
                              <a:pt x="43200" y="9670"/>
                              <a:pt x="43200" y="21600"/>
                            </a:cubicBezTo>
                            <a:cubicBezTo>
                              <a:pt x="43200" y="21762"/>
                              <a:pt x="43198" y="21925"/>
                              <a:pt x="43194" y="22088"/>
                            </a:cubicBezTo>
                            <a:lnTo>
                              <a:pt x="21600" y="21600"/>
                            </a:lnTo>
                            <a:lnTo>
                              <a:pt x="10" y="22282"/>
                            </a:lnTo>
                            <a:close/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</p:grpSp>
                <p:sp>
                  <p:nvSpPr>
                    <p:cNvPr id="36939" name="Rectangle 369"/>
                    <p:cNvSpPr>
                      <a:spLocks noChangeArrowheads="1"/>
                    </p:cNvSpPr>
                    <p:nvPr/>
                  </p:nvSpPr>
                  <p:spPr bwMode="auto">
                    <a:xfrm rot="1802366">
                      <a:off x="10557" y="3473"/>
                      <a:ext cx="684" cy="11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z"/>
                        <a:defRPr kumimoji="1" sz="27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y"/>
                        <a:defRPr kumimoji="1" sz="23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x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kumimoji="0" lang="pl-PL" altLang="pl-PL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6940" name="Line 370"/>
                    <p:cNvSpPr>
                      <a:spLocks noChangeShapeType="1"/>
                    </p:cNvSpPr>
                    <p:nvPr/>
                  </p:nvSpPr>
                  <p:spPr bwMode="auto">
                    <a:xfrm rot="1802366">
                      <a:off x="10390" y="3303"/>
                      <a:ext cx="228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6941" name="Line 371"/>
                    <p:cNvSpPr>
                      <a:spLocks noChangeShapeType="1"/>
                    </p:cNvSpPr>
                    <p:nvPr/>
                  </p:nvSpPr>
                  <p:spPr bwMode="auto">
                    <a:xfrm rot="1802366">
                      <a:off x="11169" y="3801"/>
                      <a:ext cx="399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</p:grpSp>
              <p:grpSp>
                <p:nvGrpSpPr>
                  <p:cNvPr id="36918" name="Group 372"/>
                  <p:cNvGrpSpPr>
                    <a:grpSpLocks/>
                  </p:cNvGrpSpPr>
                  <p:nvPr/>
                </p:nvGrpSpPr>
                <p:grpSpPr bwMode="auto">
                  <a:xfrm>
                    <a:off x="5127" y="8879"/>
                    <a:ext cx="1810" cy="771"/>
                    <a:chOff x="9718" y="1757"/>
                    <a:chExt cx="1810" cy="771"/>
                  </a:xfrm>
                </p:grpSpPr>
                <p:grpSp>
                  <p:nvGrpSpPr>
                    <p:cNvPr id="36930" name="Group 373"/>
                    <p:cNvGrpSpPr>
                      <a:grpSpLocks/>
                    </p:cNvGrpSpPr>
                    <p:nvPr/>
                  </p:nvGrpSpPr>
                  <p:grpSpPr bwMode="auto">
                    <a:xfrm rot="-1893333">
                      <a:off x="9718" y="2412"/>
                      <a:ext cx="684" cy="116"/>
                      <a:chOff x="5301" y="12369"/>
                      <a:chExt cx="684" cy="116"/>
                    </a:xfrm>
                  </p:grpSpPr>
                  <p:sp>
                    <p:nvSpPr>
                      <p:cNvPr id="36934" name="Arc 37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301" y="12369"/>
                        <a:ext cx="171" cy="115"/>
                      </a:xfrm>
                      <a:custGeom>
                        <a:avLst/>
                        <a:gdLst>
                          <a:gd name="T0" fmla="*/ 0 w 43200"/>
                          <a:gd name="T1" fmla="*/ 0 h 22282"/>
                          <a:gd name="T2" fmla="*/ 0 w 43200"/>
                          <a:gd name="T3" fmla="*/ 0 h 22282"/>
                          <a:gd name="T4" fmla="*/ 0 w 43200"/>
                          <a:gd name="T5" fmla="*/ 0 h 22282"/>
                          <a:gd name="T6" fmla="*/ 0 60000 65536"/>
                          <a:gd name="T7" fmla="*/ 0 60000 65536"/>
                          <a:gd name="T8" fmla="*/ 0 60000 65536"/>
                          <a:gd name="T9" fmla="*/ 0 w 43200"/>
                          <a:gd name="T10" fmla="*/ 0 h 22282"/>
                          <a:gd name="T11" fmla="*/ 43200 w 43200"/>
                          <a:gd name="T12" fmla="*/ 22282 h 22282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43200" h="22282" fill="none" extrusionOk="0">
                            <a:moveTo>
                              <a:pt x="10" y="22282"/>
                            </a:moveTo>
                            <a:cubicBezTo>
                              <a:pt x="3" y="22054"/>
                              <a:pt x="0" y="21827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3529" y="0"/>
                              <a:pt x="43200" y="9670"/>
                              <a:pt x="43200" y="21600"/>
                            </a:cubicBezTo>
                            <a:cubicBezTo>
                              <a:pt x="43200" y="21762"/>
                              <a:pt x="43198" y="21925"/>
                              <a:pt x="43194" y="22088"/>
                            </a:cubicBezTo>
                          </a:path>
                          <a:path w="43200" h="22282" stroke="0" extrusionOk="0">
                            <a:moveTo>
                              <a:pt x="10" y="22282"/>
                            </a:moveTo>
                            <a:cubicBezTo>
                              <a:pt x="3" y="22054"/>
                              <a:pt x="0" y="21827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3529" y="0"/>
                              <a:pt x="43200" y="9670"/>
                              <a:pt x="43200" y="21600"/>
                            </a:cubicBezTo>
                            <a:cubicBezTo>
                              <a:pt x="43200" y="21762"/>
                              <a:pt x="43198" y="21925"/>
                              <a:pt x="43194" y="22088"/>
                            </a:cubicBezTo>
                            <a:lnTo>
                              <a:pt x="21600" y="21600"/>
                            </a:lnTo>
                            <a:lnTo>
                              <a:pt x="10" y="22282"/>
                            </a:lnTo>
                            <a:close/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6935" name="Arc 37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473" y="12369"/>
                        <a:ext cx="173" cy="115"/>
                      </a:xfrm>
                      <a:custGeom>
                        <a:avLst/>
                        <a:gdLst>
                          <a:gd name="T0" fmla="*/ 0 w 43200"/>
                          <a:gd name="T1" fmla="*/ 0 h 22282"/>
                          <a:gd name="T2" fmla="*/ 0 w 43200"/>
                          <a:gd name="T3" fmla="*/ 0 h 22282"/>
                          <a:gd name="T4" fmla="*/ 0 w 43200"/>
                          <a:gd name="T5" fmla="*/ 0 h 22282"/>
                          <a:gd name="T6" fmla="*/ 0 60000 65536"/>
                          <a:gd name="T7" fmla="*/ 0 60000 65536"/>
                          <a:gd name="T8" fmla="*/ 0 60000 65536"/>
                          <a:gd name="T9" fmla="*/ 0 w 43200"/>
                          <a:gd name="T10" fmla="*/ 0 h 22282"/>
                          <a:gd name="T11" fmla="*/ 43200 w 43200"/>
                          <a:gd name="T12" fmla="*/ 22282 h 22282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43200" h="22282" fill="none" extrusionOk="0">
                            <a:moveTo>
                              <a:pt x="10" y="22282"/>
                            </a:moveTo>
                            <a:cubicBezTo>
                              <a:pt x="3" y="22054"/>
                              <a:pt x="0" y="21827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3529" y="0"/>
                              <a:pt x="43200" y="9670"/>
                              <a:pt x="43200" y="21600"/>
                            </a:cubicBezTo>
                            <a:cubicBezTo>
                              <a:pt x="43200" y="21762"/>
                              <a:pt x="43198" y="21925"/>
                              <a:pt x="43194" y="22088"/>
                            </a:cubicBezTo>
                          </a:path>
                          <a:path w="43200" h="22282" stroke="0" extrusionOk="0">
                            <a:moveTo>
                              <a:pt x="10" y="22282"/>
                            </a:moveTo>
                            <a:cubicBezTo>
                              <a:pt x="3" y="22054"/>
                              <a:pt x="0" y="21827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3529" y="0"/>
                              <a:pt x="43200" y="9670"/>
                              <a:pt x="43200" y="21600"/>
                            </a:cubicBezTo>
                            <a:cubicBezTo>
                              <a:pt x="43200" y="21762"/>
                              <a:pt x="43198" y="21925"/>
                              <a:pt x="43194" y="22088"/>
                            </a:cubicBezTo>
                            <a:lnTo>
                              <a:pt x="21600" y="21600"/>
                            </a:lnTo>
                            <a:lnTo>
                              <a:pt x="10" y="22282"/>
                            </a:lnTo>
                            <a:close/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6936" name="Arc 37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646" y="12369"/>
                        <a:ext cx="170" cy="116"/>
                      </a:xfrm>
                      <a:custGeom>
                        <a:avLst/>
                        <a:gdLst>
                          <a:gd name="T0" fmla="*/ 0 w 43200"/>
                          <a:gd name="T1" fmla="*/ 0 h 22507"/>
                          <a:gd name="T2" fmla="*/ 0 w 43200"/>
                          <a:gd name="T3" fmla="*/ 0 h 22507"/>
                          <a:gd name="T4" fmla="*/ 0 w 43200"/>
                          <a:gd name="T5" fmla="*/ 0 h 22507"/>
                          <a:gd name="T6" fmla="*/ 0 60000 65536"/>
                          <a:gd name="T7" fmla="*/ 0 60000 65536"/>
                          <a:gd name="T8" fmla="*/ 0 60000 65536"/>
                          <a:gd name="T9" fmla="*/ 0 w 43200"/>
                          <a:gd name="T10" fmla="*/ 0 h 22507"/>
                          <a:gd name="T11" fmla="*/ 43200 w 43200"/>
                          <a:gd name="T12" fmla="*/ 22507 h 22507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43200" h="22507" fill="none" extrusionOk="0">
                            <a:moveTo>
                              <a:pt x="19" y="22506"/>
                            </a:moveTo>
                            <a:cubicBezTo>
                              <a:pt x="6" y="22204"/>
                              <a:pt x="0" y="21902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3529" y="0"/>
                              <a:pt x="43200" y="9670"/>
                              <a:pt x="43200" y="21600"/>
                            </a:cubicBezTo>
                            <a:cubicBezTo>
                              <a:pt x="43200" y="21762"/>
                              <a:pt x="43198" y="21925"/>
                              <a:pt x="43194" y="22088"/>
                            </a:cubicBezTo>
                          </a:path>
                          <a:path w="43200" h="22507" stroke="0" extrusionOk="0">
                            <a:moveTo>
                              <a:pt x="19" y="22506"/>
                            </a:moveTo>
                            <a:cubicBezTo>
                              <a:pt x="6" y="22204"/>
                              <a:pt x="0" y="21902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3529" y="0"/>
                              <a:pt x="43200" y="9670"/>
                              <a:pt x="43200" y="21600"/>
                            </a:cubicBezTo>
                            <a:cubicBezTo>
                              <a:pt x="43200" y="21762"/>
                              <a:pt x="43198" y="21925"/>
                              <a:pt x="43194" y="22088"/>
                            </a:cubicBezTo>
                            <a:lnTo>
                              <a:pt x="21600" y="21600"/>
                            </a:lnTo>
                            <a:lnTo>
                              <a:pt x="19" y="22506"/>
                            </a:lnTo>
                            <a:close/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36937" name="Arc 37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815" y="12369"/>
                        <a:ext cx="170" cy="115"/>
                      </a:xfrm>
                      <a:custGeom>
                        <a:avLst/>
                        <a:gdLst>
                          <a:gd name="T0" fmla="*/ 0 w 43200"/>
                          <a:gd name="T1" fmla="*/ 0 h 22282"/>
                          <a:gd name="T2" fmla="*/ 0 w 43200"/>
                          <a:gd name="T3" fmla="*/ 0 h 22282"/>
                          <a:gd name="T4" fmla="*/ 0 w 43200"/>
                          <a:gd name="T5" fmla="*/ 0 h 22282"/>
                          <a:gd name="T6" fmla="*/ 0 60000 65536"/>
                          <a:gd name="T7" fmla="*/ 0 60000 65536"/>
                          <a:gd name="T8" fmla="*/ 0 60000 65536"/>
                          <a:gd name="T9" fmla="*/ 0 w 43200"/>
                          <a:gd name="T10" fmla="*/ 0 h 22282"/>
                          <a:gd name="T11" fmla="*/ 43200 w 43200"/>
                          <a:gd name="T12" fmla="*/ 22282 h 22282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43200" h="22282" fill="none" extrusionOk="0">
                            <a:moveTo>
                              <a:pt x="10" y="22282"/>
                            </a:moveTo>
                            <a:cubicBezTo>
                              <a:pt x="3" y="22054"/>
                              <a:pt x="0" y="21827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3529" y="0"/>
                              <a:pt x="43200" y="9670"/>
                              <a:pt x="43200" y="21600"/>
                            </a:cubicBezTo>
                            <a:cubicBezTo>
                              <a:pt x="43200" y="21762"/>
                              <a:pt x="43198" y="21925"/>
                              <a:pt x="43194" y="22088"/>
                            </a:cubicBezTo>
                          </a:path>
                          <a:path w="43200" h="22282" stroke="0" extrusionOk="0">
                            <a:moveTo>
                              <a:pt x="10" y="22282"/>
                            </a:moveTo>
                            <a:cubicBezTo>
                              <a:pt x="3" y="22054"/>
                              <a:pt x="0" y="21827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3529" y="0"/>
                              <a:pt x="43200" y="9670"/>
                              <a:pt x="43200" y="21600"/>
                            </a:cubicBezTo>
                            <a:cubicBezTo>
                              <a:pt x="43200" y="21762"/>
                              <a:pt x="43198" y="21925"/>
                              <a:pt x="43194" y="22088"/>
                            </a:cubicBezTo>
                            <a:lnTo>
                              <a:pt x="21600" y="21600"/>
                            </a:lnTo>
                            <a:lnTo>
                              <a:pt x="10" y="22282"/>
                            </a:lnTo>
                            <a:close/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</p:grpSp>
                <p:sp>
                  <p:nvSpPr>
                    <p:cNvPr id="36931" name="Rectangle 378"/>
                    <p:cNvSpPr>
                      <a:spLocks noChangeArrowheads="1"/>
                    </p:cNvSpPr>
                    <p:nvPr/>
                  </p:nvSpPr>
                  <p:spPr bwMode="auto">
                    <a:xfrm rot="-1893333">
                      <a:off x="10525" y="1983"/>
                      <a:ext cx="684" cy="11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z"/>
                        <a:defRPr kumimoji="1" sz="27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y"/>
                        <a:defRPr kumimoji="1" sz="23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x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kumimoji="0" lang="pl-PL" altLang="pl-PL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6932" name="Line 379"/>
                    <p:cNvSpPr>
                      <a:spLocks noChangeShapeType="1"/>
                    </p:cNvSpPr>
                    <p:nvPr/>
                  </p:nvSpPr>
                  <p:spPr bwMode="auto">
                    <a:xfrm rot="-1893333">
                      <a:off x="10365" y="2281"/>
                      <a:ext cx="228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6933" name="Line 380"/>
                    <p:cNvSpPr>
                      <a:spLocks noChangeShapeType="1"/>
                    </p:cNvSpPr>
                    <p:nvPr/>
                  </p:nvSpPr>
                  <p:spPr bwMode="auto">
                    <a:xfrm rot="-1893333">
                      <a:off x="11129" y="1757"/>
                      <a:ext cx="399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</p:grpSp>
              <p:grpSp>
                <p:nvGrpSpPr>
                  <p:cNvPr id="36919" name="Group 381"/>
                  <p:cNvGrpSpPr>
                    <a:grpSpLocks/>
                  </p:cNvGrpSpPr>
                  <p:nvPr/>
                </p:nvGrpSpPr>
                <p:grpSpPr bwMode="auto">
                  <a:xfrm>
                    <a:off x="6900" y="8604"/>
                    <a:ext cx="924" cy="342"/>
                    <a:chOff x="11475" y="1482"/>
                    <a:chExt cx="924" cy="342"/>
                  </a:xfrm>
                </p:grpSpPr>
                <p:sp>
                  <p:nvSpPr>
                    <p:cNvPr id="36926" name="Oval 3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685" y="1482"/>
                      <a:ext cx="342" cy="342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z"/>
                        <a:defRPr kumimoji="1" sz="27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y"/>
                        <a:defRPr kumimoji="1" sz="23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x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kumimoji="0" lang="pl-PL" altLang="pl-PL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6927" name="Oval 3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856" y="1482"/>
                      <a:ext cx="342" cy="342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z"/>
                        <a:defRPr kumimoji="1" sz="27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y"/>
                        <a:defRPr kumimoji="1" sz="23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x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kumimoji="0" lang="pl-PL" altLang="pl-PL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6928" name="Line 3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475" y="1653"/>
                      <a:ext cx="21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6929" name="Line 3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98" y="1653"/>
                      <a:ext cx="20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</p:grpSp>
              <p:grpSp>
                <p:nvGrpSpPr>
                  <p:cNvPr id="36920" name="Group 386"/>
                  <p:cNvGrpSpPr>
                    <a:grpSpLocks/>
                  </p:cNvGrpSpPr>
                  <p:nvPr/>
                </p:nvGrpSpPr>
                <p:grpSpPr bwMode="auto">
                  <a:xfrm>
                    <a:off x="6939" y="10851"/>
                    <a:ext cx="924" cy="342"/>
                    <a:chOff x="11475" y="1482"/>
                    <a:chExt cx="924" cy="342"/>
                  </a:xfrm>
                </p:grpSpPr>
                <p:sp>
                  <p:nvSpPr>
                    <p:cNvPr id="36922" name="Oval 3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685" y="1482"/>
                      <a:ext cx="342" cy="342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z"/>
                        <a:defRPr kumimoji="1" sz="27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y"/>
                        <a:defRPr kumimoji="1" sz="23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x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kumimoji="0" lang="pl-PL" altLang="pl-PL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6923" name="Oval 3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856" y="1482"/>
                      <a:ext cx="342" cy="342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z"/>
                        <a:defRPr kumimoji="1" sz="27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y"/>
                        <a:defRPr kumimoji="1" sz="23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x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kumimoji="0" lang="pl-PL" altLang="pl-PL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6924" name="Line 3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475" y="1653"/>
                      <a:ext cx="21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6925" name="Line 3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98" y="1653"/>
                      <a:ext cx="20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</p:grpSp>
              <p:sp>
                <p:nvSpPr>
                  <p:cNvPr id="36921" name="Oval 391"/>
                  <p:cNvSpPr>
                    <a:spLocks noChangeArrowheads="1"/>
                  </p:cNvSpPr>
                  <p:nvPr/>
                </p:nvSpPr>
                <p:spPr bwMode="auto">
                  <a:xfrm>
                    <a:off x="4955" y="9938"/>
                    <a:ext cx="57" cy="57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kumimoji="0" lang="pl-PL" altLang="pl-PL" sz="2400">
                      <a:latin typeface="Times New Roman" pitchFamily="18" charset="0"/>
                    </a:endParaRPr>
                  </a:p>
                </p:txBody>
              </p:sp>
            </p:grpSp>
          </p:grpSp>
        </p:grpSp>
      </p:grpSp>
      <p:grpSp>
        <p:nvGrpSpPr>
          <p:cNvPr id="36875" name="Trf_3"/>
          <p:cNvGrpSpPr>
            <a:grpSpLocks/>
          </p:cNvGrpSpPr>
          <p:nvPr/>
        </p:nvGrpSpPr>
        <p:grpSpPr bwMode="auto">
          <a:xfrm>
            <a:off x="2337755" y="1037541"/>
            <a:ext cx="1182064" cy="1355382"/>
            <a:chOff x="2657" y="6077"/>
            <a:chExt cx="1861" cy="2135"/>
          </a:xfrm>
        </p:grpSpPr>
        <p:sp>
          <p:nvSpPr>
            <p:cNvPr id="36876" name="Text Box 103"/>
            <p:cNvSpPr txBox="1">
              <a:spLocks noChangeArrowheads="1"/>
            </p:cNvSpPr>
            <p:nvPr/>
          </p:nvSpPr>
          <p:spPr bwMode="auto">
            <a:xfrm>
              <a:off x="4112" y="7824"/>
              <a:ext cx="368" cy="388"/>
            </a:xfrm>
            <a:prstGeom prst="rect">
              <a:avLst/>
            </a:prstGeom>
            <a:solidFill>
              <a:srgbClr val="FFFFFF"/>
            </a:solidFill>
            <a:ln w="0" algn="ctr">
              <a:noFill/>
              <a:miter lim="800000"/>
              <a:headEnd/>
              <a:tailEnd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600" b="1" i="1" smtClean="0">
                  <a:latin typeface="Calibri" pitchFamily="34" charset="0"/>
                </a:rPr>
                <a:t>D2</a:t>
              </a:r>
              <a:endParaRPr kumimoji="0" lang="pl-PL" altLang="pl-PL" sz="1600" b="1">
                <a:latin typeface="Times New Roman" pitchFamily="18" charset="0"/>
              </a:endParaRPr>
            </a:p>
          </p:txBody>
        </p:sp>
        <p:sp>
          <p:nvSpPr>
            <p:cNvPr id="36877" name="Text Box 104"/>
            <p:cNvSpPr txBox="1">
              <a:spLocks noChangeArrowheads="1"/>
            </p:cNvSpPr>
            <p:nvPr/>
          </p:nvSpPr>
          <p:spPr bwMode="auto">
            <a:xfrm>
              <a:off x="4150" y="6077"/>
              <a:ext cx="368" cy="388"/>
            </a:xfrm>
            <a:prstGeom prst="rect">
              <a:avLst/>
            </a:prstGeom>
            <a:solidFill>
              <a:srgbClr val="FFFFFF"/>
            </a:solidFill>
            <a:ln w="0" algn="ctr">
              <a:noFill/>
              <a:miter lim="800000"/>
              <a:headEnd/>
              <a:tailEnd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600" b="1" i="1" smtClean="0">
                  <a:latin typeface="Calibri" pitchFamily="34" charset="0"/>
                </a:rPr>
                <a:t>D1</a:t>
              </a:r>
              <a:endParaRPr kumimoji="0" lang="pl-PL" altLang="pl-PL" sz="1600" b="1">
                <a:latin typeface="Times New Roman" pitchFamily="18" charset="0"/>
              </a:endParaRPr>
            </a:p>
          </p:txBody>
        </p:sp>
        <p:sp>
          <p:nvSpPr>
            <p:cNvPr id="36878" name="Text Box 105"/>
            <p:cNvSpPr txBox="1">
              <a:spLocks noChangeArrowheads="1"/>
            </p:cNvSpPr>
            <p:nvPr/>
          </p:nvSpPr>
          <p:spPr bwMode="auto">
            <a:xfrm>
              <a:off x="2657" y="6647"/>
              <a:ext cx="207" cy="388"/>
            </a:xfrm>
            <a:prstGeom prst="rect">
              <a:avLst/>
            </a:prstGeom>
            <a:solidFill>
              <a:srgbClr val="FFFFFF"/>
            </a:solidFill>
            <a:ln w="0" algn="ctr">
              <a:noFill/>
              <a:miter lim="800000"/>
              <a:headEnd/>
              <a:tailEnd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600" b="1" i="1" smtClean="0">
                  <a:latin typeface="Calibri" pitchFamily="34" charset="0"/>
                </a:rPr>
                <a:t>G</a:t>
              </a:r>
              <a:endParaRPr kumimoji="0" lang="pl-PL" altLang="pl-PL" sz="1600" b="1">
                <a:latin typeface="Times New Roman" pitchFamily="18" charset="0"/>
              </a:endParaRPr>
            </a:p>
          </p:txBody>
        </p:sp>
        <p:grpSp>
          <p:nvGrpSpPr>
            <p:cNvPr id="36879" name="Group 106"/>
            <p:cNvGrpSpPr>
              <a:grpSpLocks/>
            </p:cNvGrpSpPr>
            <p:nvPr/>
          </p:nvGrpSpPr>
          <p:grpSpPr bwMode="auto">
            <a:xfrm>
              <a:off x="3259" y="6872"/>
              <a:ext cx="513" cy="570"/>
              <a:chOff x="4989" y="2565"/>
              <a:chExt cx="513" cy="570"/>
            </a:xfrm>
          </p:grpSpPr>
          <p:sp>
            <p:nvSpPr>
              <p:cNvPr id="36891" name="Oval 107"/>
              <p:cNvSpPr>
                <a:spLocks noChangeArrowheads="1"/>
              </p:cNvSpPr>
              <p:nvPr/>
            </p:nvSpPr>
            <p:spPr bwMode="auto">
              <a:xfrm>
                <a:off x="4989" y="2622"/>
                <a:ext cx="342" cy="342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2400">
                  <a:latin typeface="Times New Roman" pitchFamily="18" charset="0"/>
                </a:endParaRPr>
              </a:p>
            </p:txBody>
          </p:sp>
          <p:sp>
            <p:nvSpPr>
              <p:cNvPr id="36892" name="Oval 108"/>
              <p:cNvSpPr>
                <a:spLocks noChangeArrowheads="1"/>
              </p:cNvSpPr>
              <p:nvPr/>
            </p:nvSpPr>
            <p:spPr bwMode="auto">
              <a:xfrm>
                <a:off x="5160" y="2565"/>
                <a:ext cx="342" cy="342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2400">
                  <a:latin typeface="Times New Roman" pitchFamily="18" charset="0"/>
                </a:endParaRPr>
              </a:p>
            </p:txBody>
          </p:sp>
          <p:sp>
            <p:nvSpPr>
              <p:cNvPr id="36893" name="Oval 109"/>
              <p:cNvSpPr>
                <a:spLocks noChangeArrowheads="1"/>
              </p:cNvSpPr>
              <p:nvPr/>
            </p:nvSpPr>
            <p:spPr bwMode="auto">
              <a:xfrm>
                <a:off x="5160" y="2793"/>
                <a:ext cx="342" cy="342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2400">
                  <a:latin typeface="Times New Roman" pitchFamily="18" charset="0"/>
                </a:endParaRPr>
              </a:p>
            </p:txBody>
          </p:sp>
        </p:grpSp>
        <p:grpSp>
          <p:nvGrpSpPr>
            <p:cNvPr id="36880" name="Group 110"/>
            <p:cNvGrpSpPr>
              <a:grpSpLocks/>
            </p:cNvGrpSpPr>
            <p:nvPr/>
          </p:nvGrpSpPr>
          <p:grpSpPr bwMode="auto">
            <a:xfrm>
              <a:off x="3658" y="6473"/>
              <a:ext cx="515" cy="399"/>
              <a:chOff x="6156" y="3819"/>
              <a:chExt cx="515" cy="399"/>
            </a:xfrm>
          </p:grpSpPr>
          <p:sp>
            <p:nvSpPr>
              <p:cNvPr id="36888" name="Line 111"/>
              <p:cNvSpPr>
                <a:spLocks noChangeShapeType="1"/>
              </p:cNvSpPr>
              <p:nvPr/>
            </p:nvSpPr>
            <p:spPr bwMode="auto">
              <a:xfrm>
                <a:off x="6441" y="3933"/>
                <a:ext cx="23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6889" name="Line 112"/>
              <p:cNvSpPr>
                <a:spLocks noChangeShapeType="1"/>
              </p:cNvSpPr>
              <p:nvPr/>
            </p:nvSpPr>
            <p:spPr bwMode="auto">
              <a:xfrm flipV="1">
                <a:off x="6156" y="3933"/>
                <a:ext cx="285" cy="28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6890" name="Line 113"/>
              <p:cNvSpPr>
                <a:spLocks noChangeShapeType="1"/>
              </p:cNvSpPr>
              <p:nvPr/>
            </p:nvSpPr>
            <p:spPr bwMode="auto">
              <a:xfrm flipV="1">
                <a:off x="6669" y="3819"/>
                <a:ext cx="0" cy="2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36881" name="Group 114"/>
            <p:cNvGrpSpPr>
              <a:grpSpLocks/>
            </p:cNvGrpSpPr>
            <p:nvPr/>
          </p:nvGrpSpPr>
          <p:grpSpPr bwMode="auto">
            <a:xfrm>
              <a:off x="3658" y="7442"/>
              <a:ext cx="515" cy="399"/>
              <a:chOff x="6156" y="4788"/>
              <a:chExt cx="515" cy="399"/>
            </a:xfrm>
          </p:grpSpPr>
          <p:sp>
            <p:nvSpPr>
              <p:cNvPr id="36885" name="Line 115"/>
              <p:cNvSpPr>
                <a:spLocks noChangeShapeType="1"/>
              </p:cNvSpPr>
              <p:nvPr/>
            </p:nvSpPr>
            <p:spPr bwMode="auto">
              <a:xfrm>
                <a:off x="6156" y="4788"/>
                <a:ext cx="285" cy="28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6886" name="Line 116"/>
              <p:cNvSpPr>
                <a:spLocks noChangeShapeType="1"/>
              </p:cNvSpPr>
              <p:nvPr/>
            </p:nvSpPr>
            <p:spPr bwMode="auto">
              <a:xfrm>
                <a:off x="6441" y="5073"/>
                <a:ext cx="23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6887" name="Line 117"/>
              <p:cNvSpPr>
                <a:spLocks noChangeShapeType="1"/>
              </p:cNvSpPr>
              <p:nvPr/>
            </p:nvSpPr>
            <p:spPr bwMode="auto">
              <a:xfrm flipV="1">
                <a:off x="6669" y="4959"/>
                <a:ext cx="0" cy="2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36882" name="Group 118"/>
            <p:cNvGrpSpPr>
              <a:grpSpLocks/>
            </p:cNvGrpSpPr>
            <p:nvPr/>
          </p:nvGrpSpPr>
          <p:grpSpPr bwMode="auto">
            <a:xfrm>
              <a:off x="2731" y="7016"/>
              <a:ext cx="528" cy="228"/>
              <a:chOff x="5229" y="4389"/>
              <a:chExt cx="528" cy="228"/>
            </a:xfrm>
          </p:grpSpPr>
          <p:sp>
            <p:nvSpPr>
              <p:cNvPr id="36883" name="Line 119"/>
              <p:cNvSpPr>
                <a:spLocks noChangeShapeType="1"/>
              </p:cNvSpPr>
              <p:nvPr/>
            </p:nvSpPr>
            <p:spPr bwMode="auto">
              <a:xfrm flipH="1">
                <a:off x="5229" y="4503"/>
                <a:ext cx="528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6884" name="Line 120"/>
              <p:cNvSpPr>
                <a:spLocks noChangeShapeType="1"/>
              </p:cNvSpPr>
              <p:nvPr/>
            </p:nvSpPr>
            <p:spPr bwMode="auto">
              <a:xfrm flipV="1">
                <a:off x="5244" y="4389"/>
                <a:ext cx="0" cy="2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</p:grpSp>
      <p:sp>
        <p:nvSpPr>
          <p:cNvPr id="11" name="Tytuł"/>
          <p:cNvSpPr txBox="1">
            <a:spLocks noChangeArrowheads="1"/>
          </p:cNvSpPr>
          <p:nvPr/>
        </p:nvSpPr>
        <p:spPr bwMode="auto">
          <a:xfrm>
            <a:off x="3566701" y="217041"/>
            <a:ext cx="276518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Transformatory trójuzwojeniowe</a:t>
            </a:r>
          </a:p>
        </p:txBody>
      </p:sp>
    </p:spTree>
    <p:extLst>
      <p:ext uri="{BB962C8B-B14F-4D97-AF65-F5344CB8AC3E}">
        <p14:creationId xmlns:p14="http://schemas.microsoft.com/office/powerpoint/2010/main" val="293509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2" grpId="0" animBg="1"/>
      <p:bldP spid="10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90" name="Łączniki"/>
          <p:cNvGrpSpPr/>
          <p:nvPr/>
        </p:nvGrpSpPr>
        <p:grpSpPr>
          <a:xfrm>
            <a:off x="2847530" y="4064439"/>
            <a:ext cx="4034916" cy="360040"/>
            <a:chOff x="2301280" y="4005064"/>
            <a:chExt cx="4034916" cy="360040"/>
          </a:xfrm>
        </p:grpSpPr>
        <p:sp>
          <p:nvSpPr>
            <p:cNvPr id="258" name="Oval 102"/>
            <p:cNvSpPr>
              <a:spLocks noChangeArrowheads="1"/>
            </p:cNvSpPr>
            <p:nvPr/>
          </p:nvSpPr>
          <p:spPr bwMode="auto">
            <a:xfrm>
              <a:off x="5865676" y="4199663"/>
              <a:ext cx="36000" cy="36000"/>
            </a:xfrm>
            <a:prstGeom prst="ellipse">
              <a:avLst/>
            </a:prstGeom>
            <a:solidFill>
              <a:schemeClr val="tx2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kumimoji="0" lang="pl-PL" altLang="pl-PL" sz="2400">
                <a:latin typeface="Times New Roman" pitchFamily="18" charset="0"/>
              </a:endParaRPr>
            </a:p>
          </p:txBody>
        </p:sp>
        <p:sp>
          <p:nvSpPr>
            <p:cNvPr id="259" name="Oval 102"/>
            <p:cNvSpPr>
              <a:spLocks noChangeArrowheads="1"/>
            </p:cNvSpPr>
            <p:nvPr/>
          </p:nvSpPr>
          <p:spPr bwMode="auto">
            <a:xfrm>
              <a:off x="6117708" y="4199659"/>
              <a:ext cx="36000" cy="36000"/>
            </a:xfrm>
            <a:prstGeom prst="ellipse">
              <a:avLst/>
            </a:prstGeom>
            <a:solidFill>
              <a:schemeClr val="tx2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kumimoji="0" lang="pl-PL" altLang="pl-PL" sz="2400">
                <a:latin typeface="Times New Roman" pitchFamily="18" charset="0"/>
              </a:endParaRPr>
            </a:p>
          </p:txBody>
        </p:sp>
        <p:sp>
          <p:nvSpPr>
            <p:cNvPr id="260" name="Oval 102"/>
            <p:cNvSpPr>
              <a:spLocks noChangeArrowheads="1"/>
            </p:cNvSpPr>
            <p:nvPr/>
          </p:nvSpPr>
          <p:spPr bwMode="auto">
            <a:xfrm>
              <a:off x="2445296" y="4204136"/>
              <a:ext cx="36000" cy="36000"/>
            </a:xfrm>
            <a:prstGeom prst="ellipse">
              <a:avLst/>
            </a:prstGeom>
            <a:solidFill>
              <a:schemeClr val="tx2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kumimoji="0" lang="pl-PL" altLang="pl-PL" sz="2400">
                <a:latin typeface="Times New Roman" pitchFamily="18" charset="0"/>
              </a:endParaRPr>
            </a:p>
          </p:txBody>
        </p:sp>
        <p:sp>
          <p:nvSpPr>
            <p:cNvPr id="268" name="Text Box 106"/>
            <p:cNvSpPr txBox="1">
              <a:spLocks noChangeArrowheads="1"/>
            </p:cNvSpPr>
            <p:nvPr/>
          </p:nvSpPr>
          <p:spPr bwMode="auto">
            <a:xfrm>
              <a:off x="2301280" y="4088105"/>
              <a:ext cx="76944" cy="27699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8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’</a:t>
              </a:r>
              <a:endParaRPr kumimoji="0" lang="pl-PL" altLang="pl-PL" sz="36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9" name="Text Box 106"/>
            <p:cNvSpPr txBox="1">
              <a:spLocks noChangeArrowheads="1"/>
            </p:cNvSpPr>
            <p:nvPr/>
          </p:nvSpPr>
          <p:spPr bwMode="auto">
            <a:xfrm>
              <a:off x="6220780" y="4005064"/>
              <a:ext cx="115416" cy="27699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8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„</a:t>
              </a:r>
              <a:endParaRPr kumimoji="0" lang="pl-PL" altLang="pl-PL" sz="36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1" name="Oval 102"/>
            <p:cNvSpPr>
              <a:spLocks noChangeArrowheads="1"/>
            </p:cNvSpPr>
            <p:nvPr/>
          </p:nvSpPr>
          <p:spPr bwMode="auto">
            <a:xfrm>
              <a:off x="2697328" y="4201751"/>
              <a:ext cx="36000" cy="36000"/>
            </a:xfrm>
            <a:prstGeom prst="ellipse">
              <a:avLst/>
            </a:prstGeom>
            <a:solidFill>
              <a:schemeClr val="tx2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kumimoji="0" lang="pl-PL" altLang="pl-PL" sz="2400">
                <a:latin typeface="Times New Roman" pitchFamily="18" charset="0"/>
              </a:endParaRPr>
            </a:p>
          </p:txBody>
        </p:sp>
        <p:cxnSp>
          <p:nvCxnSpPr>
            <p:cNvPr id="262" name="AutoShape 103"/>
            <p:cNvCxnSpPr>
              <a:cxnSpLocks noChangeShapeType="1"/>
            </p:cNvCxnSpPr>
            <p:nvPr/>
          </p:nvCxnSpPr>
          <p:spPr bwMode="auto">
            <a:xfrm>
              <a:off x="2481324" y="4221088"/>
              <a:ext cx="216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3" name="AutoShape 103"/>
            <p:cNvCxnSpPr>
              <a:cxnSpLocks noChangeShapeType="1"/>
            </p:cNvCxnSpPr>
            <p:nvPr/>
          </p:nvCxnSpPr>
          <p:spPr bwMode="auto">
            <a:xfrm flipV="1">
              <a:off x="5649676" y="4113088"/>
              <a:ext cx="216000" cy="1080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5" name="AutoShape 103"/>
            <p:cNvCxnSpPr>
              <a:cxnSpLocks noChangeShapeType="1"/>
            </p:cNvCxnSpPr>
            <p:nvPr/>
          </p:nvCxnSpPr>
          <p:spPr bwMode="auto">
            <a:xfrm>
              <a:off x="2769356" y="4113088"/>
              <a:ext cx="216000" cy="1080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7" name="AutoShape 103"/>
            <p:cNvCxnSpPr>
              <a:cxnSpLocks noChangeShapeType="1"/>
            </p:cNvCxnSpPr>
            <p:nvPr/>
          </p:nvCxnSpPr>
          <p:spPr bwMode="auto">
            <a:xfrm>
              <a:off x="5901704" y="4221088"/>
              <a:ext cx="216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2789" name="Reakt_XoY0D0m"/>
          <p:cNvGrpSpPr/>
          <p:nvPr/>
        </p:nvGrpSpPr>
        <p:grpSpPr>
          <a:xfrm>
            <a:off x="3063954" y="3890226"/>
            <a:ext cx="3600000" cy="1362345"/>
            <a:chOff x="2517704" y="3830851"/>
            <a:chExt cx="3600000" cy="1362345"/>
          </a:xfrm>
        </p:grpSpPr>
        <p:cxnSp>
          <p:nvCxnSpPr>
            <p:cNvPr id="257" name="AutoShape 103"/>
            <p:cNvCxnSpPr>
              <a:cxnSpLocks noChangeShapeType="1"/>
            </p:cNvCxnSpPr>
            <p:nvPr/>
          </p:nvCxnSpPr>
          <p:spPr bwMode="auto">
            <a:xfrm>
              <a:off x="2517704" y="5193196"/>
              <a:ext cx="3600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2" name="Text Box 106"/>
            <p:cNvSpPr txBox="1">
              <a:spLocks noChangeArrowheads="1"/>
            </p:cNvSpPr>
            <p:nvPr/>
          </p:nvSpPr>
          <p:spPr bwMode="auto">
            <a:xfrm>
              <a:off x="4477042" y="4514927"/>
              <a:ext cx="264496" cy="2462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kumimoji="0" lang="pl-PL" altLang="pl-PL" sz="1600" b="1" i="1" baseline="-25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el-GR" altLang="pl-PL" sz="1600" b="1" i="1" baseline="-25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endParaRPr kumimoji="0" lang="pl-PL" altLang="pl-PL" sz="28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1" name="Text Box 106"/>
            <p:cNvSpPr txBox="1">
              <a:spLocks noChangeArrowheads="1"/>
            </p:cNvSpPr>
            <p:nvPr/>
          </p:nvSpPr>
          <p:spPr bwMode="auto">
            <a:xfrm>
              <a:off x="4837082" y="3830851"/>
              <a:ext cx="288541" cy="2462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kumimoji="0" lang="pl-PL" altLang="pl-PL" sz="1600" b="1" i="1" baseline="-25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0D</a:t>
              </a:r>
              <a:endParaRPr kumimoji="0" lang="pl-PL" altLang="pl-PL" sz="28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0" name="Text Box 106"/>
            <p:cNvSpPr txBox="1">
              <a:spLocks noChangeArrowheads="1"/>
            </p:cNvSpPr>
            <p:nvPr/>
          </p:nvSpPr>
          <p:spPr bwMode="auto">
            <a:xfrm>
              <a:off x="3568926" y="3830851"/>
              <a:ext cx="272510" cy="2462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kumimoji="0" lang="pl-PL" altLang="pl-PL" sz="1600" b="1" i="1" baseline="-25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0Y</a:t>
              </a:r>
              <a:endParaRPr kumimoji="0" lang="pl-PL" altLang="pl-PL" sz="28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9" name="Uzwojenie"/>
            <p:cNvGrpSpPr/>
            <p:nvPr/>
          </p:nvGrpSpPr>
          <p:grpSpPr>
            <a:xfrm>
              <a:off x="2985352" y="4113076"/>
              <a:ext cx="1332152" cy="124968"/>
              <a:chOff x="4896040" y="1844824"/>
              <a:chExt cx="1332152" cy="124968"/>
            </a:xfrm>
          </p:grpSpPr>
          <p:grpSp>
            <p:nvGrpSpPr>
              <p:cNvPr id="120" name="Cewka"/>
              <p:cNvGrpSpPr/>
              <p:nvPr/>
            </p:nvGrpSpPr>
            <p:grpSpPr>
              <a:xfrm>
                <a:off x="5292080" y="1844824"/>
                <a:ext cx="579732" cy="108000"/>
                <a:chOff x="5292080" y="1844824"/>
                <a:chExt cx="579732" cy="108000"/>
              </a:xfrm>
            </p:grpSpPr>
            <p:sp>
              <p:nvSpPr>
                <p:cNvPr id="125" name="Arc 108"/>
                <p:cNvSpPr>
                  <a:spLocks/>
                </p:cNvSpPr>
                <p:nvPr/>
              </p:nvSpPr>
              <p:spPr bwMode="auto">
                <a:xfrm>
                  <a:off x="57278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6" name="Arc 108"/>
                <p:cNvSpPr>
                  <a:spLocks/>
                </p:cNvSpPr>
                <p:nvPr/>
              </p:nvSpPr>
              <p:spPr bwMode="auto">
                <a:xfrm>
                  <a:off x="55801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7" name="Arc 108"/>
                <p:cNvSpPr>
                  <a:spLocks/>
                </p:cNvSpPr>
                <p:nvPr/>
              </p:nvSpPr>
              <p:spPr bwMode="auto">
                <a:xfrm>
                  <a:off x="5436096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8" name="Arc 108"/>
                <p:cNvSpPr>
                  <a:spLocks/>
                </p:cNvSpPr>
                <p:nvPr/>
              </p:nvSpPr>
              <p:spPr bwMode="auto">
                <a:xfrm>
                  <a:off x="5292080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cxnSp>
            <p:nvCxnSpPr>
              <p:cNvPr id="121" name="AutoShape 103"/>
              <p:cNvCxnSpPr>
                <a:cxnSpLocks noChangeShapeType="1"/>
              </p:cNvCxnSpPr>
              <p:nvPr/>
            </p:nvCxnSpPr>
            <p:spPr bwMode="auto">
              <a:xfrm>
                <a:off x="4932080" y="1952836"/>
                <a:ext cx="360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2" name="AutoShape 103"/>
              <p:cNvCxnSpPr>
                <a:cxnSpLocks noChangeShapeType="1"/>
              </p:cNvCxnSpPr>
              <p:nvPr/>
            </p:nvCxnSpPr>
            <p:spPr bwMode="auto">
              <a:xfrm>
                <a:off x="5868192" y="1952836"/>
                <a:ext cx="360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23" name="Oval 102"/>
              <p:cNvSpPr>
                <a:spLocks noChangeArrowheads="1"/>
              </p:cNvSpPr>
              <p:nvPr/>
            </p:nvSpPr>
            <p:spPr bwMode="auto">
              <a:xfrm>
                <a:off x="4896040" y="1933792"/>
                <a:ext cx="36000" cy="36000"/>
              </a:xfrm>
              <a:prstGeom prst="ellipse">
                <a:avLst/>
              </a:prstGeom>
              <a:solidFill>
                <a:schemeClr val="tx2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2400">
                  <a:latin typeface="Times New Roman" pitchFamily="18" charset="0"/>
                </a:endParaRPr>
              </a:p>
            </p:txBody>
          </p:sp>
        </p:grpSp>
        <p:grpSp>
          <p:nvGrpSpPr>
            <p:cNvPr id="236" name="Uzwojenie"/>
            <p:cNvGrpSpPr/>
            <p:nvPr/>
          </p:nvGrpSpPr>
          <p:grpSpPr>
            <a:xfrm>
              <a:off x="4317540" y="4113076"/>
              <a:ext cx="1332112" cy="127056"/>
              <a:chOff x="4932080" y="1844824"/>
              <a:chExt cx="1332112" cy="127056"/>
            </a:xfrm>
          </p:grpSpPr>
          <p:grpSp>
            <p:nvGrpSpPr>
              <p:cNvPr id="237" name="Cewka"/>
              <p:cNvGrpSpPr/>
              <p:nvPr/>
            </p:nvGrpSpPr>
            <p:grpSpPr>
              <a:xfrm>
                <a:off x="5292080" y="1844824"/>
                <a:ext cx="579732" cy="108000"/>
                <a:chOff x="5292080" y="1844824"/>
                <a:chExt cx="579732" cy="108000"/>
              </a:xfrm>
            </p:grpSpPr>
            <p:sp>
              <p:nvSpPr>
                <p:cNvPr id="242" name="Arc 108"/>
                <p:cNvSpPr>
                  <a:spLocks/>
                </p:cNvSpPr>
                <p:nvPr/>
              </p:nvSpPr>
              <p:spPr bwMode="auto">
                <a:xfrm>
                  <a:off x="57278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43" name="Arc 108"/>
                <p:cNvSpPr>
                  <a:spLocks/>
                </p:cNvSpPr>
                <p:nvPr/>
              </p:nvSpPr>
              <p:spPr bwMode="auto">
                <a:xfrm>
                  <a:off x="55801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44" name="Arc 108"/>
                <p:cNvSpPr>
                  <a:spLocks/>
                </p:cNvSpPr>
                <p:nvPr/>
              </p:nvSpPr>
              <p:spPr bwMode="auto">
                <a:xfrm>
                  <a:off x="5436096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45" name="Arc 108"/>
                <p:cNvSpPr>
                  <a:spLocks/>
                </p:cNvSpPr>
                <p:nvPr/>
              </p:nvSpPr>
              <p:spPr bwMode="auto">
                <a:xfrm>
                  <a:off x="5292080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cxnSp>
            <p:nvCxnSpPr>
              <p:cNvPr id="238" name="AutoShape 103"/>
              <p:cNvCxnSpPr>
                <a:cxnSpLocks noChangeShapeType="1"/>
              </p:cNvCxnSpPr>
              <p:nvPr/>
            </p:nvCxnSpPr>
            <p:spPr bwMode="auto">
              <a:xfrm>
                <a:off x="4932080" y="1952836"/>
                <a:ext cx="360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9" name="AutoShape 103"/>
              <p:cNvCxnSpPr>
                <a:cxnSpLocks noChangeShapeType="1"/>
              </p:cNvCxnSpPr>
              <p:nvPr/>
            </p:nvCxnSpPr>
            <p:spPr bwMode="auto">
              <a:xfrm>
                <a:off x="5868192" y="1952836"/>
                <a:ext cx="360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1" name="Oval 102"/>
              <p:cNvSpPr>
                <a:spLocks noChangeArrowheads="1"/>
              </p:cNvSpPr>
              <p:nvPr/>
            </p:nvSpPr>
            <p:spPr bwMode="auto">
              <a:xfrm>
                <a:off x="6228192" y="1935880"/>
                <a:ext cx="36000" cy="36000"/>
              </a:xfrm>
              <a:prstGeom prst="ellipse">
                <a:avLst/>
              </a:prstGeom>
              <a:solidFill>
                <a:schemeClr val="tx2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2400">
                  <a:latin typeface="Times New Roman" pitchFamily="18" charset="0"/>
                </a:endParaRPr>
              </a:p>
            </p:txBody>
          </p:sp>
        </p:grpSp>
        <p:grpSp>
          <p:nvGrpSpPr>
            <p:cNvPr id="246" name="Uzwojenie"/>
            <p:cNvGrpSpPr/>
            <p:nvPr/>
          </p:nvGrpSpPr>
          <p:grpSpPr>
            <a:xfrm rot="5400000">
              <a:off x="3885456" y="4653136"/>
              <a:ext cx="972108" cy="108012"/>
              <a:chOff x="5112084" y="1844824"/>
              <a:chExt cx="972108" cy="108012"/>
            </a:xfrm>
          </p:grpSpPr>
          <p:grpSp>
            <p:nvGrpSpPr>
              <p:cNvPr id="247" name="Cewka"/>
              <p:cNvGrpSpPr/>
              <p:nvPr/>
            </p:nvGrpSpPr>
            <p:grpSpPr>
              <a:xfrm>
                <a:off x="5292080" y="1844824"/>
                <a:ext cx="579732" cy="108000"/>
                <a:chOff x="5292080" y="1844824"/>
                <a:chExt cx="579732" cy="108000"/>
              </a:xfrm>
            </p:grpSpPr>
            <p:sp>
              <p:nvSpPr>
                <p:cNvPr id="252" name="Arc 108"/>
                <p:cNvSpPr>
                  <a:spLocks/>
                </p:cNvSpPr>
                <p:nvPr/>
              </p:nvSpPr>
              <p:spPr bwMode="auto">
                <a:xfrm>
                  <a:off x="57278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53" name="Arc 108"/>
                <p:cNvSpPr>
                  <a:spLocks/>
                </p:cNvSpPr>
                <p:nvPr/>
              </p:nvSpPr>
              <p:spPr bwMode="auto">
                <a:xfrm>
                  <a:off x="55801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54" name="Arc 108"/>
                <p:cNvSpPr>
                  <a:spLocks/>
                </p:cNvSpPr>
                <p:nvPr/>
              </p:nvSpPr>
              <p:spPr bwMode="auto">
                <a:xfrm>
                  <a:off x="5436096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55" name="Arc 108"/>
                <p:cNvSpPr>
                  <a:spLocks/>
                </p:cNvSpPr>
                <p:nvPr/>
              </p:nvSpPr>
              <p:spPr bwMode="auto">
                <a:xfrm>
                  <a:off x="5292080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cxnSp>
            <p:nvCxnSpPr>
              <p:cNvPr id="248" name="AutoShape 103"/>
              <p:cNvCxnSpPr>
                <a:cxnSpLocks noChangeShapeType="1"/>
              </p:cNvCxnSpPr>
              <p:nvPr/>
            </p:nvCxnSpPr>
            <p:spPr bwMode="auto">
              <a:xfrm>
                <a:off x="5112084" y="1952836"/>
                <a:ext cx="180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9" name="AutoShape 103"/>
              <p:cNvCxnSpPr>
                <a:cxnSpLocks noChangeShapeType="1"/>
              </p:cNvCxnSpPr>
              <p:nvPr/>
            </p:nvCxnSpPr>
            <p:spPr bwMode="auto">
              <a:xfrm>
                <a:off x="5868192" y="1952836"/>
                <a:ext cx="216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235" name="Txt_Sch_Trf"/>
          <p:cNvSpPr>
            <a:spLocks noChangeArrowheads="1"/>
          </p:cNvSpPr>
          <p:nvPr/>
        </p:nvSpPr>
        <p:spPr bwMode="auto">
          <a:xfrm>
            <a:off x="2078125" y="3429000"/>
            <a:ext cx="489557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b="1" i="1" smtClean="0">
                <a:solidFill>
                  <a:srgbClr val="0070C0"/>
                </a:solidFill>
                <a:latin typeface="Times New Roman" pitchFamily="18" charset="0"/>
              </a:rPr>
              <a:t>Schemat zastępczy transformatora dla składowej  zerowej </a:t>
            </a:r>
            <a:endParaRPr kumimoji="0" lang="pl-PL" altLang="pl-PL" sz="1600" b="1" i="1">
              <a:solidFill>
                <a:srgbClr val="0070C0"/>
              </a:solidFill>
              <a:latin typeface="Times New Roman" pitchFamily="18" charset="0"/>
            </a:endParaRPr>
          </a:p>
        </p:txBody>
      </p:sp>
      <p:grpSp>
        <p:nvGrpSpPr>
          <p:cNvPr id="32784" name="Zas_E0"/>
          <p:cNvGrpSpPr/>
          <p:nvPr/>
        </p:nvGrpSpPr>
        <p:grpSpPr>
          <a:xfrm>
            <a:off x="2336088" y="1830675"/>
            <a:ext cx="1044116" cy="1368152"/>
            <a:chOff x="863588" y="1628800"/>
            <a:chExt cx="1044116" cy="1368152"/>
          </a:xfrm>
        </p:grpSpPr>
        <p:cxnSp>
          <p:nvCxnSpPr>
            <p:cNvPr id="152" name="AutoShape 103"/>
            <p:cNvCxnSpPr>
              <a:cxnSpLocks noChangeShapeType="1"/>
            </p:cNvCxnSpPr>
            <p:nvPr/>
          </p:nvCxnSpPr>
          <p:spPr bwMode="auto">
            <a:xfrm>
              <a:off x="1619672" y="1628800"/>
              <a:ext cx="288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3" name="AutoShape 103"/>
            <p:cNvCxnSpPr>
              <a:cxnSpLocks noChangeShapeType="1"/>
            </p:cNvCxnSpPr>
            <p:nvPr/>
          </p:nvCxnSpPr>
          <p:spPr bwMode="auto">
            <a:xfrm>
              <a:off x="1619672" y="2024844"/>
              <a:ext cx="288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" name="AutoShape 103"/>
            <p:cNvCxnSpPr>
              <a:cxnSpLocks noChangeShapeType="1"/>
            </p:cNvCxnSpPr>
            <p:nvPr/>
          </p:nvCxnSpPr>
          <p:spPr bwMode="auto">
            <a:xfrm>
              <a:off x="1619704" y="2456892"/>
              <a:ext cx="288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5" name="AutoShape 103"/>
            <p:cNvCxnSpPr>
              <a:cxnSpLocks noChangeShapeType="1"/>
            </p:cNvCxnSpPr>
            <p:nvPr/>
          </p:nvCxnSpPr>
          <p:spPr bwMode="auto">
            <a:xfrm flipV="1">
              <a:off x="1619672" y="1628800"/>
              <a:ext cx="0" cy="8280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9" name="AutoShape 103"/>
            <p:cNvCxnSpPr>
              <a:cxnSpLocks noChangeShapeType="1"/>
            </p:cNvCxnSpPr>
            <p:nvPr/>
          </p:nvCxnSpPr>
          <p:spPr bwMode="auto">
            <a:xfrm>
              <a:off x="1223628" y="2024844"/>
              <a:ext cx="396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0" name="AutoShape 103"/>
            <p:cNvCxnSpPr>
              <a:cxnSpLocks noChangeShapeType="1"/>
            </p:cNvCxnSpPr>
            <p:nvPr/>
          </p:nvCxnSpPr>
          <p:spPr bwMode="auto">
            <a:xfrm flipV="1">
              <a:off x="1223628" y="2024936"/>
              <a:ext cx="0" cy="3240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1" name="Oval 81"/>
            <p:cNvSpPr>
              <a:spLocks noChangeArrowheads="1"/>
            </p:cNvSpPr>
            <p:nvPr/>
          </p:nvSpPr>
          <p:spPr bwMode="auto">
            <a:xfrm>
              <a:off x="1114487" y="2342618"/>
              <a:ext cx="217153" cy="216479"/>
            </a:xfrm>
            <a:prstGeom prst="ellips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kumimoji="0" lang="pl-PL" altLang="pl-PL" sz="2400">
                <a:latin typeface="Times New Roman" pitchFamily="18" charset="0"/>
              </a:endParaRPr>
            </a:p>
          </p:txBody>
        </p:sp>
        <p:cxnSp>
          <p:nvCxnSpPr>
            <p:cNvPr id="162" name="AutoShape 80"/>
            <p:cNvCxnSpPr>
              <a:cxnSpLocks noChangeShapeType="1"/>
            </p:cNvCxnSpPr>
            <p:nvPr/>
          </p:nvCxnSpPr>
          <p:spPr bwMode="auto">
            <a:xfrm flipV="1">
              <a:off x="1222993" y="2378350"/>
              <a:ext cx="635" cy="144743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8" name="AutoShape 103"/>
            <p:cNvCxnSpPr>
              <a:cxnSpLocks noChangeShapeType="1"/>
            </p:cNvCxnSpPr>
            <p:nvPr/>
          </p:nvCxnSpPr>
          <p:spPr bwMode="auto">
            <a:xfrm flipV="1">
              <a:off x="1223628" y="2564904"/>
              <a:ext cx="0" cy="3600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7" name="Text Box 106"/>
            <p:cNvSpPr txBox="1">
              <a:spLocks noChangeArrowheads="1"/>
            </p:cNvSpPr>
            <p:nvPr/>
          </p:nvSpPr>
          <p:spPr bwMode="auto">
            <a:xfrm>
              <a:off x="863588" y="2282679"/>
              <a:ext cx="189154" cy="2462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kumimoji="0" lang="pl-PL" altLang="pl-PL" sz="1600" b="1" i="1" baseline="-25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kumimoji="0" lang="pl-PL" altLang="pl-PL" sz="28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2771" name="Uziom"/>
            <p:cNvGrpSpPr/>
            <p:nvPr/>
          </p:nvGrpSpPr>
          <p:grpSpPr>
            <a:xfrm>
              <a:off x="1079612" y="2924944"/>
              <a:ext cx="252000" cy="72008"/>
              <a:chOff x="1079612" y="2924944"/>
              <a:chExt cx="252000" cy="72008"/>
            </a:xfrm>
          </p:grpSpPr>
          <p:cxnSp>
            <p:nvCxnSpPr>
              <p:cNvPr id="169" name="AutoShape 103"/>
              <p:cNvCxnSpPr>
                <a:cxnSpLocks noChangeShapeType="1"/>
              </p:cNvCxnSpPr>
              <p:nvPr/>
            </p:nvCxnSpPr>
            <p:spPr bwMode="auto">
              <a:xfrm>
                <a:off x="1079612" y="2924944"/>
                <a:ext cx="252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0" name="AutoShape 103"/>
              <p:cNvCxnSpPr>
                <a:cxnSpLocks noChangeShapeType="1"/>
              </p:cNvCxnSpPr>
              <p:nvPr/>
            </p:nvCxnSpPr>
            <p:spPr bwMode="auto">
              <a:xfrm>
                <a:off x="1115636" y="2960948"/>
                <a:ext cx="180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1" name="AutoShape 103"/>
              <p:cNvCxnSpPr>
                <a:cxnSpLocks noChangeShapeType="1"/>
              </p:cNvCxnSpPr>
              <p:nvPr/>
            </p:nvCxnSpPr>
            <p:spPr bwMode="auto">
              <a:xfrm>
                <a:off x="1151632" y="2996952"/>
                <a:ext cx="108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32785" name="Prądy_I0"/>
          <p:cNvGrpSpPr/>
          <p:nvPr/>
        </p:nvGrpSpPr>
        <p:grpSpPr>
          <a:xfrm>
            <a:off x="2732132" y="1512446"/>
            <a:ext cx="612068" cy="1146321"/>
            <a:chOff x="1259632" y="1310571"/>
            <a:chExt cx="612068" cy="1146321"/>
          </a:xfrm>
        </p:grpSpPr>
        <p:cxnSp>
          <p:nvCxnSpPr>
            <p:cNvPr id="150" name="AutoShape 103"/>
            <p:cNvCxnSpPr>
              <a:cxnSpLocks noChangeShapeType="1"/>
            </p:cNvCxnSpPr>
            <p:nvPr/>
          </p:nvCxnSpPr>
          <p:spPr bwMode="auto">
            <a:xfrm>
              <a:off x="1727700" y="1628800"/>
              <a:ext cx="144000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1" name="Text Box 106"/>
            <p:cNvSpPr txBox="1">
              <a:spLocks noChangeArrowheads="1"/>
            </p:cNvSpPr>
            <p:nvPr/>
          </p:nvSpPr>
          <p:spPr bwMode="auto">
            <a:xfrm>
              <a:off x="1660230" y="1310571"/>
              <a:ext cx="139462" cy="2462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kumimoji="0" lang="pl-PL" altLang="pl-PL" sz="1600" b="1" i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kumimoji="0" lang="pl-PL" altLang="pl-PL" sz="28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7" name="AutoShape 103"/>
            <p:cNvCxnSpPr>
              <a:cxnSpLocks noChangeShapeType="1"/>
            </p:cNvCxnSpPr>
            <p:nvPr/>
          </p:nvCxnSpPr>
          <p:spPr bwMode="auto">
            <a:xfrm>
              <a:off x="1691696" y="2024844"/>
              <a:ext cx="144000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8" name="AutoShape 103"/>
            <p:cNvCxnSpPr>
              <a:cxnSpLocks noChangeShapeType="1"/>
            </p:cNvCxnSpPr>
            <p:nvPr/>
          </p:nvCxnSpPr>
          <p:spPr bwMode="auto">
            <a:xfrm>
              <a:off x="1691680" y="2456892"/>
              <a:ext cx="144000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3" name="Text Box 106"/>
            <p:cNvSpPr txBox="1">
              <a:spLocks noChangeArrowheads="1"/>
            </p:cNvSpPr>
            <p:nvPr/>
          </p:nvSpPr>
          <p:spPr bwMode="auto">
            <a:xfrm>
              <a:off x="1696234" y="1742619"/>
              <a:ext cx="139462" cy="2462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kumimoji="0" lang="pl-PL" altLang="pl-PL" sz="1600" b="1" i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kumimoji="0" lang="pl-PL" altLang="pl-PL" sz="28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Text Box 106"/>
            <p:cNvSpPr txBox="1">
              <a:spLocks noChangeArrowheads="1"/>
            </p:cNvSpPr>
            <p:nvPr/>
          </p:nvSpPr>
          <p:spPr bwMode="auto">
            <a:xfrm>
              <a:off x="1691680" y="2174667"/>
              <a:ext cx="139462" cy="2462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kumimoji="0" lang="pl-PL" altLang="pl-PL" sz="1600" b="1" i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kumimoji="0" lang="pl-PL" altLang="pl-PL" sz="28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5" name="AutoShape 103"/>
            <p:cNvCxnSpPr>
              <a:cxnSpLocks noChangeShapeType="1"/>
            </p:cNvCxnSpPr>
            <p:nvPr/>
          </p:nvCxnSpPr>
          <p:spPr bwMode="auto">
            <a:xfrm>
              <a:off x="1259632" y="2024844"/>
              <a:ext cx="324000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6" name="Text Box 106"/>
            <p:cNvSpPr txBox="1">
              <a:spLocks noChangeArrowheads="1"/>
            </p:cNvSpPr>
            <p:nvPr/>
          </p:nvSpPr>
          <p:spPr bwMode="auto">
            <a:xfrm>
              <a:off x="1259632" y="1742619"/>
              <a:ext cx="229230" cy="2462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3I</a:t>
              </a:r>
              <a:r>
                <a:rPr kumimoji="0" lang="pl-PL" altLang="pl-PL" sz="1600" b="1" i="1" baseline="-25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kumimoji="0" lang="pl-PL" altLang="pl-PL" sz="28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Zwieranie"/>
          <p:cNvGrpSpPr/>
          <p:nvPr/>
        </p:nvGrpSpPr>
        <p:grpSpPr>
          <a:xfrm>
            <a:off x="7268636" y="1830675"/>
            <a:ext cx="216024" cy="828092"/>
            <a:chOff x="5796136" y="1628800"/>
            <a:chExt cx="216024" cy="828092"/>
          </a:xfrm>
        </p:grpSpPr>
        <p:cxnSp>
          <p:nvCxnSpPr>
            <p:cNvPr id="156" name="AutoShape 103"/>
            <p:cNvCxnSpPr>
              <a:cxnSpLocks noChangeShapeType="1"/>
            </p:cNvCxnSpPr>
            <p:nvPr/>
          </p:nvCxnSpPr>
          <p:spPr bwMode="auto">
            <a:xfrm flipV="1">
              <a:off x="6012160" y="1628800"/>
              <a:ext cx="0" cy="8280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2" name="AutoShape 103"/>
            <p:cNvCxnSpPr>
              <a:cxnSpLocks noChangeShapeType="1"/>
            </p:cNvCxnSpPr>
            <p:nvPr/>
          </p:nvCxnSpPr>
          <p:spPr bwMode="auto">
            <a:xfrm>
              <a:off x="5796136" y="2024844"/>
              <a:ext cx="216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" name="AutoShape 103"/>
            <p:cNvCxnSpPr>
              <a:cxnSpLocks noChangeShapeType="1"/>
            </p:cNvCxnSpPr>
            <p:nvPr/>
          </p:nvCxnSpPr>
          <p:spPr bwMode="auto">
            <a:xfrm>
              <a:off x="5796136" y="1628800"/>
              <a:ext cx="216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5" name="AutoShape 103"/>
            <p:cNvCxnSpPr>
              <a:cxnSpLocks noChangeShapeType="1"/>
            </p:cNvCxnSpPr>
            <p:nvPr/>
          </p:nvCxnSpPr>
          <p:spPr bwMode="auto">
            <a:xfrm>
              <a:off x="5796136" y="2456892"/>
              <a:ext cx="216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2782" name="Poł_D"/>
          <p:cNvGrpSpPr/>
          <p:nvPr/>
        </p:nvGrpSpPr>
        <p:grpSpPr>
          <a:xfrm>
            <a:off x="5396428" y="1614651"/>
            <a:ext cx="1512168" cy="1044116"/>
            <a:chOff x="3923928" y="1412776"/>
            <a:chExt cx="1512168" cy="1044116"/>
          </a:xfrm>
        </p:grpSpPr>
        <p:cxnSp>
          <p:nvCxnSpPr>
            <p:cNvPr id="223" name="AutoShape 103"/>
            <p:cNvCxnSpPr>
              <a:cxnSpLocks noChangeShapeType="1"/>
            </p:cNvCxnSpPr>
            <p:nvPr/>
          </p:nvCxnSpPr>
          <p:spPr bwMode="auto">
            <a:xfrm>
              <a:off x="3923956" y="2456892"/>
              <a:ext cx="180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7" name="AutoShape 103"/>
            <p:cNvCxnSpPr>
              <a:cxnSpLocks noChangeShapeType="1"/>
            </p:cNvCxnSpPr>
            <p:nvPr/>
          </p:nvCxnSpPr>
          <p:spPr bwMode="auto">
            <a:xfrm flipV="1">
              <a:off x="4103948" y="1628824"/>
              <a:ext cx="0" cy="1800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9" name="AutoShape 103"/>
            <p:cNvCxnSpPr>
              <a:cxnSpLocks noChangeShapeType="1"/>
            </p:cNvCxnSpPr>
            <p:nvPr/>
          </p:nvCxnSpPr>
          <p:spPr bwMode="auto">
            <a:xfrm>
              <a:off x="3924096" y="1412776"/>
              <a:ext cx="1476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0" name="AutoShape 103"/>
            <p:cNvCxnSpPr>
              <a:cxnSpLocks noChangeShapeType="1"/>
            </p:cNvCxnSpPr>
            <p:nvPr/>
          </p:nvCxnSpPr>
          <p:spPr bwMode="auto">
            <a:xfrm>
              <a:off x="4104092" y="1808820"/>
              <a:ext cx="1296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1" name="AutoShape 103"/>
            <p:cNvCxnSpPr>
              <a:cxnSpLocks noChangeShapeType="1"/>
            </p:cNvCxnSpPr>
            <p:nvPr/>
          </p:nvCxnSpPr>
          <p:spPr bwMode="auto">
            <a:xfrm>
              <a:off x="4104096" y="2240868"/>
              <a:ext cx="1332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2" name="AutoShape 103"/>
            <p:cNvCxnSpPr>
              <a:cxnSpLocks noChangeShapeType="1"/>
            </p:cNvCxnSpPr>
            <p:nvPr/>
          </p:nvCxnSpPr>
          <p:spPr bwMode="auto">
            <a:xfrm flipV="1">
              <a:off x="3923928" y="1412776"/>
              <a:ext cx="0" cy="10440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4" name="AutoShape 103"/>
            <p:cNvCxnSpPr>
              <a:cxnSpLocks noChangeShapeType="1"/>
            </p:cNvCxnSpPr>
            <p:nvPr/>
          </p:nvCxnSpPr>
          <p:spPr bwMode="auto">
            <a:xfrm flipV="1">
              <a:off x="5400092" y="1412776"/>
              <a:ext cx="0" cy="2160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" name="AutoShape 103"/>
            <p:cNvCxnSpPr>
              <a:cxnSpLocks noChangeShapeType="1"/>
            </p:cNvCxnSpPr>
            <p:nvPr/>
          </p:nvCxnSpPr>
          <p:spPr bwMode="auto">
            <a:xfrm flipV="1">
              <a:off x="5436096" y="2240892"/>
              <a:ext cx="0" cy="2160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6" name="AutoShape 103"/>
            <p:cNvCxnSpPr>
              <a:cxnSpLocks noChangeShapeType="1"/>
            </p:cNvCxnSpPr>
            <p:nvPr/>
          </p:nvCxnSpPr>
          <p:spPr bwMode="auto">
            <a:xfrm flipV="1">
              <a:off x="4103948" y="2024868"/>
              <a:ext cx="0" cy="2160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8" name="AutoShape 103"/>
            <p:cNvCxnSpPr>
              <a:cxnSpLocks noChangeShapeType="1"/>
            </p:cNvCxnSpPr>
            <p:nvPr/>
          </p:nvCxnSpPr>
          <p:spPr bwMode="auto">
            <a:xfrm flipV="1">
              <a:off x="5400092" y="1808820"/>
              <a:ext cx="0" cy="2160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2779" name="Poł_Y"/>
          <p:cNvGrpSpPr/>
          <p:nvPr/>
        </p:nvGrpSpPr>
        <p:grpSpPr>
          <a:xfrm>
            <a:off x="4676348" y="1830675"/>
            <a:ext cx="576064" cy="1332148"/>
            <a:chOff x="3203848" y="1628800"/>
            <a:chExt cx="576064" cy="1332148"/>
          </a:xfrm>
        </p:grpSpPr>
        <p:cxnSp>
          <p:nvCxnSpPr>
            <p:cNvPr id="173" name="AutoShape 103"/>
            <p:cNvCxnSpPr>
              <a:cxnSpLocks noChangeShapeType="1"/>
            </p:cNvCxnSpPr>
            <p:nvPr/>
          </p:nvCxnSpPr>
          <p:spPr bwMode="auto">
            <a:xfrm flipV="1">
              <a:off x="3203848" y="1628800"/>
              <a:ext cx="0" cy="8280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9" name="AutoShape 103"/>
            <p:cNvCxnSpPr>
              <a:cxnSpLocks noChangeShapeType="1"/>
            </p:cNvCxnSpPr>
            <p:nvPr/>
          </p:nvCxnSpPr>
          <p:spPr bwMode="auto">
            <a:xfrm flipV="1">
              <a:off x="3635896" y="2024844"/>
              <a:ext cx="0" cy="8640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80" name="Uziom"/>
            <p:cNvGrpSpPr/>
            <p:nvPr/>
          </p:nvGrpSpPr>
          <p:grpSpPr>
            <a:xfrm>
              <a:off x="3527912" y="2888940"/>
              <a:ext cx="252000" cy="72008"/>
              <a:chOff x="1079612" y="2924944"/>
              <a:chExt cx="252000" cy="72008"/>
            </a:xfrm>
          </p:grpSpPr>
          <p:cxnSp>
            <p:nvCxnSpPr>
              <p:cNvPr id="181" name="AutoShape 103"/>
              <p:cNvCxnSpPr>
                <a:cxnSpLocks noChangeShapeType="1"/>
              </p:cNvCxnSpPr>
              <p:nvPr/>
            </p:nvCxnSpPr>
            <p:spPr bwMode="auto">
              <a:xfrm>
                <a:off x="1079612" y="2924944"/>
                <a:ext cx="252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2" name="AutoShape 103"/>
              <p:cNvCxnSpPr>
                <a:cxnSpLocks noChangeShapeType="1"/>
              </p:cNvCxnSpPr>
              <p:nvPr/>
            </p:nvCxnSpPr>
            <p:spPr bwMode="auto">
              <a:xfrm>
                <a:off x="1115636" y="2960948"/>
                <a:ext cx="180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3" name="AutoShape 103"/>
              <p:cNvCxnSpPr>
                <a:cxnSpLocks noChangeShapeType="1"/>
              </p:cNvCxnSpPr>
              <p:nvPr/>
            </p:nvCxnSpPr>
            <p:spPr bwMode="auto">
              <a:xfrm>
                <a:off x="1151632" y="2996952"/>
                <a:ext cx="108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84" name="AutoShape 103"/>
            <p:cNvCxnSpPr>
              <a:cxnSpLocks noChangeShapeType="1"/>
            </p:cNvCxnSpPr>
            <p:nvPr/>
          </p:nvCxnSpPr>
          <p:spPr bwMode="auto">
            <a:xfrm>
              <a:off x="3419872" y="2024844"/>
              <a:ext cx="216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5" name="AutoShape 103"/>
            <p:cNvCxnSpPr>
              <a:cxnSpLocks noChangeShapeType="1"/>
            </p:cNvCxnSpPr>
            <p:nvPr/>
          </p:nvCxnSpPr>
          <p:spPr bwMode="auto">
            <a:xfrm>
              <a:off x="3275872" y="1916832"/>
              <a:ext cx="144000" cy="1080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2778" name="Uzw_Wtórn"/>
          <p:cNvGrpSpPr/>
          <p:nvPr/>
        </p:nvGrpSpPr>
        <p:grpSpPr>
          <a:xfrm>
            <a:off x="5576484" y="1615231"/>
            <a:ext cx="1692152" cy="1060492"/>
            <a:chOff x="4103984" y="1413356"/>
            <a:chExt cx="1692152" cy="1060492"/>
          </a:xfrm>
        </p:grpSpPr>
        <p:sp>
          <p:nvSpPr>
            <p:cNvPr id="232" name="Text Box 106"/>
            <p:cNvSpPr txBox="1">
              <a:spLocks noChangeArrowheads="1"/>
            </p:cNvSpPr>
            <p:nvPr/>
          </p:nvSpPr>
          <p:spPr bwMode="auto">
            <a:xfrm>
              <a:off x="5575048" y="1413356"/>
              <a:ext cx="179536" cy="2154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a”</a:t>
              </a:r>
              <a:endParaRPr kumimoji="0" lang="pl-PL" altLang="pl-PL" sz="28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3" name="Text Box 106"/>
            <p:cNvSpPr txBox="1">
              <a:spLocks noChangeArrowheads="1"/>
            </p:cNvSpPr>
            <p:nvPr/>
          </p:nvSpPr>
          <p:spPr bwMode="auto">
            <a:xfrm>
              <a:off x="5570494" y="1809400"/>
              <a:ext cx="179536" cy="2154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b”</a:t>
              </a:r>
              <a:endParaRPr kumimoji="0" lang="pl-PL" altLang="pl-PL" sz="28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4" name="Text Box 106"/>
            <p:cNvSpPr txBox="1">
              <a:spLocks noChangeArrowheads="1"/>
            </p:cNvSpPr>
            <p:nvPr/>
          </p:nvSpPr>
          <p:spPr bwMode="auto">
            <a:xfrm>
              <a:off x="5565430" y="2241448"/>
              <a:ext cx="169918" cy="2154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c”</a:t>
              </a:r>
              <a:endParaRPr kumimoji="0" lang="pl-PL" altLang="pl-PL" sz="28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9" name="AutoShape 103"/>
            <p:cNvCxnSpPr>
              <a:cxnSpLocks noChangeShapeType="1"/>
            </p:cNvCxnSpPr>
            <p:nvPr/>
          </p:nvCxnSpPr>
          <p:spPr bwMode="auto">
            <a:xfrm>
              <a:off x="5400092" y="2024844"/>
              <a:ext cx="360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0" name="AutoShape 103"/>
            <p:cNvCxnSpPr>
              <a:cxnSpLocks noChangeShapeType="1"/>
            </p:cNvCxnSpPr>
            <p:nvPr/>
          </p:nvCxnSpPr>
          <p:spPr bwMode="auto">
            <a:xfrm>
              <a:off x="5400092" y="1628800"/>
              <a:ext cx="360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1" name="AutoShape 103"/>
            <p:cNvCxnSpPr>
              <a:cxnSpLocks noChangeShapeType="1"/>
            </p:cNvCxnSpPr>
            <p:nvPr/>
          </p:nvCxnSpPr>
          <p:spPr bwMode="auto">
            <a:xfrm>
              <a:off x="5400092" y="2456892"/>
              <a:ext cx="360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89" name="Uzwojenie"/>
            <p:cNvGrpSpPr/>
            <p:nvPr/>
          </p:nvGrpSpPr>
          <p:grpSpPr>
            <a:xfrm>
              <a:off x="4103984" y="1520788"/>
              <a:ext cx="1692152" cy="124968"/>
              <a:chOff x="4932080" y="1844824"/>
              <a:chExt cx="1692152" cy="124968"/>
            </a:xfrm>
          </p:grpSpPr>
          <p:grpSp>
            <p:nvGrpSpPr>
              <p:cNvPr id="190" name="Cewka"/>
              <p:cNvGrpSpPr/>
              <p:nvPr/>
            </p:nvGrpSpPr>
            <p:grpSpPr>
              <a:xfrm>
                <a:off x="5292080" y="1844824"/>
                <a:ext cx="579732" cy="108000"/>
                <a:chOff x="5292080" y="1844824"/>
                <a:chExt cx="579732" cy="108000"/>
              </a:xfrm>
            </p:grpSpPr>
            <p:sp>
              <p:nvSpPr>
                <p:cNvPr id="195" name="Arc 108"/>
                <p:cNvSpPr>
                  <a:spLocks/>
                </p:cNvSpPr>
                <p:nvPr/>
              </p:nvSpPr>
              <p:spPr bwMode="auto">
                <a:xfrm>
                  <a:off x="57278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96" name="Arc 108"/>
                <p:cNvSpPr>
                  <a:spLocks/>
                </p:cNvSpPr>
                <p:nvPr/>
              </p:nvSpPr>
              <p:spPr bwMode="auto">
                <a:xfrm>
                  <a:off x="55801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97" name="Arc 108"/>
                <p:cNvSpPr>
                  <a:spLocks/>
                </p:cNvSpPr>
                <p:nvPr/>
              </p:nvSpPr>
              <p:spPr bwMode="auto">
                <a:xfrm>
                  <a:off x="5436096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98" name="Arc 108"/>
                <p:cNvSpPr>
                  <a:spLocks/>
                </p:cNvSpPr>
                <p:nvPr/>
              </p:nvSpPr>
              <p:spPr bwMode="auto">
                <a:xfrm>
                  <a:off x="5292080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cxnSp>
            <p:nvCxnSpPr>
              <p:cNvPr id="191" name="AutoShape 103"/>
              <p:cNvCxnSpPr>
                <a:cxnSpLocks noChangeShapeType="1"/>
              </p:cNvCxnSpPr>
              <p:nvPr/>
            </p:nvCxnSpPr>
            <p:spPr bwMode="auto">
              <a:xfrm>
                <a:off x="4932080" y="1952836"/>
                <a:ext cx="360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2" name="AutoShape 103"/>
              <p:cNvCxnSpPr>
                <a:cxnSpLocks noChangeShapeType="1"/>
              </p:cNvCxnSpPr>
              <p:nvPr/>
            </p:nvCxnSpPr>
            <p:spPr bwMode="auto">
              <a:xfrm>
                <a:off x="5868192" y="1952836"/>
                <a:ext cx="360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3" name="Oval 102"/>
              <p:cNvSpPr>
                <a:spLocks noChangeArrowheads="1"/>
              </p:cNvSpPr>
              <p:nvPr/>
            </p:nvSpPr>
            <p:spPr bwMode="auto">
              <a:xfrm>
                <a:off x="6588232" y="1933792"/>
                <a:ext cx="36000" cy="36000"/>
              </a:xfrm>
              <a:prstGeom prst="ellipse">
                <a:avLst/>
              </a:prstGeom>
              <a:solidFill>
                <a:schemeClr val="tx2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2400">
                  <a:latin typeface="Times New Roman" pitchFamily="18" charset="0"/>
                </a:endParaRPr>
              </a:p>
            </p:txBody>
          </p:sp>
        </p:grpSp>
        <p:grpSp>
          <p:nvGrpSpPr>
            <p:cNvPr id="199" name="Uzwojenie"/>
            <p:cNvGrpSpPr/>
            <p:nvPr/>
          </p:nvGrpSpPr>
          <p:grpSpPr>
            <a:xfrm>
              <a:off x="4103984" y="1916832"/>
              <a:ext cx="1692152" cy="124968"/>
              <a:chOff x="4932080" y="1844824"/>
              <a:chExt cx="1692152" cy="124968"/>
            </a:xfrm>
          </p:grpSpPr>
          <p:grpSp>
            <p:nvGrpSpPr>
              <p:cNvPr id="200" name="Cewka"/>
              <p:cNvGrpSpPr/>
              <p:nvPr/>
            </p:nvGrpSpPr>
            <p:grpSpPr>
              <a:xfrm>
                <a:off x="5292080" y="1844824"/>
                <a:ext cx="579732" cy="108000"/>
                <a:chOff x="5292080" y="1844824"/>
                <a:chExt cx="579732" cy="108000"/>
              </a:xfrm>
            </p:grpSpPr>
            <p:sp>
              <p:nvSpPr>
                <p:cNvPr id="205" name="Arc 108"/>
                <p:cNvSpPr>
                  <a:spLocks/>
                </p:cNvSpPr>
                <p:nvPr/>
              </p:nvSpPr>
              <p:spPr bwMode="auto">
                <a:xfrm>
                  <a:off x="57278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06" name="Arc 108"/>
                <p:cNvSpPr>
                  <a:spLocks/>
                </p:cNvSpPr>
                <p:nvPr/>
              </p:nvSpPr>
              <p:spPr bwMode="auto">
                <a:xfrm>
                  <a:off x="55801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07" name="Arc 108"/>
                <p:cNvSpPr>
                  <a:spLocks/>
                </p:cNvSpPr>
                <p:nvPr/>
              </p:nvSpPr>
              <p:spPr bwMode="auto">
                <a:xfrm>
                  <a:off x="5436096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08" name="Arc 108"/>
                <p:cNvSpPr>
                  <a:spLocks/>
                </p:cNvSpPr>
                <p:nvPr/>
              </p:nvSpPr>
              <p:spPr bwMode="auto">
                <a:xfrm>
                  <a:off x="5292080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cxnSp>
            <p:nvCxnSpPr>
              <p:cNvPr id="201" name="AutoShape 103"/>
              <p:cNvCxnSpPr>
                <a:cxnSpLocks noChangeShapeType="1"/>
              </p:cNvCxnSpPr>
              <p:nvPr/>
            </p:nvCxnSpPr>
            <p:spPr bwMode="auto">
              <a:xfrm>
                <a:off x="4932080" y="1952836"/>
                <a:ext cx="360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2" name="AutoShape 103"/>
              <p:cNvCxnSpPr>
                <a:cxnSpLocks noChangeShapeType="1"/>
              </p:cNvCxnSpPr>
              <p:nvPr/>
            </p:nvCxnSpPr>
            <p:spPr bwMode="auto">
              <a:xfrm>
                <a:off x="5868192" y="1952836"/>
                <a:ext cx="360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03" name="Oval 102"/>
              <p:cNvSpPr>
                <a:spLocks noChangeArrowheads="1"/>
              </p:cNvSpPr>
              <p:nvPr/>
            </p:nvSpPr>
            <p:spPr bwMode="auto">
              <a:xfrm>
                <a:off x="6588232" y="1933792"/>
                <a:ext cx="36000" cy="36000"/>
              </a:xfrm>
              <a:prstGeom prst="ellipse">
                <a:avLst/>
              </a:prstGeom>
              <a:solidFill>
                <a:schemeClr val="tx2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2400">
                  <a:latin typeface="Times New Roman" pitchFamily="18" charset="0"/>
                </a:endParaRPr>
              </a:p>
            </p:txBody>
          </p:sp>
        </p:grpSp>
        <p:grpSp>
          <p:nvGrpSpPr>
            <p:cNvPr id="209" name="Uzwojenie"/>
            <p:cNvGrpSpPr/>
            <p:nvPr/>
          </p:nvGrpSpPr>
          <p:grpSpPr>
            <a:xfrm>
              <a:off x="4103984" y="2348880"/>
              <a:ext cx="1692148" cy="124968"/>
              <a:chOff x="4932080" y="1844824"/>
              <a:chExt cx="1692148" cy="124968"/>
            </a:xfrm>
          </p:grpSpPr>
          <p:grpSp>
            <p:nvGrpSpPr>
              <p:cNvPr id="210" name="Cewka"/>
              <p:cNvGrpSpPr/>
              <p:nvPr/>
            </p:nvGrpSpPr>
            <p:grpSpPr>
              <a:xfrm>
                <a:off x="5292080" y="1844824"/>
                <a:ext cx="579732" cy="108000"/>
                <a:chOff x="5292080" y="1844824"/>
                <a:chExt cx="579732" cy="108000"/>
              </a:xfrm>
            </p:grpSpPr>
            <p:sp>
              <p:nvSpPr>
                <p:cNvPr id="215" name="Arc 108"/>
                <p:cNvSpPr>
                  <a:spLocks/>
                </p:cNvSpPr>
                <p:nvPr/>
              </p:nvSpPr>
              <p:spPr bwMode="auto">
                <a:xfrm>
                  <a:off x="57278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16" name="Arc 108"/>
                <p:cNvSpPr>
                  <a:spLocks/>
                </p:cNvSpPr>
                <p:nvPr/>
              </p:nvSpPr>
              <p:spPr bwMode="auto">
                <a:xfrm>
                  <a:off x="55801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17" name="Arc 108"/>
                <p:cNvSpPr>
                  <a:spLocks/>
                </p:cNvSpPr>
                <p:nvPr/>
              </p:nvSpPr>
              <p:spPr bwMode="auto">
                <a:xfrm>
                  <a:off x="5436096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18" name="Arc 108"/>
                <p:cNvSpPr>
                  <a:spLocks/>
                </p:cNvSpPr>
                <p:nvPr/>
              </p:nvSpPr>
              <p:spPr bwMode="auto">
                <a:xfrm>
                  <a:off x="5292080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cxnSp>
            <p:nvCxnSpPr>
              <p:cNvPr id="211" name="AutoShape 103"/>
              <p:cNvCxnSpPr>
                <a:cxnSpLocks noChangeShapeType="1"/>
              </p:cNvCxnSpPr>
              <p:nvPr/>
            </p:nvCxnSpPr>
            <p:spPr bwMode="auto">
              <a:xfrm>
                <a:off x="4932080" y="1952836"/>
                <a:ext cx="360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2" name="AutoShape 103"/>
              <p:cNvCxnSpPr>
                <a:cxnSpLocks noChangeShapeType="1"/>
              </p:cNvCxnSpPr>
              <p:nvPr/>
            </p:nvCxnSpPr>
            <p:spPr bwMode="auto">
              <a:xfrm>
                <a:off x="5868192" y="1952836"/>
                <a:ext cx="360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13" name="Oval 102"/>
              <p:cNvSpPr>
                <a:spLocks noChangeArrowheads="1"/>
              </p:cNvSpPr>
              <p:nvPr/>
            </p:nvSpPr>
            <p:spPr bwMode="auto">
              <a:xfrm>
                <a:off x="6588228" y="1933792"/>
                <a:ext cx="36000" cy="36000"/>
              </a:xfrm>
              <a:prstGeom prst="ellipse">
                <a:avLst/>
              </a:prstGeom>
              <a:solidFill>
                <a:schemeClr val="tx2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24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32776" name="Uzw_Pierw"/>
          <p:cNvGrpSpPr/>
          <p:nvPr/>
        </p:nvGrpSpPr>
        <p:grpSpPr>
          <a:xfrm>
            <a:off x="3344200" y="1615231"/>
            <a:ext cx="1332152" cy="1060492"/>
            <a:chOff x="1871700" y="1413356"/>
            <a:chExt cx="1332152" cy="1060492"/>
          </a:xfrm>
        </p:grpSpPr>
        <p:sp>
          <p:nvSpPr>
            <p:cNvPr id="186" name="Text Box 106"/>
            <p:cNvSpPr txBox="1">
              <a:spLocks noChangeArrowheads="1"/>
            </p:cNvSpPr>
            <p:nvPr/>
          </p:nvSpPr>
          <p:spPr bwMode="auto">
            <a:xfrm>
              <a:off x="2046656" y="1413356"/>
              <a:ext cx="149080" cy="2154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a’</a:t>
              </a:r>
              <a:endParaRPr kumimoji="0" lang="pl-PL" altLang="pl-PL" sz="28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7" name="Text Box 106"/>
            <p:cNvSpPr txBox="1">
              <a:spLocks noChangeArrowheads="1"/>
            </p:cNvSpPr>
            <p:nvPr/>
          </p:nvSpPr>
          <p:spPr bwMode="auto">
            <a:xfrm>
              <a:off x="2042102" y="1809400"/>
              <a:ext cx="149080" cy="2154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kumimoji="0" lang="pl-PL" altLang="pl-PL" sz="14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’</a:t>
              </a:r>
              <a:endParaRPr kumimoji="0" lang="pl-PL" altLang="pl-PL" sz="28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8" name="Text Box 106"/>
            <p:cNvSpPr txBox="1">
              <a:spLocks noChangeArrowheads="1"/>
            </p:cNvSpPr>
            <p:nvPr/>
          </p:nvSpPr>
          <p:spPr bwMode="auto">
            <a:xfrm>
              <a:off x="2037038" y="2241448"/>
              <a:ext cx="139462" cy="2154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kumimoji="0" lang="pl-PL" altLang="pl-PL" sz="14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’</a:t>
              </a:r>
              <a:endParaRPr kumimoji="0" lang="pl-PL" altLang="pl-PL" sz="28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2769" name="Uzwojenie"/>
            <p:cNvGrpSpPr/>
            <p:nvPr/>
          </p:nvGrpSpPr>
          <p:grpSpPr>
            <a:xfrm>
              <a:off x="1871700" y="1520788"/>
              <a:ext cx="1332152" cy="124968"/>
              <a:chOff x="4896040" y="1844824"/>
              <a:chExt cx="1332152" cy="124968"/>
            </a:xfrm>
          </p:grpSpPr>
          <p:grpSp>
            <p:nvGrpSpPr>
              <p:cNvPr id="32768" name="Cewka"/>
              <p:cNvGrpSpPr/>
              <p:nvPr/>
            </p:nvGrpSpPr>
            <p:grpSpPr>
              <a:xfrm>
                <a:off x="5292080" y="1844824"/>
                <a:ext cx="579732" cy="108000"/>
                <a:chOff x="5292080" y="1844824"/>
                <a:chExt cx="579732" cy="108000"/>
              </a:xfrm>
            </p:grpSpPr>
            <p:sp>
              <p:nvSpPr>
                <p:cNvPr id="105" name="Arc 108"/>
                <p:cNvSpPr>
                  <a:spLocks/>
                </p:cNvSpPr>
                <p:nvPr/>
              </p:nvSpPr>
              <p:spPr bwMode="auto">
                <a:xfrm>
                  <a:off x="57278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9" name="Arc 108"/>
                <p:cNvSpPr>
                  <a:spLocks/>
                </p:cNvSpPr>
                <p:nvPr/>
              </p:nvSpPr>
              <p:spPr bwMode="auto">
                <a:xfrm>
                  <a:off x="55801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0" name="Arc 108"/>
                <p:cNvSpPr>
                  <a:spLocks/>
                </p:cNvSpPr>
                <p:nvPr/>
              </p:nvSpPr>
              <p:spPr bwMode="auto">
                <a:xfrm>
                  <a:off x="5436096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1" name="Arc 108"/>
                <p:cNvSpPr>
                  <a:spLocks/>
                </p:cNvSpPr>
                <p:nvPr/>
              </p:nvSpPr>
              <p:spPr bwMode="auto">
                <a:xfrm>
                  <a:off x="5292080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cxnSp>
            <p:nvCxnSpPr>
              <p:cNvPr id="114" name="AutoShape 103"/>
              <p:cNvCxnSpPr>
                <a:cxnSpLocks noChangeShapeType="1"/>
              </p:cNvCxnSpPr>
              <p:nvPr/>
            </p:nvCxnSpPr>
            <p:spPr bwMode="auto">
              <a:xfrm>
                <a:off x="4932080" y="1952836"/>
                <a:ext cx="360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5" name="AutoShape 103"/>
              <p:cNvCxnSpPr>
                <a:cxnSpLocks noChangeShapeType="1"/>
              </p:cNvCxnSpPr>
              <p:nvPr/>
            </p:nvCxnSpPr>
            <p:spPr bwMode="auto">
              <a:xfrm>
                <a:off x="5868192" y="1952836"/>
                <a:ext cx="360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6" name="Oval 102"/>
              <p:cNvSpPr>
                <a:spLocks noChangeArrowheads="1"/>
              </p:cNvSpPr>
              <p:nvPr/>
            </p:nvSpPr>
            <p:spPr bwMode="auto">
              <a:xfrm>
                <a:off x="4896040" y="1933792"/>
                <a:ext cx="36000" cy="36000"/>
              </a:xfrm>
              <a:prstGeom prst="ellipse">
                <a:avLst/>
              </a:prstGeom>
              <a:solidFill>
                <a:schemeClr val="tx2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2400">
                  <a:latin typeface="Times New Roman" pitchFamily="18" charset="0"/>
                </a:endParaRPr>
              </a:p>
            </p:txBody>
          </p:sp>
        </p:grpSp>
        <p:grpSp>
          <p:nvGrpSpPr>
            <p:cNvPr id="129" name="Uzwojenie"/>
            <p:cNvGrpSpPr/>
            <p:nvPr/>
          </p:nvGrpSpPr>
          <p:grpSpPr>
            <a:xfrm>
              <a:off x="1871700" y="1916832"/>
              <a:ext cx="1332152" cy="124968"/>
              <a:chOff x="4896040" y="1844824"/>
              <a:chExt cx="1332152" cy="124968"/>
            </a:xfrm>
          </p:grpSpPr>
          <p:grpSp>
            <p:nvGrpSpPr>
              <p:cNvPr id="130" name="Cewka"/>
              <p:cNvGrpSpPr/>
              <p:nvPr/>
            </p:nvGrpSpPr>
            <p:grpSpPr>
              <a:xfrm>
                <a:off x="5292080" y="1844824"/>
                <a:ext cx="579732" cy="108000"/>
                <a:chOff x="5292080" y="1844824"/>
                <a:chExt cx="579732" cy="108000"/>
              </a:xfrm>
            </p:grpSpPr>
            <p:sp>
              <p:nvSpPr>
                <p:cNvPr id="135" name="Arc 108"/>
                <p:cNvSpPr>
                  <a:spLocks/>
                </p:cNvSpPr>
                <p:nvPr/>
              </p:nvSpPr>
              <p:spPr bwMode="auto">
                <a:xfrm>
                  <a:off x="57278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6" name="Arc 108"/>
                <p:cNvSpPr>
                  <a:spLocks/>
                </p:cNvSpPr>
                <p:nvPr/>
              </p:nvSpPr>
              <p:spPr bwMode="auto">
                <a:xfrm>
                  <a:off x="55801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7" name="Arc 108"/>
                <p:cNvSpPr>
                  <a:spLocks/>
                </p:cNvSpPr>
                <p:nvPr/>
              </p:nvSpPr>
              <p:spPr bwMode="auto">
                <a:xfrm>
                  <a:off x="5436096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8" name="Arc 108"/>
                <p:cNvSpPr>
                  <a:spLocks/>
                </p:cNvSpPr>
                <p:nvPr/>
              </p:nvSpPr>
              <p:spPr bwMode="auto">
                <a:xfrm>
                  <a:off x="5292080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cxnSp>
            <p:nvCxnSpPr>
              <p:cNvPr id="131" name="AutoShape 103"/>
              <p:cNvCxnSpPr>
                <a:cxnSpLocks noChangeShapeType="1"/>
              </p:cNvCxnSpPr>
              <p:nvPr/>
            </p:nvCxnSpPr>
            <p:spPr bwMode="auto">
              <a:xfrm>
                <a:off x="4932080" y="1952836"/>
                <a:ext cx="360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2" name="AutoShape 103"/>
              <p:cNvCxnSpPr>
                <a:cxnSpLocks noChangeShapeType="1"/>
              </p:cNvCxnSpPr>
              <p:nvPr/>
            </p:nvCxnSpPr>
            <p:spPr bwMode="auto">
              <a:xfrm>
                <a:off x="5868192" y="1952836"/>
                <a:ext cx="360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33" name="Oval 102"/>
              <p:cNvSpPr>
                <a:spLocks noChangeArrowheads="1"/>
              </p:cNvSpPr>
              <p:nvPr/>
            </p:nvSpPr>
            <p:spPr bwMode="auto">
              <a:xfrm>
                <a:off x="4896040" y="1933792"/>
                <a:ext cx="36000" cy="36000"/>
              </a:xfrm>
              <a:prstGeom prst="ellipse">
                <a:avLst/>
              </a:prstGeom>
              <a:solidFill>
                <a:schemeClr val="tx2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2400">
                  <a:latin typeface="Times New Roman" pitchFamily="18" charset="0"/>
                </a:endParaRPr>
              </a:p>
            </p:txBody>
          </p:sp>
        </p:grpSp>
        <p:grpSp>
          <p:nvGrpSpPr>
            <p:cNvPr id="139" name="Uzwojenie"/>
            <p:cNvGrpSpPr/>
            <p:nvPr/>
          </p:nvGrpSpPr>
          <p:grpSpPr>
            <a:xfrm>
              <a:off x="1871700" y="2348880"/>
              <a:ext cx="1332152" cy="124968"/>
              <a:chOff x="4896040" y="1844824"/>
              <a:chExt cx="1332152" cy="124968"/>
            </a:xfrm>
          </p:grpSpPr>
          <p:grpSp>
            <p:nvGrpSpPr>
              <p:cNvPr id="140" name="Cewka"/>
              <p:cNvGrpSpPr/>
              <p:nvPr/>
            </p:nvGrpSpPr>
            <p:grpSpPr>
              <a:xfrm>
                <a:off x="5292080" y="1844824"/>
                <a:ext cx="579732" cy="108000"/>
                <a:chOff x="5292080" y="1844824"/>
                <a:chExt cx="579732" cy="108000"/>
              </a:xfrm>
            </p:grpSpPr>
            <p:sp>
              <p:nvSpPr>
                <p:cNvPr id="145" name="Arc 108"/>
                <p:cNvSpPr>
                  <a:spLocks/>
                </p:cNvSpPr>
                <p:nvPr/>
              </p:nvSpPr>
              <p:spPr bwMode="auto">
                <a:xfrm>
                  <a:off x="57278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6" name="Arc 108"/>
                <p:cNvSpPr>
                  <a:spLocks/>
                </p:cNvSpPr>
                <p:nvPr/>
              </p:nvSpPr>
              <p:spPr bwMode="auto">
                <a:xfrm>
                  <a:off x="55801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7" name="Arc 108"/>
                <p:cNvSpPr>
                  <a:spLocks/>
                </p:cNvSpPr>
                <p:nvPr/>
              </p:nvSpPr>
              <p:spPr bwMode="auto">
                <a:xfrm>
                  <a:off x="5436096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8" name="Arc 108"/>
                <p:cNvSpPr>
                  <a:spLocks/>
                </p:cNvSpPr>
                <p:nvPr/>
              </p:nvSpPr>
              <p:spPr bwMode="auto">
                <a:xfrm>
                  <a:off x="5292080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cxnSp>
            <p:nvCxnSpPr>
              <p:cNvPr id="141" name="AutoShape 103"/>
              <p:cNvCxnSpPr>
                <a:cxnSpLocks noChangeShapeType="1"/>
              </p:cNvCxnSpPr>
              <p:nvPr/>
            </p:nvCxnSpPr>
            <p:spPr bwMode="auto">
              <a:xfrm>
                <a:off x="4932080" y="1952836"/>
                <a:ext cx="360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2" name="AutoShape 103"/>
              <p:cNvCxnSpPr>
                <a:cxnSpLocks noChangeShapeType="1"/>
              </p:cNvCxnSpPr>
              <p:nvPr/>
            </p:nvCxnSpPr>
            <p:spPr bwMode="auto">
              <a:xfrm>
                <a:off x="5868192" y="1952836"/>
                <a:ext cx="360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43" name="Oval 102"/>
              <p:cNvSpPr>
                <a:spLocks noChangeArrowheads="1"/>
              </p:cNvSpPr>
              <p:nvPr/>
            </p:nvSpPr>
            <p:spPr bwMode="auto">
              <a:xfrm>
                <a:off x="4896040" y="1933792"/>
                <a:ext cx="36000" cy="36000"/>
              </a:xfrm>
              <a:prstGeom prst="ellipse">
                <a:avLst/>
              </a:prstGeom>
              <a:solidFill>
                <a:schemeClr val="tx2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80" name="Txt_Próba"/>
          <p:cNvSpPr>
            <a:spLocks noChangeArrowheads="1"/>
          </p:cNvSpPr>
          <p:nvPr/>
        </p:nvSpPr>
        <p:spPr bwMode="auto">
          <a:xfrm>
            <a:off x="2078125" y="888975"/>
            <a:ext cx="428643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b="1" i="1" smtClean="0">
                <a:solidFill>
                  <a:srgbClr val="0070C0"/>
                </a:solidFill>
                <a:latin typeface="Times New Roman" pitchFamily="18" charset="0"/>
              </a:rPr>
              <a:t>Próba zwarcia do wyznaczenia reaktancji  zerowej </a:t>
            </a:r>
            <a:endParaRPr kumimoji="0" lang="pl-PL" altLang="pl-PL" sz="1600" b="1" i="1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7" name="Tytuł"/>
          <p:cNvSpPr txBox="1">
            <a:spLocks noChangeArrowheads="1"/>
          </p:cNvSpPr>
          <p:nvPr/>
        </p:nvSpPr>
        <p:spPr bwMode="auto">
          <a:xfrm>
            <a:off x="2153870" y="246777"/>
            <a:ext cx="483626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Pomiar reaktancji  transformatora  dla składowej zerowej</a:t>
            </a:r>
            <a:endParaRPr kumimoji="1" lang="pl-PL" sz="1400" b="1" i="1" ker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13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Sch_Zer_Trf"/>
          <p:cNvGrpSpPr/>
          <p:nvPr/>
        </p:nvGrpSpPr>
        <p:grpSpPr>
          <a:xfrm>
            <a:off x="6340491" y="4370153"/>
            <a:ext cx="1980220" cy="1362237"/>
            <a:chOff x="4499988" y="4298903"/>
            <a:chExt cx="1980220" cy="1362237"/>
          </a:xfrm>
        </p:grpSpPr>
        <p:sp>
          <p:nvSpPr>
            <p:cNvPr id="286" name="Oval 102"/>
            <p:cNvSpPr>
              <a:spLocks noChangeArrowheads="1"/>
            </p:cNvSpPr>
            <p:nvPr/>
          </p:nvSpPr>
          <p:spPr bwMode="auto">
            <a:xfrm>
              <a:off x="6048164" y="4653136"/>
              <a:ext cx="36000" cy="36000"/>
            </a:xfrm>
            <a:prstGeom prst="ellipse">
              <a:avLst/>
            </a:prstGeom>
            <a:solidFill>
              <a:schemeClr val="tx2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kumimoji="0" lang="pl-PL" altLang="pl-PL" sz="2400">
                <a:latin typeface="Times New Roman" pitchFamily="18" charset="0"/>
              </a:endParaRPr>
            </a:p>
          </p:txBody>
        </p:sp>
        <p:cxnSp>
          <p:nvCxnSpPr>
            <p:cNvPr id="285" name="AutoShape 103"/>
            <p:cNvCxnSpPr>
              <a:cxnSpLocks noChangeShapeType="1"/>
            </p:cNvCxnSpPr>
            <p:nvPr/>
          </p:nvCxnSpPr>
          <p:spPr bwMode="auto">
            <a:xfrm rot="5400000">
              <a:off x="5346140" y="5175140"/>
              <a:ext cx="972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5" name="AutoShape 103"/>
            <p:cNvCxnSpPr>
              <a:cxnSpLocks noChangeShapeType="1"/>
            </p:cNvCxnSpPr>
            <p:nvPr/>
          </p:nvCxnSpPr>
          <p:spPr bwMode="auto">
            <a:xfrm>
              <a:off x="4572000" y="5655441"/>
              <a:ext cx="1908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8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4716012" y="4298903"/>
                  <a:ext cx="1092543" cy="246221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ts val="1000"/>
                    </a:spcAft>
                    <a:buClrTx/>
                    <a:buFontTx/>
                    <a:buNone/>
                  </a:pPr>
                  <a:r>
                    <a:rPr kumimoji="0" lang="pl-PL" altLang="pl-PL" sz="1600" b="1" i="1" smtClean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kumimoji="0" lang="pl-PL" altLang="pl-PL" sz="1600" b="1" i="1" baseline="-25000" smtClean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0T</a:t>
                  </a:r>
                  <a14:m>
                    <m:oMath xmlns:m="http://schemas.openxmlformats.org/officeDocument/2006/math">
                      <m:r>
                        <a:rPr kumimoji="0" lang="pl-PL" altLang="pl-PL" sz="1600" b="1" i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≈</m:t>
                      </m:r>
                      <m:r>
                        <m:rPr>
                          <m:nor/>
                        </m:rPr>
                        <a:rPr kumimoji="0" lang="pl-PL" altLang="pl-PL" sz="1600" b="1" i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0,8 </m:t>
                      </m:r>
                      <m:r>
                        <m:rPr>
                          <m:nor/>
                        </m:rPr>
                        <a:rPr kumimoji="0" lang="pl-PL" altLang="pl-PL" sz="1600" b="1" i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kumimoji="0" lang="pl-PL" altLang="pl-PL" sz="1600" b="1" i="1" baseline="-2500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kumimoji="0" lang="pl-PL" altLang="pl-PL" sz="1600" b="1" i="1" baseline="-250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</m:oMath>
                  </a14:m>
                  <a:endParaRPr kumimoji="0" lang="pl-PL" altLang="pl-PL" sz="1600" b="1">
                    <a:solidFill>
                      <a:srgbClr val="0070C0"/>
                    </a:solidFill>
                    <a:latin typeface="Times New Roman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8" name="Text Box 1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16012" y="4298903"/>
                  <a:ext cx="1092543" cy="246221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11732" t="-24390" r="-2793" b="-48780"/>
                  </a:stretch>
                </a:blipFill>
                <a:ln>
                  <a:noFill/>
                </a:ln>
                <a:extLst/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59" name="Uzwojenie"/>
            <p:cNvGrpSpPr/>
            <p:nvPr/>
          </p:nvGrpSpPr>
          <p:grpSpPr>
            <a:xfrm>
              <a:off x="4499988" y="4575321"/>
              <a:ext cx="1332152" cy="124968"/>
              <a:chOff x="4896040" y="1844824"/>
              <a:chExt cx="1332152" cy="124968"/>
            </a:xfrm>
          </p:grpSpPr>
          <p:grpSp>
            <p:nvGrpSpPr>
              <p:cNvPr id="277" name="Cewka"/>
              <p:cNvGrpSpPr/>
              <p:nvPr/>
            </p:nvGrpSpPr>
            <p:grpSpPr>
              <a:xfrm>
                <a:off x="5292080" y="1844824"/>
                <a:ext cx="579732" cy="108000"/>
                <a:chOff x="5292080" y="1844824"/>
                <a:chExt cx="579732" cy="108000"/>
              </a:xfrm>
            </p:grpSpPr>
            <p:sp>
              <p:nvSpPr>
                <p:cNvPr id="281" name="Arc 108"/>
                <p:cNvSpPr>
                  <a:spLocks/>
                </p:cNvSpPr>
                <p:nvPr/>
              </p:nvSpPr>
              <p:spPr bwMode="auto">
                <a:xfrm>
                  <a:off x="57278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82" name="Arc 108"/>
                <p:cNvSpPr>
                  <a:spLocks/>
                </p:cNvSpPr>
                <p:nvPr/>
              </p:nvSpPr>
              <p:spPr bwMode="auto">
                <a:xfrm>
                  <a:off x="55801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83" name="Arc 108"/>
                <p:cNvSpPr>
                  <a:spLocks/>
                </p:cNvSpPr>
                <p:nvPr/>
              </p:nvSpPr>
              <p:spPr bwMode="auto">
                <a:xfrm>
                  <a:off x="5436096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84" name="Arc 108"/>
                <p:cNvSpPr>
                  <a:spLocks/>
                </p:cNvSpPr>
                <p:nvPr/>
              </p:nvSpPr>
              <p:spPr bwMode="auto">
                <a:xfrm>
                  <a:off x="5292080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cxnSp>
            <p:nvCxnSpPr>
              <p:cNvPr id="278" name="AutoShape 103"/>
              <p:cNvCxnSpPr>
                <a:cxnSpLocks noChangeShapeType="1"/>
              </p:cNvCxnSpPr>
              <p:nvPr/>
            </p:nvCxnSpPr>
            <p:spPr bwMode="auto">
              <a:xfrm>
                <a:off x="4932080" y="1952836"/>
                <a:ext cx="360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9" name="AutoShape 103"/>
              <p:cNvCxnSpPr>
                <a:cxnSpLocks noChangeShapeType="1"/>
              </p:cNvCxnSpPr>
              <p:nvPr/>
            </p:nvCxnSpPr>
            <p:spPr bwMode="auto">
              <a:xfrm>
                <a:off x="5868192" y="1952836"/>
                <a:ext cx="360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80" name="Oval 102"/>
              <p:cNvSpPr>
                <a:spLocks noChangeArrowheads="1"/>
              </p:cNvSpPr>
              <p:nvPr/>
            </p:nvSpPr>
            <p:spPr bwMode="auto">
              <a:xfrm>
                <a:off x="4896040" y="1933792"/>
                <a:ext cx="36000" cy="36000"/>
              </a:xfrm>
              <a:prstGeom prst="ellipse">
                <a:avLst/>
              </a:prstGeom>
              <a:solidFill>
                <a:schemeClr val="tx2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2400">
                  <a:latin typeface="Times New Roman" pitchFamily="18" charset="0"/>
                </a:endParaRPr>
              </a:p>
            </p:txBody>
          </p:sp>
        </p:grpSp>
        <p:grpSp>
          <p:nvGrpSpPr>
            <p:cNvPr id="260" name="Uzwojenie"/>
            <p:cNvGrpSpPr/>
            <p:nvPr/>
          </p:nvGrpSpPr>
          <p:grpSpPr>
            <a:xfrm>
              <a:off x="6084208" y="4666377"/>
              <a:ext cx="396000" cy="36000"/>
              <a:chOff x="5184112" y="1935880"/>
              <a:chExt cx="396000" cy="36000"/>
            </a:xfrm>
          </p:grpSpPr>
          <p:cxnSp>
            <p:nvCxnSpPr>
              <p:cNvPr id="271" name="AutoShape 103"/>
              <p:cNvCxnSpPr>
                <a:cxnSpLocks noChangeShapeType="1"/>
              </p:cNvCxnSpPr>
              <p:nvPr/>
            </p:nvCxnSpPr>
            <p:spPr bwMode="auto">
              <a:xfrm>
                <a:off x="5184112" y="1952836"/>
                <a:ext cx="360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72" name="Oval 102"/>
              <p:cNvSpPr>
                <a:spLocks noChangeArrowheads="1"/>
              </p:cNvSpPr>
              <p:nvPr/>
            </p:nvSpPr>
            <p:spPr bwMode="auto">
              <a:xfrm>
                <a:off x="5544112" y="1935880"/>
                <a:ext cx="36000" cy="36000"/>
              </a:xfrm>
              <a:prstGeom prst="ellipse">
                <a:avLst/>
              </a:prstGeom>
              <a:solidFill>
                <a:schemeClr val="tx2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291" name="Strz_I"/>
          <p:cNvSpPr/>
          <p:nvPr/>
        </p:nvSpPr>
        <p:spPr bwMode="auto">
          <a:xfrm>
            <a:off x="5836435" y="5156434"/>
            <a:ext cx="288032" cy="7200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18"/>
            </a:endParaRPr>
          </a:p>
        </p:txBody>
      </p:sp>
      <p:grpSp>
        <p:nvGrpSpPr>
          <p:cNvPr id="381" name="Kadź"/>
          <p:cNvGrpSpPr/>
          <p:nvPr/>
        </p:nvGrpSpPr>
        <p:grpSpPr>
          <a:xfrm>
            <a:off x="5616116" y="1233036"/>
            <a:ext cx="3096000" cy="2520000"/>
            <a:chOff x="5616116" y="1233036"/>
            <a:chExt cx="3096000" cy="2520000"/>
          </a:xfrm>
        </p:grpSpPr>
        <p:sp>
          <p:nvSpPr>
            <p:cNvPr id="292" name="Prostokąt 291"/>
            <p:cNvSpPr/>
            <p:nvPr/>
          </p:nvSpPr>
          <p:spPr bwMode="auto">
            <a:xfrm>
              <a:off x="5616116" y="1233036"/>
              <a:ext cx="3096000" cy="25200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  <p:sp>
          <p:nvSpPr>
            <p:cNvPr id="293" name="Prostokąt 292"/>
            <p:cNvSpPr/>
            <p:nvPr/>
          </p:nvSpPr>
          <p:spPr bwMode="auto">
            <a:xfrm>
              <a:off x="5760444" y="1377020"/>
              <a:ext cx="2808000" cy="2232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</p:grpSp>
      <p:grpSp>
        <p:nvGrpSpPr>
          <p:cNvPr id="380" name="Rdzeń"/>
          <p:cNvGrpSpPr/>
          <p:nvPr/>
        </p:nvGrpSpPr>
        <p:grpSpPr>
          <a:xfrm>
            <a:off x="5904448" y="1520964"/>
            <a:ext cx="2520000" cy="1944000"/>
            <a:chOff x="5904448" y="1520964"/>
            <a:chExt cx="2520000" cy="1944000"/>
          </a:xfrm>
        </p:grpSpPr>
        <p:sp>
          <p:nvSpPr>
            <p:cNvPr id="294" name="Prostokąt 293"/>
            <p:cNvSpPr/>
            <p:nvPr/>
          </p:nvSpPr>
          <p:spPr bwMode="auto">
            <a:xfrm>
              <a:off x="5904448" y="1520964"/>
              <a:ext cx="2520000" cy="19440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  <p:sp>
          <p:nvSpPr>
            <p:cNvPr id="295" name="Prostokąt 294"/>
            <p:cNvSpPr/>
            <p:nvPr/>
          </p:nvSpPr>
          <p:spPr bwMode="auto">
            <a:xfrm>
              <a:off x="6300264" y="1916960"/>
              <a:ext cx="648000" cy="1152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  <p:sp>
          <p:nvSpPr>
            <p:cNvPr id="296" name="Prostokąt 295"/>
            <p:cNvSpPr/>
            <p:nvPr/>
          </p:nvSpPr>
          <p:spPr bwMode="auto">
            <a:xfrm>
              <a:off x="7380384" y="1916960"/>
              <a:ext cx="648000" cy="1152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</p:grpSp>
      <p:grpSp>
        <p:nvGrpSpPr>
          <p:cNvPr id="389" name="Str_C"/>
          <p:cNvGrpSpPr/>
          <p:nvPr/>
        </p:nvGrpSpPr>
        <p:grpSpPr>
          <a:xfrm>
            <a:off x="7920372" y="1304764"/>
            <a:ext cx="684076" cy="2376264"/>
            <a:chOff x="7920372" y="1304764"/>
            <a:chExt cx="684076" cy="2376264"/>
          </a:xfrm>
        </p:grpSpPr>
        <p:sp>
          <p:nvSpPr>
            <p:cNvPr id="386" name="Text Box 106"/>
            <p:cNvSpPr txBox="1">
              <a:spLocks noChangeArrowheads="1"/>
            </p:cNvSpPr>
            <p:nvPr/>
          </p:nvSpPr>
          <p:spPr bwMode="auto">
            <a:xfrm>
              <a:off x="7920372" y="3079993"/>
              <a:ext cx="290144" cy="27699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az-Cyrl-AZ" altLang="pl-PL" sz="1400" b="1" i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Ѱ</a:t>
              </a:r>
              <a:r>
                <a:rPr kumimoji="0" lang="pl-PL" altLang="pl-PL" sz="1800" b="1" i="1" baseline="-2500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0c</a:t>
              </a:r>
              <a:endParaRPr kumimoji="0" lang="pl-PL" altLang="pl-PL" sz="2800" b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71" name="Łącznik prostoliniowy 370"/>
            <p:cNvCxnSpPr/>
            <p:nvPr/>
          </p:nvCxnSpPr>
          <p:spPr bwMode="auto">
            <a:xfrm flipV="1">
              <a:off x="8244408" y="2420888"/>
              <a:ext cx="0" cy="144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cxnSp>
          <p:nvCxnSpPr>
            <p:cNvPr id="372" name="Łącznik prostoliniowy 371"/>
            <p:cNvCxnSpPr/>
            <p:nvPr/>
          </p:nvCxnSpPr>
          <p:spPr bwMode="auto">
            <a:xfrm flipV="1">
              <a:off x="8604448" y="2348880"/>
              <a:ext cx="0" cy="144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arrow" w="sm" len="sm"/>
              <a:tailEnd type="none" w="med" len="med"/>
            </a:ln>
            <a:effectLst/>
          </p:spPr>
        </p:cxnSp>
        <p:cxnSp>
          <p:nvCxnSpPr>
            <p:cNvPr id="336" name="Łącznik prostoliniowy 335"/>
            <p:cNvCxnSpPr/>
            <p:nvPr/>
          </p:nvCxnSpPr>
          <p:spPr bwMode="auto">
            <a:xfrm flipV="1">
              <a:off x="8604448" y="1412776"/>
              <a:ext cx="0" cy="2160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7" name="Łącznik prostoliniowy 336"/>
            <p:cNvCxnSpPr/>
            <p:nvPr/>
          </p:nvCxnSpPr>
          <p:spPr bwMode="auto">
            <a:xfrm flipV="1">
              <a:off x="8244408" y="1412776"/>
              <a:ext cx="0" cy="2160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9" name="Łącznik prostoliniowy 338"/>
            <p:cNvCxnSpPr/>
            <p:nvPr/>
          </p:nvCxnSpPr>
          <p:spPr bwMode="auto">
            <a:xfrm>
              <a:off x="8388432" y="1304764"/>
              <a:ext cx="72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0" name="Łuk 339"/>
            <p:cNvSpPr/>
            <p:nvPr/>
          </p:nvSpPr>
          <p:spPr bwMode="auto">
            <a:xfrm>
              <a:off x="8316416" y="1304764"/>
              <a:ext cx="288000" cy="216000"/>
            </a:xfrm>
            <a:prstGeom prst="arc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  <p:sp>
          <p:nvSpPr>
            <p:cNvPr id="341" name="Łuk 340"/>
            <p:cNvSpPr/>
            <p:nvPr/>
          </p:nvSpPr>
          <p:spPr bwMode="auto">
            <a:xfrm>
              <a:off x="8244440" y="1304764"/>
              <a:ext cx="288000" cy="216000"/>
            </a:xfrm>
            <a:prstGeom prst="arc">
              <a:avLst>
                <a:gd name="adj1" fmla="val 10873891"/>
                <a:gd name="adj2" fmla="val 16120239"/>
              </a:avLst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  <p:cxnSp>
          <p:nvCxnSpPr>
            <p:cNvPr id="343" name="Łącznik prostoliniowy 342"/>
            <p:cNvCxnSpPr/>
            <p:nvPr/>
          </p:nvCxnSpPr>
          <p:spPr bwMode="auto">
            <a:xfrm rot="10800000">
              <a:off x="8388392" y="3681028"/>
              <a:ext cx="72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4" name="Łuk 343"/>
            <p:cNvSpPr/>
            <p:nvPr/>
          </p:nvSpPr>
          <p:spPr bwMode="auto">
            <a:xfrm rot="10800000">
              <a:off x="8244408" y="3465028"/>
              <a:ext cx="288000" cy="216000"/>
            </a:xfrm>
            <a:prstGeom prst="arc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  <p:sp>
          <p:nvSpPr>
            <p:cNvPr id="345" name="Łuk 344"/>
            <p:cNvSpPr/>
            <p:nvPr/>
          </p:nvSpPr>
          <p:spPr bwMode="auto">
            <a:xfrm rot="10800000">
              <a:off x="8316384" y="3465028"/>
              <a:ext cx="288000" cy="216000"/>
            </a:xfrm>
            <a:prstGeom prst="arc">
              <a:avLst>
                <a:gd name="adj1" fmla="val 10873891"/>
                <a:gd name="adj2" fmla="val 16120239"/>
              </a:avLst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</p:grpSp>
      <p:grpSp>
        <p:nvGrpSpPr>
          <p:cNvPr id="388" name="Str_B"/>
          <p:cNvGrpSpPr/>
          <p:nvPr/>
        </p:nvGrpSpPr>
        <p:grpSpPr>
          <a:xfrm>
            <a:off x="5652120" y="1268760"/>
            <a:ext cx="3024336" cy="2448272"/>
            <a:chOff x="5652120" y="1268760"/>
            <a:chExt cx="3024336" cy="2448272"/>
          </a:xfrm>
        </p:grpSpPr>
        <p:sp>
          <p:nvSpPr>
            <p:cNvPr id="385" name="Text Box 106"/>
            <p:cNvSpPr txBox="1">
              <a:spLocks noChangeArrowheads="1"/>
            </p:cNvSpPr>
            <p:nvPr/>
          </p:nvSpPr>
          <p:spPr bwMode="auto">
            <a:xfrm>
              <a:off x="7190165" y="3079993"/>
              <a:ext cx="298159" cy="27699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az-Cyrl-AZ" altLang="pl-PL" sz="1400" b="1" i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Ѱ</a:t>
              </a:r>
              <a:r>
                <a:rPr kumimoji="0" lang="pl-PL" altLang="pl-PL" sz="1800" b="1" i="1" baseline="-2500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0b</a:t>
              </a:r>
              <a:endParaRPr kumimoji="0" lang="pl-PL" altLang="pl-PL" sz="2800" b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70" name="Łącznik prostoliniowy 369"/>
            <p:cNvCxnSpPr/>
            <p:nvPr/>
          </p:nvCxnSpPr>
          <p:spPr bwMode="auto">
            <a:xfrm flipV="1">
              <a:off x="7164288" y="2420888"/>
              <a:ext cx="0" cy="144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cxnSp>
          <p:nvCxnSpPr>
            <p:cNvPr id="373" name="Łącznik prostoliniowy 372"/>
            <p:cNvCxnSpPr/>
            <p:nvPr/>
          </p:nvCxnSpPr>
          <p:spPr bwMode="auto">
            <a:xfrm flipV="1">
              <a:off x="8676456" y="2168860"/>
              <a:ext cx="0" cy="144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arrow" w="sm" len="sm"/>
              <a:tailEnd type="none" w="med" len="med"/>
            </a:ln>
            <a:effectLst/>
          </p:spPr>
        </p:cxnSp>
        <p:cxnSp>
          <p:nvCxnSpPr>
            <p:cNvPr id="374" name="Łącznik prostoliniowy 373"/>
            <p:cNvCxnSpPr/>
            <p:nvPr/>
          </p:nvCxnSpPr>
          <p:spPr bwMode="auto">
            <a:xfrm flipV="1">
              <a:off x="5652120" y="2168860"/>
              <a:ext cx="0" cy="144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arrow" w="sm" len="sm"/>
              <a:tailEnd type="none" w="med" len="med"/>
            </a:ln>
            <a:effectLst/>
          </p:spPr>
        </p:cxnSp>
        <p:cxnSp>
          <p:nvCxnSpPr>
            <p:cNvPr id="347" name="Łącznik prostoliniowy 346"/>
            <p:cNvCxnSpPr/>
            <p:nvPr/>
          </p:nvCxnSpPr>
          <p:spPr bwMode="auto">
            <a:xfrm flipV="1">
              <a:off x="5652120" y="1376772"/>
              <a:ext cx="0" cy="223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9" name="Łącznik prostoliniowy 348"/>
            <p:cNvCxnSpPr/>
            <p:nvPr/>
          </p:nvCxnSpPr>
          <p:spPr bwMode="auto">
            <a:xfrm>
              <a:off x="5796216" y="1268760"/>
              <a:ext cx="1224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50" name="Łuk 349"/>
            <p:cNvSpPr/>
            <p:nvPr/>
          </p:nvSpPr>
          <p:spPr bwMode="auto">
            <a:xfrm>
              <a:off x="6876288" y="1268760"/>
              <a:ext cx="288000" cy="216000"/>
            </a:xfrm>
            <a:prstGeom prst="arc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  <p:sp>
          <p:nvSpPr>
            <p:cNvPr id="351" name="Łuk 350"/>
            <p:cNvSpPr/>
            <p:nvPr/>
          </p:nvSpPr>
          <p:spPr bwMode="auto">
            <a:xfrm>
              <a:off x="5652120" y="1268760"/>
              <a:ext cx="288000" cy="216000"/>
            </a:xfrm>
            <a:prstGeom prst="arc">
              <a:avLst>
                <a:gd name="adj1" fmla="val 10873891"/>
                <a:gd name="adj2" fmla="val 16120239"/>
              </a:avLst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  <p:cxnSp>
          <p:nvCxnSpPr>
            <p:cNvPr id="353" name="Łącznik prostoliniowy 352"/>
            <p:cNvCxnSpPr/>
            <p:nvPr/>
          </p:nvCxnSpPr>
          <p:spPr bwMode="auto">
            <a:xfrm rot="10800000">
              <a:off x="5796272" y="3717032"/>
              <a:ext cx="1224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54" name="Łuk 353"/>
            <p:cNvSpPr/>
            <p:nvPr/>
          </p:nvSpPr>
          <p:spPr bwMode="auto">
            <a:xfrm rot="10800000">
              <a:off x="5652120" y="3501032"/>
              <a:ext cx="288000" cy="216000"/>
            </a:xfrm>
            <a:prstGeom prst="arc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  <p:sp>
          <p:nvSpPr>
            <p:cNvPr id="355" name="Łuk 354"/>
            <p:cNvSpPr/>
            <p:nvPr/>
          </p:nvSpPr>
          <p:spPr bwMode="auto">
            <a:xfrm rot="10800000">
              <a:off x="6876288" y="3501032"/>
              <a:ext cx="288000" cy="216000"/>
            </a:xfrm>
            <a:prstGeom prst="arc">
              <a:avLst>
                <a:gd name="adj1" fmla="val 10873891"/>
                <a:gd name="adj2" fmla="val 16120239"/>
              </a:avLst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  <p:cxnSp>
          <p:nvCxnSpPr>
            <p:cNvPr id="356" name="Łącznik prostoliniowy 355"/>
            <p:cNvCxnSpPr/>
            <p:nvPr/>
          </p:nvCxnSpPr>
          <p:spPr bwMode="auto">
            <a:xfrm flipV="1">
              <a:off x="8676456" y="1376772"/>
              <a:ext cx="0" cy="223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7" name="Łącznik prostoliniowy 356"/>
            <p:cNvCxnSpPr/>
            <p:nvPr/>
          </p:nvCxnSpPr>
          <p:spPr bwMode="auto">
            <a:xfrm flipV="1">
              <a:off x="7164288" y="1377024"/>
              <a:ext cx="0" cy="2268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9" name="Łącznik prostoliniowy 358"/>
            <p:cNvCxnSpPr/>
            <p:nvPr/>
          </p:nvCxnSpPr>
          <p:spPr bwMode="auto">
            <a:xfrm>
              <a:off x="7308304" y="1268760"/>
              <a:ext cx="1224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0" name="Łuk 359"/>
            <p:cNvSpPr/>
            <p:nvPr/>
          </p:nvSpPr>
          <p:spPr bwMode="auto">
            <a:xfrm>
              <a:off x="8388456" y="1268760"/>
              <a:ext cx="288000" cy="216000"/>
            </a:xfrm>
            <a:prstGeom prst="arc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  <p:sp>
          <p:nvSpPr>
            <p:cNvPr id="361" name="Łuk 360"/>
            <p:cNvSpPr/>
            <p:nvPr/>
          </p:nvSpPr>
          <p:spPr bwMode="auto">
            <a:xfrm>
              <a:off x="7164288" y="1268760"/>
              <a:ext cx="288000" cy="216000"/>
            </a:xfrm>
            <a:prstGeom prst="arc">
              <a:avLst>
                <a:gd name="adj1" fmla="val 10873891"/>
                <a:gd name="adj2" fmla="val 16120239"/>
              </a:avLst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  <p:cxnSp>
          <p:nvCxnSpPr>
            <p:cNvPr id="363" name="Łącznik prostoliniowy 362"/>
            <p:cNvCxnSpPr/>
            <p:nvPr/>
          </p:nvCxnSpPr>
          <p:spPr bwMode="auto">
            <a:xfrm rot="10800000">
              <a:off x="7308348" y="3717032"/>
              <a:ext cx="1260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4" name="Łuk 363"/>
            <p:cNvSpPr/>
            <p:nvPr/>
          </p:nvSpPr>
          <p:spPr bwMode="auto">
            <a:xfrm rot="10800000">
              <a:off x="7164288" y="3501032"/>
              <a:ext cx="288000" cy="216000"/>
            </a:xfrm>
            <a:prstGeom prst="arc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  <p:sp>
          <p:nvSpPr>
            <p:cNvPr id="365" name="Łuk 364"/>
            <p:cNvSpPr/>
            <p:nvPr/>
          </p:nvSpPr>
          <p:spPr bwMode="auto">
            <a:xfrm rot="10800000">
              <a:off x="8388456" y="3501032"/>
              <a:ext cx="288000" cy="216000"/>
            </a:xfrm>
            <a:prstGeom prst="arc">
              <a:avLst>
                <a:gd name="adj1" fmla="val 10873891"/>
                <a:gd name="adj2" fmla="val 16120239"/>
              </a:avLst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</p:grpSp>
      <p:grpSp>
        <p:nvGrpSpPr>
          <p:cNvPr id="387" name="Str_A"/>
          <p:cNvGrpSpPr/>
          <p:nvPr/>
        </p:nvGrpSpPr>
        <p:grpSpPr>
          <a:xfrm>
            <a:off x="5724128" y="1304764"/>
            <a:ext cx="684076" cy="2376264"/>
            <a:chOff x="5724128" y="1304764"/>
            <a:chExt cx="684076" cy="2376264"/>
          </a:xfrm>
        </p:grpSpPr>
        <p:sp>
          <p:nvSpPr>
            <p:cNvPr id="384" name="Text Box 106"/>
            <p:cNvSpPr txBox="1">
              <a:spLocks noChangeArrowheads="1"/>
            </p:cNvSpPr>
            <p:nvPr/>
          </p:nvSpPr>
          <p:spPr bwMode="auto">
            <a:xfrm>
              <a:off x="6110045" y="3079993"/>
              <a:ext cx="298159" cy="27699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az-Cyrl-AZ" altLang="pl-PL" sz="1400" b="1" i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Ѱ</a:t>
              </a:r>
              <a:r>
                <a:rPr kumimoji="0" lang="pl-PL" altLang="pl-PL" sz="1800" b="1" i="1" baseline="-2500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0a</a:t>
              </a:r>
              <a:endParaRPr kumimoji="0" lang="pl-PL" altLang="pl-PL" sz="2800" b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9" name="Łącznik prostoliniowy 368"/>
            <p:cNvCxnSpPr/>
            <p:nvPr/>
          </p:nvCxnSpPr>
          <p:spPr bwMode="auto">
            <a:xfrm flipV="1">
              <a:off x="6084168" y="2420904"/>
              <a:ext cx="0" cy="144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cxnSp>
          <p:nvCxnSpPr>
            <p:cNvPr id="375" name="Łącznik prostoliniowy 374"/>
            <p:cNvCxnSpPr/>
            <p:nvPr/>
          </p:nvCxnSpPr>
          <p:spPr bwMode="auto">
            <a:xfrm flipV="1">
              <a:off x="5724128" y="2348880"/>
              <a:ext cx="0" cy="144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arrow" w="sm" len="sm"/>
              <a:tailEnd type="none" w="med" len="med"/>
            </a:ln>
            <a:effectLst/>
          </p:spPr>
        </p:cxnSp>
        <p:cxnSp>
          <p:nvCxnSpPr>
            <p:cNvPr id="300" name="Łącznik prostoliniowy 299"/>
            <p:cNvCxnSpPr/>
            <p:nvPr/>
          </p:nvCxnSpPr>
          <p:spPr bwMode="auto">
            <a:xfrm flipV="1">
              <a:off x="6084168" y="1412776"/>
              <a:ext cx="0" cy="2160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1" name="Łącznik prostoliniowy 320"/>
            <p:cNvCxnSpPr/>
            <p:nvPr/>
          </p:nvCxnSpPr>
          <p:spPr bwMode="auto">
            <a:xfrm flipV="1">
              <a:off x="5724128" y="1412776"/>
              <a:ext cx="0" cy="2160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2" name="Łącznik prostoliniowy 321"/>
            <p:cNvCxnSpPr/>
            <p:nvPr/>
          </p:nvCxnSpPr>
          <p:spPr bwMode="auto">
            <a:xfrm>
              <a:off x="5868152" y="1304764"/>
              <a:ext cx="72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3" name="Łuk 322"/>
            <p:cNvSpPr/>
            <p:nvPr/>
          </p:nvSpPr>
          <p:spPr bwMode="auto">
            <a:xfrm>
              <a:off x="5796136" y="1304764"/>
              <a:ext cx="288000" cy="216000"/>
            </a:xfrm>
            <a:prstGeom prst="arc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  <p:sp>
          <p:nvSpPr>
            <p:cNvPr id="325" name="Łuk 324"/>
            <p:cNvSpPr/>
            <p:nvPr/>
          </p:nvSpPr>
          <p:spPr bwMode="auto">
            <a:xfrm>
              <a:off x="5724160" y="1304764"/>
              <a:ext cx="288000" cy="216000"/>
            </a:xfrm>
            <a:prstGeom prst="arc">
              <a:avLst>
                <a:gd name="adj1" fmla="val 10873891"/>
                <a:gd name="adj2" fmla="val 16120239"/>
              </a:avLst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  <p:cxnSp>
          <p:nvCxnSpPr>
            <p:cNvPr id="332" name="Łącznik prostoliniowy 331"/>
            <p:cNvCxnSpPr/>
            <p:nvPr/>
          </p:nvCxnSpPr>
          <p:spPr bwMode="auto">
            <a:xfrm rot="10800000">
              <a:off x="5868112" y="3681028"/>
              <a:ext cx="72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3" name="Łuk 332"/>
            <p:cNvSpPr/>
            <p:nvPr/>
          </p:nvSpPr>
          <p:spPr bwMode="auto">
            <a:xfrm rot="10800000">
              <a:off x="5724128" y="3465028"/>
              <a:ext cx="288000" cy="216000"/>
            </a:xfrm>
            <a:prstGeom prst="arc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  <p:sp>
          <p:nvSpPr>
            <p:cNvPr id="334" name="Łuk 333"/>
            <p:cNvSpPr/>
            <p:nvPr/>
          </p:nvSpPr>
          <p:spPr bwMode="auto">
            <a:xfrm rot="10800000">
              <a:off x="5796104" y="3465028"/>
              <a:ext cx="288000" cy="216000"/>
            </a:xfrm>
            <a:prstGeom prst="arc">
              <a:avLst>
                <a:gd name="adj1" fmla="val 10873891"/>
                <a:gd name="adj2" fmla="val 16120239"/>
              </a:avLst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18"/>
              </a:endParaRPr>
            </a:p>
          </p:txBody>
        </p:sp>
      </p:grpSp>
      <p:sp>
        <p:nvSpPr>
          <p:cNvPr id="382" name="Txt_Rozkład_pola"/>
          <p:cNvSpPr>
            <a:spLocks noChangeArrowheads="1"/>
          </p:cNvSpPr>
          <p:nvPr/>
        </p:nvSpPr>
        <p:spPr bwMode="auto">
          <a:xfrm>
            <a:off x="4991415" y="825216"/>
            <a:ext cx="41020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b="1" i="1" smtClean="0">
                <a:solidFill>
                  <a:srgbClr val="0070C0"/>
                </a:solidFill>
                <a:latin typeface="Times New Roman" pitchFamily="18" charset="0"/>
              </a:rPr>
              <a:t>Rozkład pola magnetycznego od prądu zerowego</a:t>
            </a:r>
            <a:endParaRPr kumimoji="0" lang="pl-PL" altLang="pl-PL" sz="2400" b="1" i="1">
              <a:solidFill>
                <a:srgbClr val="0070C0"/>
              </a:solidFill>
              <a:latin typeface="Times New Roman" pitchFamily="18" charset="0"/>
            </a:endParaRPr>
          </a:p>
        </p:txBody>
      </p:sp>
      <p:grpSp>
        <p:nvGrpSpPr>
          <p:cNvPr id="211" name="Łączniki"/>
          <p:cNvGrpSpPr/>
          <p:nvPr/>
        </p:nvGrpSpPr>
        <p:grpSpPr>
          <a:xfrm>
            <a:off x="1371939" y="4544366"/>
            <a:ext cx="4034916" cy="360040"/>
            <a:chOff x="2301280" y="4005064"/>
            <a:chExt cx="4034916" cy="360040"/>
          </a:xfrm>
        </p:grpSpPr>
        <p:sp>
          <p:nvSpPr>
            <p:cNvPr id="212" name="Oval 102"/>
            <p:cNvSpPr>
              <a:spLocks noChangeArrowheads="1"/>
            </p:cNvSpPr>
            <p:nvPr/>
          </p:nvSpPr>
          <p:spPr bwMode="auto">
            <a:xfrm>
              <a:off x="5865676" y="4199663"/>
              <a:ext cx="36000" cy="36000"/>
            </a:xfrm>
            <a:prstGeom prst="ellipse">
              <a:avLst/>
            </a:prstGeom>
            <a:solidFill>
              <a:schemeClr val="tx2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kumimoji="0" lang="pl-PL" altLang="pl-PL" sz="2400">
                <a:latin typeface="Times New Roman" pitchFamily="18" charset="0"/>
              </a:endParaRPr>
            </a:p>
          </p:txBody>
        </p:sp>
        <p:sp>
          <p:nvSpPr>
            <p:cNvPr id="213" name="Oval 102"/>
            <p:cNvSpPr>
              <a:spLocks noChangeArrowheads="1"/>
            </p:cNvSpPr>
            <p:nvPr/>
          </p:nvSpPr>
          <p:spPr bwMode="auto">
            <a:xfrm>
              <a:off x="6117708" y="4199659"/>
              <a:ext cx="36000" cy="36000"/>
            </a:xfrm>
            <a:prstGeom prst="ellipse">
              <a:avLst/>
            </a:prstGeom>
            <a:solidFill>
              <a:schemeClr val="tx2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kumimoji="0" lang="pl-PL" altLang="pl-PL" sz="2400">
                <a:latin typeface="Times New Roman" pitchFamily="18" charset="0"/>
              </a:endParaRPr>
            </a:p>
          </p:txBody>
        </p:sp>
        <p:sp>
          <p:nvSpPr>
            <p:cNvPr id="214" name="Oval 102"/>
            <p:cNvSpPr>
              <a:spLocks noChangeArrowheads="1"/>
            </p:cNvSpPr>
            <p:nvPr/>
          </p:nvSpPr>
          <p:spPr bwMode="auto">
            <a:xfrm>
              <a:off x="2445296" y="4204136"/>
              <a:ext cx="36000" cy="36000"/>
            </a:xfrm>
            <a:prstGeom prst="ellipse">
              <a:avLst/>
            </a:prstGeom>
            <a:solidFill>
              <a:schemeClr val="tx2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kumimoji="0" lang="pl-PL" altLang="pl-PL" sz="2400">
                <a:latin typeface="Times New Roman" pitchFamily="18" charset="0"/>
              </a:endParaRPr>
            </a:p>
          </p:txBody>
        </p:sp>
        <p:sp>
          <p:nvSpPr>
            <p:cNvPr id="215" name="Text Box 106"/>
            <p:cNvSpPr txBox="1">
              <a:spLocks noChangeArrowheads="1"/>
            </p:cNvSpPr>
            <p:nvPr/>
          </p:nvSpPr>
          <p:spPr bwMode="auto">
            <a:xfrm>
              <a:off x="2301280" y="4088105"/>
              <a:ext cx="76944" cy="27699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8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’</a:t>
              </a:r>
              <a:endParaRPr kumimoji="0" lang="pl-PL" altLang="pl-PL" sz="36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6" name="Text Box 106"/>
            <p:cNvSpPr txBox="1">
              <a:spLocks noChangeArrowheads="1"/>
            </p:cNvSpPr>
            <p:nvPr/>
          </p:nvSpPr>
          <p:spPr bwMode="auto">
            <a:xfrm>
              <a:off x="6220780" y="4005064"/>
              <a:ext cx="115416" cy="27699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8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„</a:t>
              </a:r>
              <a:endParaRPr kumimoji="0" lang="pl-PL" altLang="pl-PL" sz="36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7" name="Oval 102"/>
            <p:cNvSpPr>
              <a:spLocks noChangeArrowheads="1"/>
            </p:cNvSpPr>
            <p:nvPr/>
          </p:nvSpPr>
          <p:spPr bwMode="auto">
            <a:xfrm>
              <a:off x="2697328" y="4201751"/>
              <a:ext cx="36000" cy="36000"/>
            </a:xfrm>
            <a:prstGeom prst="ellipse">
              <a:avLst/>
            </a:prstGeom>
            <a:solidFill>
              <a:schemeClr val="tx2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kumimoji="0" lang="pl-PL" altLang="pl-PL" sz="2400">
                <a:latin typeface="Times New Roman" pitchFamily="18" charset="0"/>
              </a:endParaRPr>
            </a:p>
          </p:txBody>
        </p:sp>
        <p:cxnSp>
          <p:nvCxnSpPr>
            <p:cNvPr id="218" name="AutoShape 103"/>
            <p:cNvCxnSpPr>
              <a:cxnSpLocks noChangeShapeType="1"/>
            </p:cNvCxnSpPr>
            <p:nvPr/>
          </p:nvCxnSpPr>
          <p:spPr bwMode="auto">
            <a:xfrm>
              <a:off x="2481324" y="4221088"/>
              <a:ext cx="216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9" name="AutoShape 103"/>
            <p:cNvCxnSpPr>
              <a:cxnSpLocks noChangeShapeType="1"/>
            </p:cNvCxnSpPr>
            <p:nvPr/>
          </p:nvCxnSpPr>
          <p:spPr bwMode="auto">
            <a:xfrm flipV="1">
              <a:off x="5649676" y="4113088"/>
              <a:ext cx="216000" cy="1080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0" name="AutoShape 103"/>
            <p:cNvCxnSpPr>
              <a:cxnSpLocks noChangeShapeType="1"/>
            </p:cNvCxnSpPr>
            <p:nvPr/>
          </p:nvCxnSpPr>
          <p:spPr bwMode="auto">
            <a:xfrm>
              <a:off x="2733328" y="4221088"/>
              <a:ext cx="252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1" name="AutoShape 103"/>
            <p:cNvCxnSpPr>
              <a:cxnSpLocks noChangeShapeType="1"/>
            </p:cNvCxnSpPr>
            <p:nvPr/>
          </p:nvCxnSpPr>
          <p:spPr bwMode="auto">
            <a:xfrm>
              <a:off x="5901704" y="4221088"/>
              <a:ext cx="216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9" name="Pełn_Sch_Trf"/>
          <p:cNvGrpSpPr/>
          <p:nvPr/>
        </p:nvGrpSpPr>
        <p:grpSpPr>
          <a:xfrm>
            <a:off x="1588363" y="4370153"/>
            <a:ext cx="3600000" cy="1362345"/>
            <a:chOff x="395936" y="4298903"/>
            <a:chExt cx="3600000" cy="1362345"/>
          </a:xfrm>
        </p:grpSpPr>
        <p:cxnSp>
          <p:nvCxnSpPr>
            <p:cNvPr id="253" name="AutoShape 103"/>
            <p:cNvCxnSpPr>
              <a:cxnSpLocks noChangeShapeType="1"/>
            </p:cNvCxnSpPr>
            <p:nvPr/>
          </p:nvCxnSpPr>
          <p:spPr bwMode="auto">
            <a:xfrm rot="5400000">
              <a:off x="3005880" y="5175164"/>
              <a:ext cx="972000" cy="0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3" name="AutoShape 103"/>
            <p:cNvCxnSpPr>
              <a:cxnSpLocks noChangeShapeType="1"/>
            </p:cNvCxnSpPr>
            <p:nvPr/>
          </p:nvCxnSpPr>
          <p:spPr bwMode="auto">
            <a:xfrm>
              <a:off x="395936" y="5661248"/>
              <a:ext cx="3600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4" name="Text Box 106"/>
            <p:cNvSpPr txBox="1">
              <a:spLocks noChangeArrowheads="1"/>
            </p:cNvSpPr>
            <p:nvPr/>
          </p:nvSpPr>
          <p:spPr bwMode="auto">
            <a:xfrm>
              <a:off x="2355274" y="4982979"/>
              <a:ext cx="833562" cy="2462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kumimoji="0" lang="pl-PL" altLang="pl-PL" sz="2000" b="1" i="1" baseline="-250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el-GR" altLang="pl-PL" sz="2000" b="1" i="1" baseline="-250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kumimoji="0" lang="pl-PL" altLang="pl-PL" sz="1600" b="1" i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&lt;&lt;X</a:t>
              </a:r>
              <a:r>
                <a:rPr kumimoji="0" lang="el-GR" altLang="pl-PL" sz="1200" b="1" i="1" baseline="-25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l-GR" altLang="pl-PL" sz="2000" b="1" i="1" baseline="-25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μ </a:t>
              </a:r>
              <a:endParaRPr kumimoji="0" lang="pl-PL" altLang="pl-PL" sz="2800" b="1" baseline="-2500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5" name="Text Box 106"/>
            <p:cNvSpPr txBox="1">
              <a:spLocks noChangeArrowheads="1"/>
            </p:cNvSpPr>
            <p:nvPr/>
          </p:nvSpPr>
          <p:spPr bwMode="auto">
            <a:xfrm>
              <a:off x="2715314" y="4298903"/>
              <a:ext cx="219612" cy="2462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kumimoji="0" lang="pl-PL" altLang="pl-PL" sz="1600" b="1" i="1" baseline="-25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kumimoji="0" lang="pl-PL" altLang="pl-PL" sz="28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6" name="Text Box 106"/>
            <p:cNvSpPr txBox="1">
              <a:spLocks noChangeArrowheads="1"/>
            </p:cNvSpPr>
            <p:nvPr/>
          </p:nvSpPr>
          <p:spPr bwMode="auto">
            <a:xfrm>
              <a:off x="1447158" y="4298903"/>
              <a:ext cx="203582" cy="2462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kumimoji="0" lang="pl-PL" altLang="pl-PL" sz="1600" b="1" i="1" baseline="-25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kumimoji="0" lang="pl-PL" altLang="pl-PL" sz="28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7" name="Uzwojenie"/>
            <p:cNvGrpSpPr/>
            <p:nvPr/>
          </p:nvGrpSpPr>
          <p:grpSpPr>
            <a:xfrm>
              <a:off x="863584" y="4581128"/>
              <a:ext cx="1332152" cy="124968"/>
              <a:chOff x="4896040" y="1844824"/>
              <a:chExt cx="1332152" cy="124968"/>
            </a:xfrm>
          </p:grpSpPr>
          <p:grpSp>
            <p:nvGrpSpPr>
              <p:cNvPr id="245" name="Cewka"/>
              <p:cNvGrpSpPr/>
              <p:nvPr/>
            </p:nvGrpSpPr>
            <p:grpSpPr>
              <a:xfrm>
                <a:off x="5292080" y="1844824"/>
                <a:ext cx="579732" cy="108000"/>
                <a:chOff x="5292080" y="1844824"/>
                <a:chExt cx="579732" cy="108000"/>
              </a:xfrm>
            </p:grpSpPr>
            <p:sp>
              <p:nvSpPr>
                <p:cNvPr id="249" name="Arc 108"/>
                <p:cNvSpPr>
                  <a:spLocks/>
                </p:cNvSpPr>
                <p:nvPr/>
              </p:nvSpPr>
              <p:spPr bwMode="auto">
                <a:xfrm>
                  <a:off x="57278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50" name="Arc 108"/>
                <p:cNvSpPr>
                  <a:spLocks/>
                </p:cNvSpPr>
                <p:nvPr/>
              </p:nvSpPr>
              <p:spPr bwMode="auto">
                <a:xfrm>
                  <a:off x="55801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51" name="Arc 108"/>
                <p:cNvSpPr>
                  <a:spLocks/>
                </p:cNvSpPr>
                <p:nvPr/>
              </p:nvSpPr>
              <p:spPr bwMode="auto">
                <a:xfrm>
                  <a:off x="5436096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52" name="Arc 108"/>
                <p:cNvSpPr>
                  <a:spLocks/>
                </p:cNvSpPr>
                <p:nvPr/>
              </p:nvSpPr>
              <p:spPr bwMode="auto">
                <a:xfrm>
                  <a:off x="5292080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cxnSp>
            <p:nvCxnSpPr>
              <p:cNvPr id="246" name="AutoShape 103"/>
              <p:cNvCxnSpPr>
                <a:cxnSpLocks noChangeShapeType="1"/>
              </p:cNvCxnSpPr>
              <p:nvPr/>
            </p:nvCxnSpPr>
            <p:spPr bwMode="auto">
              <a:xfrm>
                <a:off x="4932080" y="1952836"/>
                <a:ext cx="360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7" name="AutoShape 103"/>
              <p:cNvCxnSpPr>
                <a:cxnSpLocks noChangeShapeType="1"/>
              </p:cNvCxnSpPr>
              <p:nvPr/>
            </p:nvCxnSpPr>
            <p:spPr bwMode="auto">
              <a:xfrm>
                <a:off x="5868192" y="1952836"/>
                <a:ext cx="360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8" name="Oval 102"/>
              <p:cNvSpPr>
                <a:spLocks noChangeArrowheads="1"/>
              </p:cNvSpPr>
              <p:nvPr/>
            </p:nvSpPr>
            <p:spPr bwMode="auto">
              <a:xfrm>
                <a:off x="4896040" y="1933792"/>
                <a:ext cx="36000" cy="36000"/>
              </a:xfrm>
              <a:prstGeom prst="ellipse">
                <a:avLst/>
              </a:prstGeom>
              <a:solidFill>
                <a:schemeClr val="tx2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2400">
                  <a:latin typeface="Times New Roman" pitchFamily="18" charset="0"/>
                </a:endParaRPr>
              </a:p>
            </p:txBody>
          </p:sp>
        </p:grpSp>
        <p:grpSp>
          <p:nvGrpSpPr>
            <p:cNvPr id="228" name="Uzwojenie"/>
            <p:cNvGrpSpPr/>
            <p:nvPr/>
          </p:nvGrpSpPr>
          <p:grpSpPr>
            <a:xfrm>
              <a:off x="2195772" y="4581128"/>
              <a:ext cx="1332112" cy="127056"/>
              <a:chOff x="4932080" y="1844824"/>
              <a:chExt cx="1332112" cy="127056"/>
            </a:xfrm>
          </p:grpSpPr>
          <p:grpSp>
            <p:nvGrpSpPr>
              <p:cNvPr id="237" name="Cewka"/>
              <p:cNvGrpSpPr/>
              <p:nvPr/>
            </p:nvGrpSpPr>
            <p:grpSpPr>
              <a:xfrm>
                <a:off x="5292080" y="1844824"/>
                <a:ext cx="579732" cy="108000"/>
                <a:chOff x="5292080" y="1844824"/>
                <a:chExt cx="579732" cy="108000"/>
              </a:xfrm>
            </p:grpSpPr>
            <p:sp>
              <p:nvSpPr>
                <p:cNvPr id="241" name="Arc 108"/>
                <p:cNvSpPr>
                  <a:spLocks/>
                </p:cNvSpPr>
                <p:nvPr/>
              </p:nvSpPr>
              <p:spPr bwMode="auto">
                <a:xfrm>
                  <a:off x="57278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42" name="Arc 108"/>
                <p:cNvSpPr>
                  <a:spLocks/>
                </p:cNvSpPr>
                <p:nvPr/>
              </p:nvSpPr>
              <p:spPr bwMode="auto">
                <a:xfrm>
                  <a:off x="55801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43" name="Arc 108"/>
                <p:cNvSpPr>
                  <a:spLocks/>
                </p:cNvSpPr>
                <p:nvPr/>
              </p:nvSpPr>
              <p:spPr bwMode="auto">
                <a:xfrm>
                  <a:off x="5436096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44" name="Arc 108"/>
                <p:cNvSpPr>
                  <a:spLocks/>
                </p:cNvSpPr>
                <p:nvPr/>
              </p:nvSpPr>
              <p:spPr bwMode="auto">
                <a:xfrm>
                  <a:off x="5292080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cxnSp>
            <p:nvCxnSpPr>
              <p:cNvPr id="238" name="AutoShape 103"/>
              <p:cNvCxnSpPr>
                <a:cxnSpLocks noChangeShapeType="1"/>
              </p:cNvCxnSpPr>
              <p:nvPr/>
            </p:nvCxnSpPr>
            <p:spPr bwMode="auto">
              <a:xfrm>
                <a:off x="4932080" y="1952836"/>
                <a:ext cx="360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9" name="AutoShape 103"/>
              <p:cNvCxnSpPr>
                <a:cxnSpLocks noChangeShapeType="1"/>
              </p:cNvCxnSpPr>
              <p:nvPr/>
            </p:nvCxnSpPr>
            <p:spPr bwMode="auto">
              <a:xfrm>
                <a:off x="5868192" y="1952836"/>
                <a:ext cx="360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0" name="Oval 102"/>
              <p:cNvSpPr>
                <a:spLocks noChangeArrowheads="1"/>
              </p:cNvSpPr>
              <p:nvPr/>
            </p:nvSpPr>
            <p:spPr bwMode="auto">
              <a:xfrm>
                <a:off x="6228192" y="1935880"/>
                <a:ext cx="36000" cy="36000"/>
              </a:xfrm>
              <a:prstGeom prst="ellipse">
                <a:avLst/>
              </a:prstGeom>
              <a:solidFill>
                <a:schemeClr val="tx2"/>
              </a:solidFill>
              <a:ln w="190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2400">
                  <a:latin typeface="Times New Roman" pitchFamily="18" charset="0"/>
                </a:endParaRPr>
              </a:p>
            </p:txBody>
          </p:sp>
        </p:grpSp>
        <p:grpSp>
          <p:nvGrpSpPr>
            <p:cNvPr id="229" name="Uzwojenie"/>
            <p:cNvGrpSpPr/>
            <p:nvPr/>
          </p:nvGrpSpPr>
          <p:grpSpPr>
            <a:xfrm rot="5400000">
              <a:off x="1763688" y="5121188"/>
              <a:ext cx="972108" cy="108012"/>
              <a:chOff x="5112084" y="1844824"/>
              <a:chExt cx="972108" cy="108012"/>
            </a:xfrm>
          </p:grpSpPr>
          <p:grpSp>
            <p:nvGrpSpPr>
              <p:cNvPr id="230" name="Cewka"/>
              <p:cNvGrpSpPr/>
              <p:nvPr/>
            </p:nvGrpSpPr>
            <p:grpSpPr>
              <a:xfrm>
                <a:off x="5292080" y="1844824"/>
                <a:ext cx="579732" cy="108000"/>
                <a:chOff x="5292080" y="1844824"/>
                <a:chExt cx="579732" cy="108000"/>
              </a:xfrm>
            </p:grpSpPr>
            <p:sp>
              <p:nvSpPr>
                <p:cNvPr id="233" name="Arc 108"/>
                <p:cNvSpPr>
                  <a:spLocks/>
                </p:cNvSpPr>
                <p:nvPr/>
              </p:nvSpPr>
              <p:spPr bwMode="auto">
                <a:xfrm>
                  <a:off x="57278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34" name="Arc 108"/>
                <p:cNvSpPr>
                  <a:spLocks/>
                </p:cNvSpPr>
                <p:nvPr/>
              </p:nvSpPr>
              <p:spPr bwMode="auto">
                <a:xfrm>
                  <a:off x="55801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35" name="Arc 108"/>
                <p:cNvSpPr>
                  <a:spLocks/>
                </p:cNvSpPr>
                <p:nvPr/>
              </p:nvSpPr>
              <p:spPr bwMode="auto">
                <a:xfrm>
                  <a:off x="5436096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36" name="Arc 108"/>
                <p:cNvSpPr>
                  <a:spLocks/>
                </p:cNvSpPr>
                <p:nvPr/>
              </p:nvSpPr>
              <p:spPr bwMode="auto">
                <a:xfrm>
                  <a:off x="5292080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cxnSp>
            <p:nvCxnSpPr>
              <p:cNvPr id="231" name="AutoShape 103"/>
              <p:cNvCxnSpPr>
                <a:cxnSpLocks noChangeShapeType="1"/>
              </p:cNvCxnSpPr>
              <p:nvPr/>
            </p:nvCxnSpPr>
            <p:spPr bwMode="auto">
              <a:xfrm>
                <a:off x="5112084" y="1952836"/>
                <a:ext cx="180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2" name="AutoShape 103"/>
              <p:cNvCxnSpPr>
                <a:cxnSpLocks noChangeShapeType="1"/>
              </p:cNvCxnSpPr>
              <p:nvPr/>
            </p:nvCxnSpPr>
            <p:spPr bwMode="auto">
              <a:xfrm>
                <a:off x="5868192" y="1952836"/>
                <a:ext cx="216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83" name="Txt_Sch_zast"/>
          <p:cNvSpPr>
            <a:spLocks noChangeArrowheads="1"/>
          </p:cNvSpPr>
          <p:nvPr/>
        </p:nvSpPr>
        <p:spPr bwMode="auto">
          <a:xfrm>
            <a:off x="1247474" y="4065398"/>
            <a:ext cx="4792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b="1" i="1" smtClean="0">
                <a:solidFill>
                  <a:srgbClr val="0070C0"/>
                </a:solidFill>
                <a:latin typeface="Times New Roman" pitchFamily="18" charset="0"/>
              </a:rPr>
              <a:t>Schemat zastępczy transformatora dla składowej zerowej</a:t>
            </a:r>
            <a:endParaRPr kumimoji="0" lang="pl-PL" altLang="pl-PL" sz="2400" b="1" i="1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201" name="Prąd_I0&quot;"/>
          <p:cNvSpPr txBox="1">
            <a:spLocks noChangeArrowheads="1"/>
          </p:cNvSpPr>
          <p:nvPr/>
        </p:nvSpPr>
        <p:spPr bwMode="auto">
          <a:xfrm>
            <a:off x="3866092" y="2061428"/>
            <a:ext cx="219612" cy="215444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ClrTx/>
              <a:buFontTx/>
              <a:buNone/>
            </a:pPr>
            <a:r>
              <a:rPr kumimoji="0" lang="pl-PL" altLang="pl-PL" sz="1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pl-PL" altLang="pl-PL" sz="1400" b="1" i="1" baseline="-25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0" lang="pl-PL" altLang="pl-PL" sz="1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pl-PL" altLang="pl-PL" sz="2800" b="1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rąd_w_D"/>
          <p:cNvSpPr>
            <a:spLocks noChangeAspect="1"/>
          </p:cNvSpPr>
          <p:nvPr/>
        </p:nvSpPr>
        <p:spPr bwMode="auto">
          <a:xfrm>
            <a:off x="3779912" y="1988840"/>
            <a:ext cx="360000" cy="360000"/>
          </a:xfrm>
          <a:prstGeom prst="arc">
            <a:avLst>
              <a:gd name="adj1" fmla="val 11856363"/>
              <a:gd name="adj2" fmla="val 6615926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triangle" w="lg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18"/>
            </a:endParaRPr>
          </a:p>
        </p:txBody>
      </p:sp>
      <p:grpSp>
        <p:nvGrpSpPr>
          <p:cNvPr id="208" name="SEM_E0&quot;"/>
          <p:cNvGrpSpPr/>
          <p:nvPr/>
        </p:nvGrpSpPr>
        <p:grpSpPr>
          <a:xfrm>
            <a:off x="3131840" y="1576486"/>
            <a:ext cx="1463145" cy="1166716"/>
            <a:chOff x="3131840" y="1576486"/>
            <a:chExt cx="1463145" cy="1166716"/>
          </a:xfrm>
        </p:grpSpPr>
        <p:cxnSp>
          <p:nvCxnSpPr>
            <p:cNvPr id="150" name="Łącznik prostoliniowy 149"/>
            <p:cNvCxnSpPr/>
            <p:nvPr/>
          </p:nvCxnSpPr>
          <p:spPr bwMode="auto">
            <a:xfrm flipH="1">
              <a:off x="3455876" y="1853288"/>
              <a:ext cx="0" cy="540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151" name="Text Box 106"/>
            <p:cNvSpPr txBox="1">
              <a:spLocks noChangeArrowheads="1"/>
            </p:cNvSpPr>
            <p:nvPr/>
          </p:nvSpPr>
          <p:spPr bwMode="auto">
            <a:xfrm>
              <a:off x="3131840" y="1961220"/>
              <a:ext cx="269304" cy="2154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kumimoji="0" lang="pl-PL" altLang="pl-PL" sz="1400" b="1" i="1" baseline="-250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pl-PL" altLang="pl-PL" sz="1400" b="1" i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kumimoji="0" lang="pl-PL" altLang="pl-PL" sz="28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2" name="Łącznik prostoliniowy 151"/>
            <p:cNvCxnSpPr/>
            <p:nvPr/>
          </p:nvCxnSpPr>
          <p:spPr bwMode="auto">
            <a:xfrm rot="7200000" flipH="1">
              <a:off x="4288583" y="1501414"/>
              <a:ext cx="0" cy="540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153" name="Text Box 106"/>
            <p:cNvSpPr txBox="1">
              <a:spLocks noChangeArrowheads="1"/>
            </p:cNvSpPr>
            <p:nvPr/>
          </p:nvSpPr>
          <p:spPr bwMode="auto">
            <a:xfrm rot="1800000">
              <a:off x="4266874" y="1576486"/>
              <a:ext cx="269304" cy="2154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kumimoji="0" lang="pl-PL" altLang="pl-PL" sz="1400" b="1" i="1" baseline="-250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pl-PL" altLang="pl-PL" sz="1400" b="1" i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kumimoji="0" lang="pl-PL" altLang="pl-PL" sz="28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4" name="Łącznik prostoliniowy 153"/>
            <p:cNvCxnSpPr/>
            <p:nvPr/>
          </p:nvCxnSpPr>
          <p:spPr bwMode="auto">
            <a:xfrm rot="14400000" flipH="1">
              <a:off x="4324985" y="2303920"/>
              <a:ext cx="0" cy="540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155" name="Text Box 106"/>
            <p:cNvSpPr txBox="1">
              <a:spLocks noChangeArrowheads="1"/>
            </p:cNvSpPr>
            <p:nvPr/>
          </p:nvSpPr>
          <p:spPr bwMode="auto">
            <a:xfrm rot="-1800000">
              <a:off x="4302878" y="2527758"/>
              <a:ext cx="269304" cy="2154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kumimoji="0" lang="pl-PL" altLang="pl-PL" sz="1400" b="1" i="1" baseline="-250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pl-PL" altLang="pl-PL" sz="1400" b="1" i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kumimoji="0" lang="pl-PL" altLang="pl-PL" sz="28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7" name="SEM_E0'"/>
          <p:cNvGrpSpPr/>
          <p:nvPr/>
        </p:nvGrpSpPr>
        <p:grpSpPr>
          <a:xfrm>
            <a:off x="1871531" y="1700888"/>
            <a:ext cx="1476104" cy="837028"/>
            <a:chOff x="1871531" y="1700888"/>
            <a:chExt cx="1476104" cy="837028"/>
          </a:xfrm>
        </p:grpSpPr>
        <p:cxnSp>
          <p:nvCxnSpPr>
            <p:cNvPr id="8" name="Łącznik prostoliniowy 7"/>
            <p:cNvCxnSpPr/>
            <p:nvPr/>
          </p:nvCxnSpPr>
          <p:spPr bwMode="auto">
            <a:xfrm flipH="1">
              <a:off x="2483768" y="1700888"/>
              <a:ext cx="0" cy="540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122" name="Łącznik prostoliniowy 121"/>
            <p:cNvCxnSpPr/>
            <p:nvPr/>
          </p:nvCxnSpPr>
          <p:spPr bwMode="auto">
            <a:xfrm rot="-7200000" flipH="1">
              <a:off x="2141531" y="2195908"/>
              <a:ext cx="0" cy="540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123" name="Łącznik prostoliniowy 122"/>
            <p:cNvCxnSpPr/>
            <p:nvPr/>
          </p:nvCxnSpPr>
          <p:spPr bwMode="auto">
            <a:xfrm rot="7200000" flipH="1">
              <a:off x="3077635" y="2267916"/>
              <a:ext cx="0" cy="540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147" name="Text Box 106"/>
            <p:cNvSpPr txBox="1">
              <a:spLocks noChangeArrowheads="1"/>
            </p:cNvSpPr>
            <p:nvPr/>
          </p:nvSpPr>
          <p:spPr bwMode="auto">
            <a:xfrm>
              <a:off x="2159732" y="1808820"/>
              <a:ext cx="238848" cy="2154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kumimoji="0" lang="pl-PL" altLang="pl-PL" sz="1400" b="1" i="1" baseline="-250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pl-PL" altLang="pl-PL" sz="1400" b="1" i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’</a:t>
              </a:r>
              <a:endParaRPr kumimoji="0" lang="pl-PL" altLang="pl-PL" sz="28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8" name="Text Box 106"/>
            <p:cNvSpPr txBox="1">
              <a:spLocks noChangeArrowheads="1"/>
            </p:cNvSpPr>
            <p:nvPr/>
          </p:nvSpPr>
          <p:spPr bwMode="auto">
            <a:xfrm rot="1800000">
              <a:off x="3071154" y="2304180"/>
              <a:ext cx="238848" cy="2154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kumimoji="0" lang="pl-PL" altLang="pl-PL" sz="1400" b="1" i="1" baseline="-250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pl-PL" altLang="pl-PL" sz="1400" b="1" i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’</a:t>
              </a:r>
              <a:endParaRPr kumimoji="0" lang="pl-PL" altLang="pl-PL" sz="28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" name="Text Box 106"/>
            <p:cNvSpPr txBox="1">
              <a:spLocks noChangeArrowheads="1"/>
            </p:cNvSpPr>
            <p:nvPr/>
          </p:nvSpPr>
          <p:spPr bwMode="auto">
            <a:xfrm rot="-1800000">
              <a:off x="1945566" y="2232172"/>
              <a:ext cx="238848" cy="2154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kumimoji="0" lang="pl-PL" altLang="pl-PL" sz="1400" b="1" i="1" baseline="-250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pl-PL" altLang="pl-PL" sz="1400" b="1" i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’</a:t>
              </a:r>
              <a:endParaRPr kumimoji="0" lang="pl-PL" altLang="pl-PL" sz="28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5" name="Uzw_Wtórn"/>
          <p:cNvGrpSpPr/>
          <p:nvPr/>
        </p:nvGrpSpPr>
        <p:grpSpPr>
          <a:xfrm>
            <a:off x="3471211" y="1376772"/>
            <a:ext cx="1887329" cy="1511008"/>
            <a:chOff x="3471211" y="1376772"/>
            <a:chExt cx="1887329" cy="1511008"/>
          </a:xfrm>
        </p:grpSpPr>
        <p:grpSp>
          <p:nvGrpSpPr>
            <p:cNvPr id="124" name="Uzwojenie"/>
            <p:cNvGrpSpPr/>
            <p:nvPr/>
          </p:nvGrpSpPr>
          <p:grpSpPr>
            <a:xfrm rot="5400000">
              <a:off x="2969826" y="2114858"/>
              <a:ext cx="1296136" cy="108012"/>
              <a:chOff x="4860000" y="1844824"/>
              <a:chExt cx="1296136" cy="108012"/>
            </a:xfrm>
          </p:grpSpPr>
          <p:grpSp>
            <p:nvGrpSpPr>
              <p:cNvPr id="125" name="Cewka"/>
              <p:cNvGrpSpPr/>
              <p:nvPr/>
            </p:nvGrpSpPr>
            <p:grpSpPr>
              <a:xfrm>
                <a:off x="5292080" y="1844824"/>
                <a:ext cx="432032" cy="108000"/>
                <a:chOff x="5292080" y="1844824"/>
                <a:chExt cx="432032" cy="108000"/>
              </a:xfrm>
            </p:grpSpPr>
            <p:sp>
              <p:nvSpPr>
                <p:cNvPr id="128" name="Arc 108"/>
                <p:cNvSpPr>
                  <a:spLocks/>
                </p:cNvSpPr>
                <p:nvPr/>
              </p:nvSpPr>
              <p:spPr bwMode="auto">
                <a:xfrm>
                  <a:off x="55801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9" name="Arc 108"/>
                <p:cNvSpPr>
                  <a:spLocks/>
                </p:cNvSpPr>
                <p:nvPr/>
              </p:nvSpPr>
              <p:spPr bwMode="auto">
                <a:xfrm>
                  <a:off x="5436096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0" name="Arc 108"/>
                <p:cNvSpPr>
                  <a:spLocks/>
                </p:cNvSpPr>
                <p:nvPr/>
              </p:nvSpPr>
              <p:spPr bwMode="auto">
                <a:xfrm>
                  <a:off x="5292080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cxnSp>
            <p:nvCxnSpPr>
              <p:cNvPr id="126" name="AutoShape 103"/>
              <p:cNvCxnSpPr>
                <a:cxnSpLocks noChangeShapeType="1"/>
              </p:cNvCxnSpPr>
              <p:nvPr/>
            </p:nvCxnSpPr>
            <p:spPr bwMode="auto">
              <a:xfrm>
                <a:off x="4860000" y="1952836"/>
                <a:ext cx="432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7" name="AutoShape 103"/>
              <p:cNvCxnSpPr>
                <a:cxnSpLocks noChangeShapeType="1"/>
              </p:cNvCxnSpPr>
              <p:nvPr/>
            </p:nvCxnSpPr>
            <p:spPr bwMode="auto">
              <a:xfrm>
                <a:off x="5724136" y="1952836"/>
                <a:ext cx="432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31" name="Uzwojenie"/>
            <p:cNvGrpSpPr/>
            <p:nvPr/>
          </p:nvGrpSpPr>
          <p:grpSpPr>
            <a:xfrm rot="12600000">
              <a:off x="3471211" y="1811015"/>
              <a:ext cx="1282719" cy="117011"/>
              <a:chOff x="4873417" y="1844824"/>
              <a:chExt cx="1282719" cy="117011"/>
            </a:xfrm>
          </p:grpSpPr>
          <p:grpSp>
            <p:nvGrpSpPr>
              <p:cNvPr id="132" name="Cewka"/>
              <p:cNvGrpSpPr/>
              <p:nvPr/>
            </p:nvGrpSpPr>
            <p:grpSpPr>
              <a:xfrm>
                <a:off x="5292080" y="1844824"/>
                <a:ext cx="432032" cy="108000"/>
                <a:chOff x="5292080" y="1844824"/>
                <a:chExt cx="432032" cy="108000"/>
              </a:xfrm>
            </p:grpSpPr>
            <p:sp>
              <p:nvSpPr>
                <p:cNvPr id="135" name="Arc 108"/>
                <p:cNvSpPr>
                  <a:spLocks/>
                </p:cNvSpPr>
                <p:nvPr/>
              </p:nvSpPr>
              <p:spPr bwMode="auto">
                <a:xfrm>
                  <a:off x="55801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6" name="Arc 108"/>
                <p:cNvSpPr>
                  <a:spLocks/>
                </p:cNvSpPr>
                <p:nvPr/>
              </p:nvSpPr>
              <p:spPr bwMode="auto">
                <a:xfrm>
                  <a:off x="5436096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7" name="Arc 108"/>
                <p:cNvSpPr>
                  <a:spLocks/>
                </p:cNvSpPr>
                <p:nvPr/>
              </p:nvSpPr>
              <p:spPr bwMode="auto">
                <a:xfrm>
                  <a:off x="5292080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cxnSp>
            <p:nvCxnSpPr>
              <p:cNvPr id="133" name="AutoShape 103"/>
              <p:cNvCxnSpPr>
                <a:cxnSpLocks noChangeShapeType="1"/>
              </p:cNvCxnSpPr>
              <p:nvPr/>
            </p:nvCxnSpPr>
            <p:spPr bwMode="auto">
              <a:xfrm>
                <a:off x="4873417" y="1961835"/>
                <a:ext cx="432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4" name="AutoShape 103"/>
              <p:cNvCxnSpPr>
                <a:cxnSpLocks noChangeShapeType="1"/>
              </p:cNvCxnSpPr>
              <p:nvPr/>
            </p:nvCxnSpPr>
            <p:spPr bwMode="auto">
              <a:xfrm>
                <a:off x="5724136" y="1952838"/>
                <a:ext cx="432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38" name="Uzwojenie"/>
            <p:cNvGrpSpPr/>
            <p:nvPr/>
          </p:nvGrpSpPr>
          <p:grpSpPr>
            <a:xfrm rot="-12600000">
              <a:off x="3500620" y="2452647"/>
              <a:ext cx="1310054" cy="115286"/>
              <a:chOff x="4843671" y="1844824"/>
              <a:chExt cx="1310054" cy="115286"/>
            </a:xfrm>
          </p:grpSpPr>
          <p:grpSp>
            <p:nvGrpSpPr>
              <p:cNvPr id="139" name="Cewka"/>
              <p:cNvGrpSpPr/>
              <p:nvPr/>
            </p:nvGrpSpPr>
            <p:grpSpPr>
              <a:xfrm>
                <a:off x="5292080" y="1844824"/>
                <a:ext cx="432032" cy="108000"/>
                <a:chOff x="5292080" y="1844824"/>
                <a:chExt cx="432032" cy="108000"/>
              </a:xfrm>
            </p:grpSpPr>
            <p:sp>
              <p:nvSpPr>
                <p:cNvPr id="142" name="Arc 108"/>
                <p:cNvSpPr>
                  <a:spLocks/>
                </p:cNvSpPr>
                <p:nvPr/>
              </p:nvSpPr>
              <p:spPr bwMode="auto">
                <a:xfrm>
                  <a:off x="55801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3" name="Arc 108"/>
                <p:cNvSpPr>
                  <a:spLocks/>
                </p:cNvSpPr>
                <p:nvPr/>
              </p:nvSpPr>
              <p:spPr bwMode="auto">
                <a:xfrm>
                  <a:off x="5436096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4" name="Arc 108"/>
                <p:cNvSpPr>
                  <a:spLocks/>
                </p:cNvSpPr>
                <p:nvPr/>
              </p:nvSpPr>
              <p:spPr bwMode="auto">
                <a:xfrm>
                  <a:off x="5292080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cxnSp>
            <p:nvCxnSpPr>
              <p:cNvPr id="140" name="AutoShape 103"/>
              <p:cNvCxnSpPr>
                <a:cxnSpLocks noChangeShapeType="1"/>
              </p:cNvCxnSpPr>
              <p:nvPr/>
            </p:nvCxnSpPr>
            <p:spPr bwMode="auto">
              <a:xfrm>
                <a:off x="4843671" y="1960110"/>
                <a:ext cx="432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1" name="AutoShape 103"/>
              <p:cNvCxnSpPr>
                <a:cxnSpLocks noChangeShapeType="1"/>
              </p:cNvCxnSpPr>
              <p:nvPr/>
            </p:nvCxnSpPr>
            <p:spPr bwMode="auto">
              <a:xfrm>
                <a:off x="5721725" y="1951444"/>
                <a:ext cx="432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71" name="AutoShape 103"/>
            <p:cNvCxnSpPr>
              <a:cxnSpLocks noChangeShapeType="1"/>
            </p:cNvCxnSpPr>
            <p:nvPr/>
          </p:nvCxnSpPr>
          <p:spPr bwMode="auto">
            <a:xfrm>
              <a:off x="3564028" y="1520788"/>
              <a:ext cx="1512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2" name="AutoShape 103"/>
            <p:cNvCxnSpPr>
              <a:cxnSpLocks noChangeShapeType="1"/>
            </p:cNvCxnSpPr>
            <p:nvPr/>
          </p:nvCxnSpPr>
          <p:spPr bwMode="auto">
            <a:xfrm>
              <a:off x="3563888" y="2816932"/>
              <a:ext cx="1512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3" name="AutoShape 103"/>
            <p:cNvCxnSpPr>
              <a:cxnSpLocks noChangeShapeType="1"/>
            </p:cNvCxnSpPr>
            <p:nvPr/>
          </p:nvCxnSpPr>
          <p:spPr bwMode="auto">
            <a:xfrm>
              <a:off x="4680180" y="2132856"/>
              <a:ext cx="396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4" name="Oval 102"/>
            <p:cNvSpPr>
              <a:spLocks noChangeArrowheads="1"/>
            </p:cNvSpPr>
            <p:nvPr/>
          </p:nvSpPr>
          <p:spPr bwMode="auto">
            <a:xfrm>
              <a:off x="5076060" y="1501740"/>
              <a:ext cx="36000" cy="36000"/>
            </a:xfrm>
            <a:prstGeom prst="ellipse">
              <a:avLst/>
            </a:prstGeom>
            <a:solidFill>
              <a:schemeClr val="tx2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kumimoji="0" lang="pl-PL" altLang="pl-PL" sz="2400">
                <a:latin typeface="Times New Roman" pitchFamily="18" charset="0"/>
              </a:endParaRPr>
            </a:p>
          </p:txBody>
        </p:sp>
        <p:sp>
          <p:nvSpPr>
            <p:cNvPr id="175" name="Oval 102"/>
            <p:cNvSpPr>
              <a:spLocks noChangeArrowheads="1"/>
            </p:cNvSpPr>
            <p:nvPr/>
          </p:nvSpPr>
          <p:spPr bwMode="auto">
            <a:xfrm>
              <a:off x="5076056" y="2115900"/>
              <a:ext cx="36000" cy="36000"/>
            </a:xfrm>
            <a:prstGeom prst="ellipse">
              <a:avLst/>
            </a:prstGeom>
            <a:solidFill>
              <a:schemeClr val="tx2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kumimoji="0" lang="pl-PL" altLang="pl-PL" sz="2400">
                <a:latin typeface="Times New Roman" pitchFamily="18" charset="0"/>
              </a:endParaRPr>
            </a:p>
          </p:txBody>
        </p:sp>
        <p:sp>
          <p:nvSpPr>
            <p:cNvPr id="176" name="Oval 102"/>
            <p:cNvSpPr>
              <a:spLocks noChangeArrowheads="1"/>
            </p:cNvSpPr>
            <p:nvPr/>
          </p:nvSpPr>
          <p:spPr bwMode="auto">
            <a:xfrm>
              <a:off x="5076056" y="2800269"/>
              <a:ext cx="36000" cy="36000"/>
            </a:xfrm>
            <a:prstGeom prst="ellipse">
              <a:avLst/>
            </a:prstGeom>
            <a:solidFill>
              <a:schemeClr val="tx2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kumimoji="0" lang="pl-PL" altLang="pl-PL" sz="2400">
                <a:latin typeface="Times New Roman" pitchFamily="18" charset="0"/>
              </a:endParaRPr>
            </a:p>
          </p:txBody>
        </p:sp>
        <p:sp>
          <p:nvSpPr>
            <p:cNvPr id="195" name="Text Box 106"/>
            <p:cNvSpPr txBox="1">
              <a:spLocks noChangeArrowheads="1"/>
            </p:cNvSpPr>
            <p:nvPr/>
          </p:nvSpPr>
          <p:spPr bwMode="auto">
            <a:xfrm>
              <a:off x="5179004" y="1376772"/>
              <a:ext cx="179536" cy="2154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a”</a:t>
              </a:r>
              <a:endParaRPr kumimoji="0" lang="pl-PL" altLang="pl-PL" sz="28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Text Box 106"/>
            <p:cNvSpPr txBox="1">
              <a:spLocks noChangeArrowheads="1"/>
            </p:cNvSpPr>
            <p:nvPr/>
          </p:nvSpPr>
          <p:spPr bwMode="auto">
            <a:xfrm>
              <a:off x="5179004" y="2060848"/>
              <a:ext cx="179536" cy="2154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b”</a:t>
              </a:r>
              <a:endParaRPr kumimoji="0" lang="pl-PL" altLang="pl-PL" sz="28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7" name="Text Box 106"/>
            <p:cNvSpPr txBox="1">
              <a:spLocks noChangeArrowheads="1"/>
            </p:cNvSpPr>
            <p:nvPr/>
          </p:nvSpPr>
          <p:spPr bwMode="auto">
            <a:xfrm>
              <a:off x="5179004" y="2672336"/>
              <a:ext cx="169918" cy="2154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c”</a:t>
              </a:r>
              <a:endParaRPr kumimoji="0" lang="pl-PL" altLang="pl-PL" sz="28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4" name="Uzw_Pierw"/>
          <p:cNvGrpSpPr/>
          <p:nvPr/>
        </p:nvGrpSpPr>
        <p:grpSpPr>
          <a:xfrm>
            <a:off x="1115616" y="1377352"/>
            <a:ext cx="2269099" cy="2411688"/>
            <a:chOff x="1115616" y="1377352"/>
            <a:chExt cx="2269099" cy="2411688"/>
          </a:xfrm>
        </p:grpSpPr>
        <p:sp>
          <p:nvSpPr>
            <p:cNvPr id="56" name="Text Box 106"/>
            <p:cNvSpPr txBox="1">
              <a:spLocks noChangeArrowheads="1"/>
            </p:cNvSpPr>
            <p:nvPr/>
          </p:nvSpPr>
          <p:spPr bwMode="auto">
            <a:xfrm>
              <a:off x="1115616" y="1377352"/>
              <a:ext cx="149080" cy="2154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a’</a:t>
              </a:r>
              <a:endParaRPr kumimoji="0" lang="pl-PL" altLang="pl-PL" sz="28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Text Box 106"/>
            <p:cNvSpPr txBox="1">
              <a:spLocks noChangeArrowheads="1"/>
            </p:cNvSpPr>
            <p:nvPr/>
          </p:nvSpPr>
          <p:spPr bwMode="auto">
            <a:xfrm>
              <a:off x="1115616" y="2061428"/>
              <a:ext cx="149080" cy="2154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kumimoji="0" lang="pl-PL" altLang="pl-PL" sz="14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’</a:t>
              </a:r>
              <a:endParaRPr kumimoji="0" lang="pl-PL" altLang="pl-PL" sz="28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Text Box 106"/>
            <p:cNvSpPr txBox="1">
              <a:spLocks noChangeArrowheads="1"/>
            </p:cNvSpPr>
            <p:nvPr/>
          </p:nvSpPr>
          <p:spPr bwMode="auto">
            <a:xfrm>
              <a:off x="1115616" y="2672916"/>
              <a:ext cx="139462" cy="2154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kumimoji="0" lang="pl-PL" altLang="pl-PL" sz="14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’</a:t>
              </a:r>
              <a:endParaRPr kumimoji="0" lang="pl-PL" altLang="pl-PL" sz="28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8" name="Oval 102"/>
            <p:cNvSpPr>
              <a:spLocks noChangeArrowheads="1"/>
            </p:cNvSpPr>
            <p:nvPr/>
          </p:nvSpPr>
          <p:spPr bwMode="auto">
            <a:xfrm>
              <a:off x="1331644" y="1503832"/>
              <a:ext cx="36000" cy="36000"/>
            </a:xfrm>
            <a:prstGeom prst="ellipse">
              <a:avLst/>
            </a:prstGeom>
            <a:solidFill>
              <a:schemeClr val="tx2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kumimoji="0" lang="pl-PL" altLang="pl-PL" sz="2400">
                <a:latin typeface="Times New Roman" pitchFamily="18" charset="0"/>
              </a:endParaRPr>
            </a:p>
          </p:txBody>
        </p:sp>
        <p:sp>
          <p:nvSpPr>
            <p:cNvPr id="169" name="Oval 102"/>
            <p:cNvSpPr>
              <a:spLocks noChangeArrowheads="1"/>
            </p:cNvSpPr>
            <p:nvPr/>
          </p:nvSpPr>
          <p:spPr bwMode="auto">
            <a:xfrm>
              <a:off x="1331640" y="2149816"/>
              <a:ext cx="36000" cy="36000"/>
            </a:xfrm>
            <a:prstGeom prst="ellipse">
              <a:avLst/>
            </a:prstGeom>
            <a:solidFill>
              <a:schemeClr val="tx2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kumimoji="0" lang="pl-PL" altLang="pl-PL" sz="2400">
                <a:latin typeface="Times New Roman" pitchFamily="18" charset="0"/>
              </a:endParaRPr>
            </a:p>
          </p:txBody>
        </p:sp>
        <p:sp>
          <p:nvSpPr>
            <p:cNvPr id="170" name="Oval 102"/>
            <p:cNvSpPr>
              <a:spLocks noChangeArrowheads="1"/>
            </p:cNvSpPr>
            <p:nvPr/>
          </p:nvSpPr>
          <p:spPr bwMode="auto">
            <a:xfrm>
              <a:off x="1295636" y="2797599"/>
              <a:ext cx="36000" cy="36000"/>
            </a:xfrm>
            <a:prstGeom prst="ellipse">
              <a:avLst/>
            </a:prstGeom>
            <a:solidFill>
              <a:schemeClr val="tx2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kumimoji="0" lang="pl-PL" altLang="pl-PL" sz="2400">
                <a:latin typeface="Times New Roman" pitchFamily="18" charset="0"/>
              </a:endParaRPr>
            </a:p>
          </p:txBody>
        </p:sp>
        <p:grpSp>
          <p:nvGrpSpPr>
            <p:cNvPr id="93" name="Uzwojenie"/>
            <p:cNvGrpSpPr/>
            <p:nvPr/>
          </p:nvGrpSpPr>
          <p:grpSpPr>
            <a:xfrm rot="5400000">
              <a:off x="2213762" y="1898806"/>
              <a:ext cx="864048" cy="108012"/>
              <a:chOff x="5076088" y="1844824"/>
              <a:chExt cx="864048" cy="108012"/>
            </a:xfrm>
          </p:grpSpPr>
          <p:grpSp>
            <p:nvGrpSpPr>
              <p:cNvPr id="94" name="Cewka"/>
              <p:cNvGrpSpPr/>
              <p:nvPr/>
            </p:nvGrpSpPr>
            <p:grpSpPr>
              <a:xfrm>
                <a:off x="5292080" y="1844824"/>
                <a:ext cx="432032" cy="108000"/>
                <a:chOff x="5292080" y="1844824"/>
                <a:chExt cx="432032" cy="108000"/>
              </a:xfrm>
            </p:grpSpPr>
            <p:sp>
              <p:nvSpPr>
                <p:cNvPr id="97" name="Arc 108"/>
                <p:cNvSpPr>
                  <a:spLocks/>
                </p:cNvSpPr>
                <p:nvPr/>
              </p:nvSpPr>
              <p:spPr bwMode="auto">
                <a:xfrm>
                  <a:off x="55801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8" name="Arc 108"/>
                <p:cNvSpPr>
                  <a:spLocks/>
                </p:cNvSpPr>
                <p:nvPr/>
              </p:nvSpPr>
              <p:spPr bwMode="auto">
                <a:xfrm>
                  <a:off x="5436096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9" name="Arc 108"/>
                <p:cNvSpPr>
                  <a:spLocks/>
                </p:cNvSpPr>
                <p:nvPr/>
              </p:nvSpPr>
              <p:spPr bwMode="auto">
                <a:xfrm>
                  <a:off x="5292080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cxnSp>
            <p:nvCxnSpPr>
              <p:cNvPr id="95" name="AutoShape 103"/>
              <p:cNvCxnSpPr>
                <a:cxnSpLocks noChangeShapeType="1"/>
              </p:cNvCxnSpPr>
              <p:nvPr/>
            </p:nvCxnSpPr>
            <p:spPr bwMode="auto">
              <a:xfrm>
                <a:off x="5076088" y="1952836"/>
                <a:ext cx="216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6" name="AutoShape 103"/>
              <p:cNvCxnSpPr>
                <a:cxnSpLocks noChangeShapeType="1"/>
              </p:cNvCxnSpPr>
              <p:nvPr/>
            </p:nvCxnSpPr>
            <p:spPr bwMode="auto">
              <a:xfrm>
                <a:off x="5724136" y="1952836"/>
                <a:ext cx="216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0" name="Uzwojenie"/>
            <p:cNvGrpSpPr/>
            <p:nvPr/>
          </p:nvGrpSpPr>
          <p:grpSpPr>
            <a:xfrm rot="12600000">
              <a:off x="2520667" y="2599795"/>
              <a:ext cx="864048" cy="108012"/>
              <a:chOff x="5076088" y="1844824"/>
              <a:chExt cx="864048" cy="108012"/>
            </a:xfrm>
          </p:grpSpPr>
          <p:grpSp>
            <p:nvGrpSpPr>
              <p:cNvPr id="101" name="Cewka"/>
              <p:cNvGrpSpPr/>
              <p:nvPr/>
            </p:nvGrpSpPr>
            <p:grpSpPr>
              <a:xfrm>
                <a:off x="5292080" y="1844824"/>
                <a:ext cx="432032" cy="108000"/>
                <a:chOff x="5292080" y="1844824"/>
                <a:chExt cx="432032" cy="108000"/>
              </a:xfrm>
            </p:grpSpPr>
            <p:sp>
              <p:nvSpPr>
                <p:cNvPr id="104" name="Arc 108"/>
                <p:cNvSpPr>
                  <a:spLocks/>
                </p:cNvSpPr>
                <p:nvPr/>
              </p:nvSpPr>
              <p:spPr bwMode="auto">
                <a:xfrm>
                  <a:off x="55801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5" name="Arc 108"/>
                <p:cNvSpPr>
                  <a:spLocks/>
                </p:cNvSpPr>
                <p:nvPr/>
              </p:nvSpPr>
              <p:spPr bwMode="auto">
                <a:xfrm>
                  <a:off x="5436096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6" name="Arc 108"/>
                <p:cNvSpPr>
                  <a:spLocks/>
                </p:cNvSpPr>
                <p:nvPr/>
              </p:nvSpPr>
              <p:spPr bwMode="auto">
                <a:xfrm>
                  <a:off x="5292080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cxnSp>
            <p:nvCxnSpPr>
              <p:cNvPr id="102" name="AutoShape 103"/>
              <p:cNvCxnSpPr>
                <a:cxnSpLocks noChangeShapeType="1"/>
              </p:cNvCxnSpPr>
              <p:nvPr/>
            </p:nvCxnSpPr>
            <p:spPr bwMode="auto">
              <a:xfrm>
                <a:off x="5076088" y="1952836"/>
                <a:ext cx="216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3" name="AutoShape 103"/>
              <p:cNvCxnSpPr>
                <a:cxnSpLocks noChangeShapeType="1"/>
              </p:cNvCxnSpPr>
              <p:nvPr/>
            </p:nvCxnSpPr>
            <p:spPr bwMode="auto">
              <a:xfrm>
                <a:off x="5724136" y="1952836"/>
                <a:ext cx="216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1" name="Uzwojenie"/>
            <p:cNvGrpSpPr/>
            <p:nvPr/>
          </p:nvGrpSpPr>
          <p:grpSpPr>
            <a:xfrm rot="-12600000">
              <a:off x="1830617" y="2593661"/>
              <a:ext cx="864048" cy="108012"/>
              <a:chOff x="5076088" y="1844824"/>
              <a:chExt cx="864048" cy="108012"/>
            </a:xfrm>
          </p:grpSpPr>
          <p:grpSp>
            <p:nvGrpSpPr>
              <p:cNvPr id="112" name="Cewka"/>
              <p:cNvGrpSpPr/>
              <p:nvPr/>
            </p:nvGrpSpPr>
            <p:grpSpPr>
              <a:xfrm>
                <a:off x="5292080" y="1844824"/>
                <a:ext cx="432032" cy="108000"/>
                <a:chOff x="5292080" y="1844824"/>
                <a:chExt cx="432032" cy="108000"/>
              </a:xfrm>
            </p:grpSpPr>
            <p:sp>
              <p:nvSpPr>
                <p:cNvPr id="115" name="Arc 108"/>
                <p:cNvSpPr>
                  <a:spLocks/>
                </p:cNvSpPr>
                <p:nvPr/>
              </p:nvSpPr>
              <p:spPr bwMode="auto">
                <a:xfrm>
                  <a:off x="5580112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6" name="Arc 108"/>
                <p:cNvSpPr>
                  <a:spLocks/>
                </p:cNvSpPr>
                <p:nvPr/>
              </p:nvSpPr>
              <p:spPr bwMode="auto">
                <a:xfrm>
                  <a:off x="5436096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7" name="Arc 108"/>
                <p:cNvSpPr>
                  <a:spLocks/>
                </p:cNvSpPr>
                <p:nvPr/>
              </p:nvSpPr>
              <p:spPr bwMode="auto">
                <a:xfrm>
                  <a:off x="5292080" y="1844824"/>
                  <a:ext cx="144000" cy="108000"/>
                </a:xfrm>
                <a:custGeom>
                  <a:avLst/>
                  <a:gdLst>
                    <a:gd name="T0" fmla="*/ 0 w 43200"/>
                    <a:gd name="T1" fmla="*/ 0 h 25137"/>
                    <a:gd name="T2" fmla="*/ 0 w 43200"/>
                    <a:gd name="T3" fmla="*/ 0 h 25137"/>
                    <a:gd name="T4" fmla="*/ 0 w 43200"/>
                    <a:gd name="T5" fmla="*/ 0 h 2513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5137"/>
                    <a:gd name="T11" fmla="*/ 43200 w 43200"/>
                    <a:gd name="T12" fmla="*/ 25137 h 25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5137" fill="none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</a:path>
                    <a:path w="43200" h="25137" stroke="0" extrusionOk="0">
                      <a:moveTo>
                        <a:pt x="291" y="25136"/>
                      </a:moveTo>
                      <a:cubicBezTo>
                        <a:pt x="97" y="23967"/>
                        <a:pt x="0" y="2278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2676"/>
                        <a:pt x="43119" y="23750"/>
                        <a:pt x="42959" y="24815"/>
                      </a:cubicBezTo>
                      <a:lnTo>
                        <a:pt x="21600" y="21600"/>
                      </a:lnTo>
                      <a:lnTo>
                        <a:pt x="291" y="2513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cxnSp>
            <p:nvCxnSpPr>
              <p:cNvPr id="113" name="AutoShape 103"/>
              <p:cNvCxnSpPr>
                <a:cxnSpLocks noChangeShapeType="1"/>
              </p:cNvCxnSpPr>
              <p:nvPr/>
            </p:nvCxnSpPr>
            <p:spPr bwMode="auto">
              <a:xfrm>
                <a:off x="5076088" y="1952836"/>
                <a:ext cx="216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4" name="AutoShape 103"/>
              <p:cNvCxnSpPr>
                <a:cxnSpLocks noChangeShapeType="1"/>
              </p:cNvCxnSpPr>
              <p:nvPr/>
            </p:nvCxnSpPr>
            <p:spPr bwMode="auto">
              <a:xfrm>
                <a:off x="5724136" y="1952836"/>
                <a:ext cx="21600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57" name="AutoShape 103"/>
            <p:cNvCxnSpPr>
              <a:cxnSpLocks noChangeShapeType="1"/>
            </p:cNvCxnSpPr>
            <p:nvPr/>
          </p:nvCxnSpPr>
          <p:spPr bwMode="auto">
            <a:xfrm rot="5400000">
              <a:off x="3239864" y="2924956"/>
              <a:ext cx="216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9" name="AutoShape 103"/>
            <p:cNvCxnSpPr>
              <a:cxnSpLocks noChangeShapeType="1"/>
            </p:cNvCxnSpPr>
            <p:nvPr/>
          </p:nvCxnSpPr>
          <p:spPr bwMode="auto">
            <a:xfrm>
              <a:off x="1331708" y="2168860"/>
              <a:ext cx="504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3" name="AutoShape 103"/>
            <p:cNvCxnSpPr>
              <a:cxnSpLocks noChangeShapeType="1"/>
            </p:cNvCxnSpPr>
            <p:nvPr/>
          </p:nvCxnSpPr>
          <p:spPr bwMode="auto">
            <a:xfrm>
              <a:off x="1331640" y="1520788"/>
              <a:ext cx="1260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" name="Łącznik prostoliniowy 163"/>
            <p:cNvCxnSpPr/>
            <p:nvPr/>
          </p:nvCxnSpPr>
          <p:spPr bwMode="auto">
            <a:xfrm>
              <a:off x="1835696" y="2168860"/>
              <a:ext cx="0" cy="864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5" name="AutoShape 103"/>
            <p:cNvCxnSpPr>
              <a:cxnSpLocks noChangeShapeType="1"/>
            </p:cNvCxnSpPr>
            <p:nvPr/>
          </p:nvCxnSpPr>
          <p:spPr bwMode="auto">
            <a:xfrm>
              <a:off x="1331640" y="2816932"/>
              <a:ext cx="540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6" name="AutoShape 103"/>
            <p:cNvCxnSpPr>
              <a:cxnSpLocks noChangeShapeType="1"/>
            </p:cNvCxnSpPr>
            <p:nvPr/>
          </p:nvCxnSpPr>
          <p:spPr bwMode="auto">
            <a:xfrm>
              <a:off x="1835864" y="3032956"/>
              <a:ext cx="151200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77" name="Uziem_Y"/>
            <p:cNvGrpSpPr/>
            <p:nvPr/>
          </p:nvGrpSpPr>
          <p:grpSpPr>
            <a:xfrm>
              <a:off x="2483796" y="2384884"/>
              <a:ext cx="252000" cy="1404156"/>
              <a:chOff x="3527912" y="1556792"/>
              <a:chExt cx="252000" cy="1404156"/>
            </a:xfrm>
          </p:grpSpPr>
          <p:cxnSp>
            <p:nvCxnSpPr>
              <p:cNvPr id="179" name="AutoShape 103"/>
              <p:cNvCxnSpPr>
                <a:cxnSpLocks noChangeShapeType="1"/>
              </p:cNvCxnSpPr>
              <p:nvPr/>
            </p:nvCxnSpPr>
            <p:spPr bwMode="auto">
              <a:xfrm flipV="1">
                <a:off x="3635896" y="1556792"/>
                <a:ext cx="0" cy="133200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180" name="Uziom"/>
              <p:cNvGrpSpPr/>
              <p:nvPr/>
            </p:nvGrpSpPr>
            <p:grpSpPr>
              <a:xfrm>
                <a:off x="3527912" y="2888940"/>
                <a:ext cx="252000" cy="72008"/>
                <a:chOff x="1079612" y="2924944"/>
                <a:chExt cx="252000" cy="72008"/>
              </a:xfrm>
            </p:grpSpPr>
            <p:cxnSp>
              <p:nvCxnSpPr>
                <p:cNvPr id="183" name="AutoShape 103"/>
                <p:cNvCxnSpPr>
                  <a:cxnSpLocks noChangeShapeType="1"/>
                </p:cNvCxnSpPr>
                <p:nvPr/>
              </p:nvCxnSpPr>
              <p:spPr bwMode="auto">
                <a:xfrm>
                  <a:off x="1079612" y="2924944"/>
                  <a:ext cx="252000" cy="0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84" name="AutoShape 103"/>
                <p:cNvCxnSpPr>
                  <a:cxnSpLocks noChangeShapeType="1"/>
                </p:cNvCxnSpPr>
                <p:nvPr/>
              </p:nvCxnSpPr>
              <p:spPr bwMode="auto">
                <a:xfrm>
                  <a:off x="1115636" y="2960948"/>
                  <a:ext cx="180000" cy="0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85" name="AutoShape 103"/>
                <p:cNvCxnSpPr>
                  <a:cxnSpLocks noChangeShapeType="1"/>
                </p:cNvCxnSpPr>
                <p:nvPr/>
              </p:nvCxnSpPr>
              <p:spPr bwMode="auto">
                <a:xfrm>
                  <a:off x="1151632" y="2996952"/>
                  <a:ext cx="108000" cy="0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grpSp>
        <p:nvGrpSpPr>
          <p:cNvPr id="209" name="Prądy_I0"/>
          <p:cNvGrpSpPr/>
          <p:nvPr/>
        </p:nvGrpSpPr>
        <p:grpSpPr>
          <a:xfrm>
            <a:off x="1403648" y="1196752"/>
            <a:ext cx="252028" cy="1616846"/>
            <a:chOff x="1403648" y="1196752"/>
            <a:chExt cx="252028" cy="1616846"/>
          </a:xfrm>
        </p:grpSpPr>
        <p:cxnSp>
          <p:nvCxnSpPr>
            <p:cNvPr id="189" name="AutoShape 103"/>
            <p:cNvCxnSpPr>
              <a:cxnSpLocks noChangeShapeType="1"/>
            </p:cNvCxnSpPr>
            <p:nvPr/>
          </p:nvCxnSpPr>
          <p:spPr bwMode="auto">
            <a:xfrm>
              <a:off x="1439652" y="1520788"/>
              <a:ext cx="216000" cy="0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0" name="AutoShape 103"/>
            <p:cNvCxnSpPr>
              <a:cxnSpLocks noChangeShapeType="1"/>
            </p:cNvCxnSpPr>
            <p:nvPr/>
          </p:nvCxnSpPr>
          <p:spPr bwMode="auto">
            <a:xfrm>
              <a:off x="1439676" y="2168860"/>
              <a:ext cx="216000" cy="0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1" name="AutoShape 103"/>
            <p:cNvCxnSpPr>
              <a:cxnSpLocks noChangeShapeType="1"/>
            </p:cNvCxnSpPr>
            <p:nvPr/>
          </p:nvCxnSpPr>
          <p:spPr bwMode="auto">
            <a:xfrm>
              <a:off x="1420416" y="2813598"/>
              <a:ext cx="216000" cy="0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8" name="Text Box 106"/>
            <p:cNvSpPr txBox="1">
              <a:spLocks noChangeArrowheads="1"/>
            </p:cNvSpPr>
            <p:nvPr/>
          </p:nvSpPr>
          <p:spPr bwMode="auto">
            <a:xfrm>
              <a:off x="1439652" y="1196752"/>
              <a:ext cx="129844" cy="2154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kumimoji="0" lang="pl-PL" altLang="pl-PL" sz="1400" b="1" i="1" baseline="-250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kumimoji="0" lang="pl-PL" altLang="pl-PL" sz="28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9" name="Text Box 106"/>
            <p:cNvSpPr txBox="1">
              <a:spLocks noChangeArrowheads="1"/>
            </p:cNvSpPr>
            <p:nvPr/>
          </p:nvSpPr>
          <p:spPr bwMode="auto">
            <a:xfrm>
              <a:off x="1439652" y="1917412"/>
              <a:ext cx="129844" cy="2154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kumimoji="0" lang="pl-PL" altLang="pl-PL" sz="1400" b="1" i="1" baseline="-250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kumimoji="0" lang="pl-PL" altLang="pl-PL" sz="28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0" name="Text Box 106"/>
            <p:cNvSpPr txBox="1">
              <a:spLocks noChangeArrowheads="1"/>
            </p:cNvSpPr>
            <p:nvPr/>
          </p:nvSpPr>
          <p:spPr bwMode="auto">
            <a:xfrm>
              <a:off x="1403648" y="2565484"/>
              <a:ext cx="129844" cy="2154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kumimoji="0" lang="pl-PL" altLang="pl-PL" sz="1400" b="1" i="1" baseline="-250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kumimoji="0" lang="pl-PL" altLang="pl-PL" sz="28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" name="Prąd_3I0"/>
          <p:cNvGrpSpPr/>
          <p:nvPr/>
        </p:nvGrpSpPr>
        <p:grpSpPr>
          <a:xfrm>
            <a:off x="2591780" y="2744984"/>
            <a:ext cx="377800" cy="720020"/>
            <a:chOff x="2591780" y="2744984"/>
            <a:chExt cx="377800" cy="720020"/>
          </a:xfrm>
        </p:grpSpPr>
        <p:cxnSp>
          <p:nvCxnSpPr>
            <p:cNvPr id="186" name="Łącznik prostoliniowy 185"/>
            <p:cNvCxnSpPr/>
            <p:nvPr/>
          </p:nvCxnSpPr>
          <p:spPr bwMode="auto">
            <a:xfrm flipH="1">
              <a:off x="2591780" y="2744984"/>
              <a:ext cx="0" cy="216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187" name="Łącznik prostoliniowy 186"/>
            <p:cNvCxnSpPr/>
            <p:nvPr/>
          </p:nvCxnSpPr>
          <p:spPr bwMode="auto">
            <a:xfrm flipH="1">
              <a:off x="2591780" y="2996976"/>
              <a:ext cx="0" cy="216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188" name="Łącznik prostoliniowy 187"/>
            <p:cNvCxnSpPr/>
            <p:nvPr/>
          </p:nvCxnSpPr>
          <p:spPr bwMode="auto">
            <a:xfrm flipH="1">
              <a:off x="2591780" y="3249004"/>
              <a:ext cx="0" cy="216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202" name="Text Box 106"/>
            <p:cNvSpPr txBox="1">
              <a:spLocks noChangeArrowheads="1"/>
            </p:cNvSpPr>
            <p:nvPr/>
          </p:nvSpPr>
          <p:spPr bwMode="auto">
            <a:xfrm>
              <a:off x="2749968" y="3105544"/>
              <a:ext cx="219612" cy="2154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400" b="1" i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3I</a:t>
              </a:r>
              <a:r>
                <a:rPr kumimoji="0" lang="pl-PL" altLang="pl-PL" sz="1400" b="1" i="1" baseline="-250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kumimoji="0" lang="pl-PL" altLang="pl-PL" sz="28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0" name="Txt_Przepływ"/>
          <p:cNvSpPr>
            <a:spLocks noChangeArrowheads="1"/>
          </p:cNvSpPr>
          <p:nvPr/>
        </p:nvSpPr>
        <p:spPr bwMode="auto">
          <a:xfrm>
            <a:off x="884306" y="1007725"/>
            <a:ext cx="40759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b="1" i="1" smtClean="0">
                <a:solidFill>
                  <a:srgbClr val="0070C0"/>
                </a:solidFill>
                <a:latin typeface="Times New Roman" pitchFamily="18" charset="0"/>
              </a:rPr>
              <a:t>Przepływ prądu zerowego w transformatorze YD</a:t>
            </a:r>
            <a:endParaRPr kumimoji="0" lang="pl-PL" altLang="pl-PL" sz="2400" b="1" i="1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7" name="Tytuł"/>
          <p:cNvSpPr txBox="1">
            <a:spLocks noChangeArrowheads="1"/>
          </p:cNvSpPr>
          <p:nvPr/>
        </p:nvSpPr>
        <p:spPr bwMode="auto">
          <a:xfrm>
            <a:off x="2453632" y="246777"/>
            <a:ext cx="423673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Reaktancje transformatora dla składowej zerowej </a:t>
            </a:r>
            <a:endParaRPr kumimoji="1" lang="pl-PL" sz="1400" b="1" i="1" ker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86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 animBg="1"/>
      <p:bldP spid="382" grpId="0"/>
      <p:bldP spid="383" grpId="0"/>
      <p:bldP spid="201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Napięcia"/>
          <p:cNvGrpSpPr/>
          <p:nvPr/>
        </p:nvGrpSpPr>
        <p:grpSpPr>
          <a:xfrm>
            <a:off x="2387662" y="5215583"/>
            <a:ext cx="4391400" cy="435306"/>
            <a:chOff x="2162037" y="5369958"/>
            <a:chExt cx="4391400" cy="4353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2162037" y="5407591"/>
                  <a:ext cx="1907124" cy="39767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w="190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ts val="1000"/>
                    </a:spcAft>
                    <a:buClrTx/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𝑼</m:t>
                            </m:r>
                          </m:e>
                          <m:sub>
                            <m: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"</m:t>
                            </m:r>
                          </m:sup>
                        </m:sSubSup>
                        <m:r>
                          <a:rPr kumimoji="0" lang="pl-PL" altLang="pl-PL" sz="16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kumimoji="0" lang="pl-PL" altLang="pl-PL" sz="1600" b="1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kumimoji="0" lang="pl-PL" altLang="pl-PL" sz="1600" b="1" i="1">
                                <a:latin typeface="Cambria Math"/>
                                <a:cs typeface="Times New Roman" panose="02020603050405020304" pitchFamily="18" charset="0"/>
                              </a:rPr>
                              <m:t>𝑼</m:t>
                            </m:r>
                          </m:e>
                          <m:sub>
                            <m:r>
                              <a:rPr kumimoji="0" lang="pl-PL" altLang="pl-PL" sz="1600" b="1" i="1">
                                <a:latin typeface="Cambria Math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kumimoji="0" lang="pl-PL" altLang="pl-PL" sz="1600" b="1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kumimoji="0" lang="el-GR" altLang="pl-PL" sz="1600" b="1" i="1">
                            <a:latin typeface="Cambria Math"/>
                            <a:cs typeface="Times New Roman" panose="02020603050405020304" pitchFamily="18" charset="0"/>
                          </a:rPr>
                          <m:t>ϑ</m:t>
                        </m:r>
                        <m:r>
                          <a:rPr kumimoji="0" lang="pl-PL" altLang="pl-PL" sz="1600" b="1" i="1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𝒋𝑵</m:t>
                            </m:r>
                            <m:r>
                              <a:rPr kumimoji="0" lang="pl-PL" altLang="pl-PL" sz="1600" b="1" i="1" smtClean="0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∙</m:t>
                            </m:r>
                            <m:sSup>
                              <m:sSupPr>
                                <m:ctrlPr>
                                  <a:rPr kumimoji="0" lang="pl-PL" altLang="pl-PL" sz="1600" b="1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pl-PL" altLang="pl-PL" sz="1600" b="1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𝟑𝟎</m:t>
                                </m:r>
                              </m:e>
                              <m:sup>
                                <m:r>
                                  <a:rPr kumimoji="0" lang="pl-PL" altLang="pl-PL" sz="1600" b="1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𝒐</m:t>
                                </m:r>
                              </m:sup>
                            </m:sSup>
                          </m:sup>
                        </m:sSup>
                      </m:oMath>
                    </m:oMathPara>
                  </a14:m>
                  <a:endParaRPr kumimoji="0" lang="pl-PL" altLang="pl-PL" sz="3200" b="1">
                    <a:latin typeface="Times New Roman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 Box 1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62037" y="5407591"/>
                  <a:ext cx="1907124" cy="397673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90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4646313" y="5369958"/>
                  <a:ext cx="1907124" cy="39767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w="190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ts val="1000"/>
                    </a:spcAft>
                    <a:buClrTx/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𝑼</m:t>
                            </m:r>
                          </m:e>
                          <m:sub>
                            <m: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"</m:t>
                            </m:r>
                          </m:sup>
                        </m:sSubSup>
                        <m:r>
                          <a:rPr kumimoji="0" lang="pl-PL" altLang="pl-PL" sz="16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kumimoji="0" lang="pl-PL" altLang="pl-PL" sz="1600" b="1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kumimoji="0" lang="pl-PL" altLang="pl-PL" sz="1600" b="1" i="1">
                                <a:latin typeface="Cambria Math"/>
                                <a:cs typeface="Times New Roman" panose="02020603050405020304" pitchFamily="18" charset="0"/>
                              </a:rPr>
                              <m:t>𝑼</m:t>
                            </m:r>
                          </m:e>
                          <m:sub>
                            <m: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kumimoji="0" lang="pl-PL" altLang="pl-PL" sz="1600" b="1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kumimoji="0" lang="el-GR" altLang="pl-PL" sz="1600" b="1" i="1">
                            <a:latin typeface="Cambria Math"/>
                            <a:cs typeface="Times New Roman" panose="02020603050405020304" pitchFamily="18" charset="0"/>
                          </a:rPr>
                          <m:t>ϑ</m:t>
                        </m:r>
                        <m:r>
                          <a:rPr kumimoji="0" lang="pl-PL" altLang="pl-PL" sz="1600" b="1" i="1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𝒋𝑵</m:t>
                            </m:r>
                            <m:r>
                              <a:rPr kumimoji="0" lang="pl-PL" altLang="pl-PL" sz="1600" b="1" i="1" smtClean="0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∙</m:t>
                            </m:r>
                            <m:sSup>
                              <m:sSupPr>
                                <m:ctrlPr>
                                  <a:rPr kumimoji="0" lang="pl-PL" altLang="pl-PL" sz="1600" b="1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pl-PL" altLang="pl-PL" sz="1600" b="1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𝟑𝟎</m:t>
                                </m:r>
                              </m:e>
                              <m:sup>
                                <m:r>
                                  <a:rPr kumimoji="0" lang="pl-PL" altLang="pl-PL" sz="1600" b="1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𝒐</m:t>
                                </m:r>
                              </m:sup>
                            </m:sSup>
                          </m:sup>
                        </m:sSup>
                      </m:oMath>
                    </m:oMathPara>
                  </a14:m>
                  <a:endParaRPr kumimoji="0" lang="pl-PL" altLang="pl-PL" sz="3200" b="1">
                    <a:latin typeface="Times New Roman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 Box 1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646313" y="5369958"/>
                  <a:ext cx="1907124" cy="397673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90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Prądy"/>
          <p:cNvGrpSpPr/>
          <p:nvPr/>
        </p:nvGrpSpPr>
        <p:grpSpPr>
          <a:xfrm>
            <a:off x="2386574" y="4605144"/>
            <a:ext cx="4033536" cy="612219"/>
            <a:chOff x="2160949" y="4759519"/>
            <a:chExt cx="4033536" cy="6122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2160949" y="4759519"/>
                  <a:ext cx="1532214" cy="61221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w="190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ts val="1000"/>
                    </a:spcAft>
                    <a:buClrTx/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"</m:t>
                            </m:r>
                          </m:sup>
                        </m:sSubSup>
                        <m:r>
                          <a:rPr kumimoji="0" lang="pl-PL" altLang="pl-PL" sz="16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kumimoji="0" lang="pl-PL" altLang="pl-PL" sz="1600" b="1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0" lang="pl-PL" altLang="pl-PL" sz="1600" b="1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𝑰</m:t>
                                </m:r>
                              </m:e>
                              <m:sub>
                                <m:r>
                                  <a:rPr kumimoji="0" lang="pl-PL" altLang="pl-PL" sz="1600" b="1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  <m:sup>
                                <m:r>
                                  <a:rPr kumimoji="0" lang="pl-PL" altLang="pl-PL" sz="1600" b="1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bSup>
                          </m:num>
                          <m:den>
                            <m:r>
                              <m:rPr>
                                <m:sty m:val="p"/>
                              </m:rPr>
                              <a:rPr kumimoji="0" lang="el-GR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ϑ</m:t>
                            </m:r>
                          </m:den>
                        </m:f>
                        <m:r>
                          <a:rPr kumimoji="0" lang="pl-PL" altLang="pl-PL" sz="1600" b="1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𝒋𝑵</m:t>
                            </m:r>
                            <m:r>
                              <a:rPr kumimoji="0" lang="pl-PL" altLang="pl-PL" sz="1600" b="1" i="1" smtClean="0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∙</m:t>
                            </m:r>
                            <m:sSup>
                              <m:sSupPr>
                                <m:ctrlPr>
                                  <a:rPr kumimoji="0" lang="pl-PL" altLang="pl-PL" sz="1600" b="1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pl-PL" altLang="pl-PL" sz="1600" b="1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𝟑𝟎</m:t>
                                </m:r>
                              </m:e>
                              <m:sup>
                                <m:r>
                                  <a:rPr kumimoji="0" lang="pl-PL" altLang="pl-PL" sz="1600" b="1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𝒐</m:t>
                                </m:r>
                              </m:sup>
                            </m:sSup>
                          </m:sup>
                        </m:sSup>
                      </m:oMath>
                    </m:oMathPara>
                  </a14:m>
                  <a:endParaRPr kumimoji="0" lang="pl-PL" altLang="pl-PL" sz="3200" b="1">
                    <a:latin typeface="Times New Roman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 Box 1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60949" y="4759519"/>
                  <a:ext cx="1532214" cy="612219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90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4662271" y="4759519"/>
                  <a:ext cx="1532214" cy="61221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w="190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ts val="1000"/>
                    </a:spcAft>
                    <a:buClrTx/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"</m:t>
                            </m:r>
                          </m:sup>
                        </m:sSubSup>
                        <m:r>
                          <a:rPr kumimoji="0" lang="pl-PL" altLang="pl-PL" sz="16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kumimoji="0" lang="pl-PL" altLang="pl-PL" sz="1600" b="1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0" lang="pl-PL" altLang="pl-PL" sz="1600" b="1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𝑰</m:t>
                                </m:r>
                              </m:e>
                              <m:sub>
                                <m:r>
                                  <a:rPr kumimoji="0" lang="pl-PL" altLang="pl-PL" sz="1600" b="1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b>
                              <m:sup>
                                <m:r>
                                  <a:rPr kumimoji="0" lang="pl-PL" altLang="pl-PL" sz="1600" b="1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bSup>
                          </m:num>
                          <m:den>
                            <m:r>
                              <m:rPr>
                                <m:sty m:val="p"/>
                              </m:rPr>
                              <a:rPr kumimoji="0" lang="el-GR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ϑ</m:t>
                            </m:r>
                          </m:den>
                        </m:f>
                        <m:r>
                          <a:rPr kumimoji="0" lang="pl-PL" altLang="pl-PL" sz="1600" b="1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kumimoji="0" lang="pl-PL" altLang="pl-PL" sz="16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𝒋𝑵</m:t>
                            </m:r>
                            <m:r>
                              <a:rPr kumimoji="0" lang="pl-PL" altLang="pl-PL" sz="1600" b="1" i="1" smtClean="0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∙</m:t>
                            </m:r>
                            <m:sSup>
                              <m:sSupPr>
                                <m:ctrlPr>
                                  <a:rPr kumimoji="0" lang="pl-PL" altLang="pl-PL" sz="1600" b="1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pl-PL" altLang="pl-PL" sz="1600" b="1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𝟑𝟎</m:t>
                                </m:r>
                              </m:e>
                              <m:sup>
                                <m:r>
                                  <a:rPr kumimoji="0" lang="pl-PL" altLang="pl-PL" sz="1600" b="1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𝒐</m:t>
                                </m:r>
                              </m:sup>
                            </m:sSup>
                          </m:sup>
                        </m:sSup>
                      </m:oMath>
                    </m:oMathPara>
                  </a14:m>
                  <a:endParaRPr kumimoji="0" lang="pl-PL" altLang="pl-PL" sz="3200" b="1">
                    <a:latin typeface="Times New Roman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 Box 1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662271" y="4759519"/>
                  <a:ext cx="1532214" cy="612219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90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Txt_Transformacja"/>
          <p:cNvSpPr>
            <a:spLocks noChangeArrowheads="1"/>
          </p:cNvSpPr>
          <p:nvPr/>
        </p:nvSpPr>
        <p:spPr bwMode="auto">
          <a:xfrm>
            <a:off x="1521261" y="4317692"/>
            <a:ext cx="587539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b="1" i="1" smtClean="0">
                <a:solidFill>
                  <a:srgbClr val="0070C0"/>
                </a:solidFill>
                <a:latin typeface="Times New Roman" pitchFamily="18" charset="0"/>
              </a:rPr>
              <a:t>Transformacja składowych zgodnej i przeciwnej przez transformatory</a:t>
            </a:r>
            <a:endParaRPr kumimoji="0" lang="pl-PL" altLang="pl-PL" sz="2400" b="1" i="1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15" name="Txt_przeciwne"/>
          <p:cNvSpPr txBox="1">
            <a:spLocks noChangeArrowheads="1"/>
          </p:cNvSpPr>
          <p:nvPr/>
        </p:nvSpPr>
        <p:spPr bwMode="auto">
          <a:xfrm>
            <a:off x="1429798" y="3512622"/>
            <a:ext cx="639437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6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Przyjmuje się, że reaktancje dla składowej przeciwnej elementów </a:t>
            </a:r>
          </a:p>
          <a:p>
            <a:pPr defTabSz="912813" eaLnBrk="0" hangingPunct="0">
              <a:defRPr/>
            </a:pPr>
            <a:r>
              <a:rPr kumimoji="1" lang="pl-PL" sz="16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sieci przesyłowejsą takie same jak dla składowej zgodnej</a:t>
            </a:r>
            <a:endParaRPr kumimoji="1" lang="pl-PL" sz="1600" b="1" i="1" ker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Trf_nieuziem"/>
          <p:cNvGrpSpPr/>
          <p:nvPr/>
        </p:nvGrpSpPr>
        <p:grpSpPr>
          <a:xfrm>
            <a:off x="1790975" y="2433042"/>
            <a:ext cx="4932548" cy="719860"/>
            <a:chOff x="1790975" y="2433042"/>
            <a:chExt cx="4932548" cy="719860"/>
          </a:xfrm>
        </p:grpSpPr>
        <p:sp>
          <p:nvSpPr>
            <p:cNvPr id="26" name="Txt_Transf"/>
            <p:cNvSpPr>
              <a:spLocks noChangeArrowheads="1"/>
            </p:cNvSpPr>
            <p:nvPr/>
          </p:nvSpPr>
          <p:spPr bwMode="auto">
            <a:xfrm>
              <a:off x="1790975" y="2492896"/>
              <a:ext cx="417236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600" b="1" i="1" smtClean="0">
                  <a:solidFill>
                    <a:srgbClr val="0070C0"/>
                  </a:solidFill>
                  <a:latin typeface="Times New Roman" pitchFamily="18" charset="0"/>
                </a:rPr>
                <a:t>Transformatory YD, YY  (gwiazda  nieuziemiona)</a:t>
              </a:r>
              <a:endParaRPr kumimoji="0" lang="pl-PL" altLang="pl-PL" sz="1600" b="1" i="1">
                <a:solidFill>
                  <a:srgbClr val="0070C0"/>
                </a:solidFill>
                <a:latin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6064688" y="2433042"/>
                  <a:ext cx="658835" cy="30777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w="190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ts val="1000"/>
                    </a:spcAft>
                    <a:buClrTx/>
                    <a:buFontTx/>
                    <a:buNone/>
                  </a:pPr>
                  <a:r>
                    <a:rPr kumimoji="0" lang="pl-PL" altLang="pl-PL" sz="1600" b="1" i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kumimoji="0" lang="pl-PL" altLang="pl-PL" sz="1600" b="1" i="1" baseline="-2500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  </a:t>
                  </a:r>
                  <a:r>
                    <a:rPr kumimoji="0" lang="pl-PL" altLang="pl-PL" sz="1600" b="1" i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 </a:t>
                  </a:r>
                  <a14:m>
                    <m:oMath xmlns:m="http://schemas.openxmlformats.org/officeDocument/2006/math">
                      <m:r>
                        <a:rPr kumimoji="0" lang="pl-PL" altLang="pl-PL" sz="2000" b="1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∞</m:t>
                      </m:r>
                    </m:oMath>
                  </a14:m>
                  <a:endParaRPr kumimoji="0" lang="pl-PL" altLang="pl-PL" sz="3600" b="1">
                    <a:latin typeface="Times New Roman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Text Box 1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064688" y="2433042"/>
                  <a:ext cx="658835" cy="30777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19444" t="-3922" r="-10185" b="-35294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90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xt_Transf"/>
            <p:cNvSpPr>
              <a:spLocks noChangeArrowheads="1"/>
            </p:cNvSpPr>
            <p:nvPr/>
          </p:nvSpPr>
          <p:spPr bwMode="auto">
            <a:xfrm>
              <a:off x="2129978" y="2889520"/>
              <a:ext cx="383746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600" b="1" i="1" smtClean="0">
                  <a:solidFill>
                    <a:srgbClr val="0070C0"/>
                  </a:solidFill>
                  <a:latin typeface="Times New Roman" pitchFamily="18" charset="0"/>
                </a:rPr>
                <a:t>Autotransformatory YY (gwiazda  uziemiona)</a:t>
              </a:r>
              <a:endParaRPr kumimoji="0" lang="pl-PL" altLang="pl-PL" sz="2400" b="1" i="1">
                <a:solidFill>
                  <a:srgbClr val="0070C0"/>
                </a:solidFill>
                <a:latin typeface="Times New Roman" pitchFamily="18" charset="0"/>
              </a:endParaRPr>
            </a:p>
          </p:txBody>
        </p:sp>
        <p:sp>
          <p:nvSpPr>
            <p:cNvPr id="30" name="Text Box 106"/>
            <p:cNvSpPr txBox="1">
              <a:spLocks noChangeArrowheads="1"/>
            </p:cNvSpPr>
            <p:nvPr/>
          </p:nvSpPr>
          <p:spPr bwMode="auto">
            <a:xfrm>
              <a:off x="6092804" y="2906681"/>
              <a:ext cx="594715" cy="2462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6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kumimoji="0" lang="pl-PL" altLang="pl-PL" sz="1600" b="1" i="1" baseline="-25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  </a:t>
              </a:r>
              <a:r>
                <a:rPr kumimoji="0" lang="pl-PL" altLang="pl-PL" sz="16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kumimoji="0" lang="pl-PL" altLang="pl-PL" sz="16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kumimoji="0" lang="pl-PL" altLang="pl-PL" sz="1600" b="1" i="1" baseline="-25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kumimoji="0" lang="pl-PL" altLang="pl-PL" sz="36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Transf_YD"/>
          <p:cNvGrpSpPr/>
          <p:nvPr/>
        </p:nvGrpSpPr>
        <p:grpSpPr>
          <a:xfrm>
            <a:off x="1434725" y="1664804"/>
            <a:ext cx="6763231" cy="554578"/>
            <a:chOff x="1434725" y="1664804"/>
            <a:chExt cx="6763231" cy="554578"/>
          </a:xfrm>
        </p:grpSpPr>
        <p:sp>
          <p:nvSpPr>
            <p:cNvPr id="81" name="Txt_Transf"/>
            <p:cNvSpPr>
              <a:spLocks noChangeArrowheads="1"/>
            </p:cNvSpPr>
            <p:nvPr/>
          </p:nvSpPr>
          <p:spPr bwMode="auto">
            <a:xfrm>
              <a:off x="1434725" y="1664804"/>
              <a:ext cx="346556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600" b="1" i="1" smtClean="0">
                  <a:solidFill>
                    <a:srgbClr val="0070C0"/>
                  </a:solidFill>
                  <a:latin typeface="Times New Roman" pitchFamily="18" charset="0"/>
                </a:rPr>
                <a:t>Transformatory YD (gwiazda uziemiona)</a:t>
              </a:r>
              <a:endParaRPr kumimoji="0" lang="pl-PL" altLang="pl-PL" sz="2400" b="1" i="1">
                <a:solidFill>
                  <a:srgbClr val="0070C0"/>
                </a:solidFill>
                <a:latin typeface="Times New Roman" pitchFamily="18" charset="0"/>
              </a:endParaRPr>
            </a:p>
          </p:txBody>
        </p:sp>
        <p:sp>
          <p:nvSpPr>
            <p:cNvPr id="23" name="Text Box 106"/>
            <p:cNvSpPr txBox="1">
              <a:spLocks noChangeArrowheads="1"/>
            </p:cNvSpPr>
            <p:nvPr/>
          </p:nvSpPr>
          <p:spPr bwMode="auto">
            <a:xfrm>
              <a:off x="2930471" y="1922639"/>
              <a:ext cx="993862" cy="2462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6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kumimoji="0" lang="pl-PL" altLang="pl-PL" sz="1600" b="1" i="1" baseline="-25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  </a:t>
              </a:r>
              <a:r>
                <a:rPr kumimoji="0" lang="pl-PL" altLang="pl-PL" sz="16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/X</a:t>
              </a:r>
              <a:r>
                <a:rPr kumimoji="0" lang="pl-PL" altLang="pl-PL" sz="1600" b="1" i="1" baseline="-25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kumimoji="0" lang="pl-PL" altLang="pl-PL" sz="16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0,8</a:t>
              </a:r>
              <a:endParaRPr kumimoji="0" lang="pl-PL" altLang="pl-PL" sz="36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 Box 106"/>
            <p:cNvSpPr txBox="1">
              <a:spLocks noChangeArrowheads="1"/>
            </p:cNvSpPr>
            <p:nvPr/>
          </p:nvSpPr>
          <p:spPr bwMode="auto">
            <a:xfrm>
              <a:off x="1686753" y="1916832"/>
              <a:ext cx="1016304" cy="2462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6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kumimoji="0" lang="pl-PL" altLang="pl-PL" sz="1600" b="1" i="1" baseline="-25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kumimoji="0" lang="pl-PL" altLang="pl-PL" sz="16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=6 ÷15 %</a:t>
              </a:r>
              <a:endParaRPr kumimoji="0" lang="pl-PL" altLang="pl-PL" sz="36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Prostokąt 5"/>
            <p:cNvSpPr/>
            <p:nvPr/>
          </p:nvSpPr>
          <p:spPr>
            <a:xfrm>
              <a:off x="4010591" y="1880828"/>
              <a:ext cx="418736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altLang="pl-PL" sz="1600" b="1" i="1" smtClean="0">
                  <a:cs typeface="Times New Roman" panose="02020603050405020304" pitchFamily="18" charset="0"/>
                </a:rPr>
                <a:t>składowa zerowa zamyka się w transformatorze</a:t>
              </a:r>
              <a:endParaRPr lang="pl-PL" sz="2800"/>
            </a:p>
          </p:txBody>
        </p:sp>
      </p:grpSp>
      <p:grpSp>
        <p:nvGrpSpPr>
          <p:cNvPr id="21" name="Linie"/>
          <p:cNvGrpSpPr/>
          <p:nvPr/>
        </p:nvGrpSpPr>
        <p:grpSpPr>
          <a:xfrm>
            <a:off x="1802850" y="764704"/>
            <a:ext cx="3852428" cy="612068"/>
            <a:chOff x="1802850" y="692696"/>
            <a:chExt cx="3852428" cy="612068"/>
          </a:xfrm>
        </p:grpSpPr>
        <p:sp>
          <p:nvSpPr>
            <p:cNvPr id="78" name="Text Box 106"/>
            <p:cNvSpPr txBox="1">
              <a:spLocks noChangeArrowheads="1"/>
            </p:cNvSpPr>
            <p:nvPr/>
          </p:nvSpPr>
          <p:spPr bwMode="auto">
            <a:xfrm>
              <a:off x="4446614" y="1058543"/>
              <a:ext cx="1208664" cy="2462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FontTx/>
                <a:buNone/>
              </a:pPr>
              <a:r>
                <a:rPr kumimoji="0" lang="pl-PL" altLang="pl-PL" sz="16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kumimoji="0" lang="pl-PL" altLang="pl-PL" sz="1600" b="1" i="1" baseline="-25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  </a:t>
              </a:r>
              <a:r>
                <a:rPr kumimoji="0" lang="pl-PL" altLang="pl-PL" sz="16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/X</a:t>
              </a:r>
              <a:r>
                <a:rPr kumimoji="0" lang="pl-PL" altLang="pl-PL" sz="1600" b="1" i="1" baseline="-25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kumimoji="0" lang="pl-PL" altLang="pl-PL" sz="16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2÷2,9</a:t>
              </a:r>
              <a:endParaRPr kumimoji="0" lang="pl-PL" altLang="pl-PL" sz="36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2059866" y="1058543"/>
                  <a:ext cx="1714124" cy="24622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w="190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ts val="1000"/>
                    </a:spcAft>
                    <a:buClrTx/>
                    <a:buFontTx/>
                    <a:buNone/>
                  </a:pPr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0" lang="pl-PL" altLang="pl-PL" sz="1600" b="1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kumimoji="0" lang="pl-PL" altLang="pl-PL" sz="1600" b="1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𝑿</m:t>
                          </m:r>
                        </m:e>
                        <m:sub>
                          <m:r>
                            <a:rPr kumimoji="0" lang="pl-PL" altLang="pl-PL" sz="1600" b="1" i="1">
                              <a:latin typeface="Cambria Math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kumimoji="0" lang="pl-PL" altLang="pl-PL" sz="1600" b="1" i="1">
                              <a:latin typeface="Cambria Math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</m:oMath>
                  </a14:m>
                  <a:r>
                    <a:rPr kumimoji="0" lang="pl-PL" altLang="pl-PL" sz="1600" b="1" i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=0,33÷0,41 </a:t>
                  </a:r>
                  <a:r>
                    <a:rPr kumimoji="0" lang="el-GR" altLang="pl-PL" sz="1600" b="1" i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Ω</a:t>
                  </a:r>
                  <a:r>
                    <a:rPr kumimoji="0" lang="pl-PL" altLang="pl-PL" sz="1600" b="1" i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/km</a:t>
                  </a:r>
                  <a:endParaRPr kumimoji="0" lang="pl-PL" altLang="pl-PL" sz="3600" b="1">
                    <a:latin typeface="Times New Roman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9" name="Text Box 1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59866" y="1058543"/>
                  <a:ext cx="1714124" cy="246221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4270" t="-24390" r="-6406" b="-48780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90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0" name="Txt_Lin"/>
            <p:cNvSpPr>
              <a:spLocks noChangeArrowheads="1"/>
            </p:cNvSpPr>
            <p:nvPr/>
          </p:nvSpPr>
          <p:spPr bwMode="auto">
            <a:xfrm>
              <a:off x="1802850" y="692696"/>
              <a:ext cx="146193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600" b="1" i="1" smtClean="0">
                  <a:solidFill>
                    <a:srgbClr val="0070C0"/>
                  </a:solidFill>
                  <a:latin typeface="Times New Roman" pitchFamily="18" charset="0"/>
                </a:rPr>
                <a:t>Linie przesyłowe </a:t>
              </a:r>
              <a:endParaRPr kumimoji="0" lang="pl-PL" altLang="pl-PL" sz="1600" b="1" i="1">
                <a:solidFill>
                  <a:srgbClr val="0070C0"/>
                </a:solidFill>
                <a:latin typeface="Times New Roman" pitchFamily="18" charset="0"/>
              </a:endParaRPr>
            </a:p>
          </p:txBody>
        </p:sp>
      </p:grpSp>
      <p:sp>
        <p:nvSpPr>
          <p:cNvPr id="7" name="Tytuł"/>
          <p:cNvSpPr txBox="1">
            <a:spLocks noChangeArrowheads="1"/>
          </p:cNvSpPr>
          <p:nvPr/>
        </p:nvSpPr>
        <p:spPr bwMode="auto">
          <a:xfrm>
            <a:off x="1365193" y="216000"/>
            <a:ext cx="64136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Reaktancje dla składowej zerowej i przeciwnej elementów sieci przesyłowej</a:t>
            </a:r>
            <a:endParaRPr kumimoji="1" lang="pl-PL" sz="1400" b="1" i="1" ker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10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974667"/>
              </p:ext>
            </p:extLst>
          </p:nvPr>
        </p:nvGraphicFramePr>
        <p:xfrm>
          <a:off x="1305563" y="491863"/>
          <a:ext cx="6858000" cy="5634027"/>
        </p:xfrm>
        <a:graphic>
          <a:graphicData uri="http://schemas.openxmlformats.org/drawingml/2006/table">
            <a:tbl>
              <a:tblPr/>
              <a:tblGrid>
                <a:gridCol w="1144587"/>
                <a:gridCol w="1146175"/>
                <a:gridCol w="1146175"/>
                <a:gridCol w="1146175"/>
                <a:gridCol w="1144588"/>
                <a:gridCol w="1130300"/>
              </a:tblGrid>
              <a:tr h="268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Typ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Elta-Blok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RTdXP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TFK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Electric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A00DCTN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pl-PL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MVA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330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1250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pl-PL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330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417</a:t>
                      </a:r>
                      <a:r>
                        <a:rPr kumimoji="0" lang="pl-PL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3)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pl-PL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nD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330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417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pl-PL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nD2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r>
                        <a:rPr kumimoji="0" lang="pl-PL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</a:t>
                      </a: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,kV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245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410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750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r>
                        <a:rPr kumimoji="0" lang="pl-PL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nD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245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410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r>
                        <a:rPr kumimoji="0" lang="pl-PL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nD,</a:t>
                      </a: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108.24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208.3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r>
                        <a:rPr kumimoji="0" lang="pl-PL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nD,</a:t>
                      </a: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137.76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281.8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r>
                        <a:rPr kumimoji="0" lang="pl-PL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nD2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15.75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10.5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31.5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31.5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15.75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r>
                        <a:rPr kumimoji="0" lang="pl-PL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nD2</a:t>
                      </a: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,min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15.75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9.45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31.5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31.5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r>
                        <a:rPr kumimoji="0" lang="pl-PL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nD2,</a:t>
                      </a: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15.75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11.85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31.5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31.5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pl-PL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Fe,</a:t>
                      </a: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kW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190(0,08%)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88(0,06%)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230(0,09%)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176(0,05%)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135(0,05%)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pl-PL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%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0.25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0.07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pl-PL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</a:t>
                      </a:r>
                      <a:r>
                        <a:rPr kumimoji="0" lang="pl-PL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1)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410(0,26%)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870(0,35%)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874(0,26%)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829(0,20%)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pl-PL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Cu,G-D2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770(0,32%)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pl-PL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Cu,D1-D2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348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r>
                        <a:rPr kumimoji="0" lang="pl-PL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z,G-D</a:t>
                      </a:r>
                      <a:r>
                        <a:rPr kumimoji="0" lang="pl-PL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2)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12.1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9.9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13.4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r>
                        <a:rPr kumimoji="0" lang="pl-PL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z,G-D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13.5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11.2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12.5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11.4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40.0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r>
                        <a:rPr kumimoji="0" lang="pl-PL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z,D1-D2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6.5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9.2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56.5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kumimoji="0" lang="pl-PL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,Ω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35,2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45,4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96,0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50,4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60,3</a:t>
                      </a:r>
                    </a:p>
                  </a:txBody>
                  <a:tcPr marL="30804" marR="308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ytuł"/>
          <p:cNvSpPr txBox="1">
            <a:spLocks noChangeArrowheads="1"/>
          </p:cNvSpPr>
          <p:nvPr/>
        </p:nvSpPr>
        <p:spPr bwMode="auto">
          <a:xfrm>
            <a:off x="3124489" y="204125"/>
            <a:ext cx="289502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Dane wybranych transformatorów</a:t>
            </a:r>
          </a:p>
        </p:txBody>
      </p:sp>
    </p:spTree>
    <p:extLst>
      <p:ext uri="{BB962C8B-B14F-4D97-AF65-F5344CB8AC3E}">
        <p14:creationId xmlns:p14="http://schemas.microsoft.com/office/powerpoint/2010/main" val="23135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578746" y="2734331"/>
            <a:ext cx="62212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Font typeface="Monotype Sorts"/>
              <a:buNone/>
            </a:pPr>
            <a:r>
              <a:rPr kumimoji="0" lang="pl-PL" altLang="pl-PL" sz="2400" b="1" i="1" smtClean="0">
                <a:solidFill>
                  <a:srgbClr val="0070C0"/>
                </a:solidFill>
                <a:latin typeface="Times New Roman" pitchFamily="18" charset="0"/>
              </a:rPr>
              <a:t>Modele transformatorów elektroenergetycznych</a:t>
            </a:r>
            <a:endParaRPr lang="pl-PL" altLang="pl-PL" sz="2400" i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737367" y="4432263"/>
            <a:ext cx="336630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None/>
              <a:defRPr/>
            </a:pPr>
            <a:r>
              <a:rPr kumimoji="1" lang="pl-PL" sz="2700" i="1" kern="0" smtClean="0">
                <a:solidFill>
                  <a:srgbClr val="00B050"/>
                </a:solidFill>
                <a:latin typeface="+mn-lt"/>
              </a:rPr>
              <a:t>Dziękujemy za uwagę</a:t>
            </a:r>
            <a:endParaRPr kumimoji="1" lang="pl-PL" sz="27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019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f_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776" y="584684"/>
            <a:ext cx="7282688" cy="5462016"/>
          </a:xfrm>
          <a:prstGeom prst="rect">
            <a:avLst/>
          </a:prstGeom>
        </p:spPr>
      </p:pic>
      <p:sp>
        <p:nvSpPr>
          <p:cNvPr id="5" name="Tytuł"/>
          <p:cNvSpPr txBox="1">
            <a:spLocks noChangeArrowheads="1"/>
          </p:cNvSpPr>
          <p:nvPr/>
        </p:nvSpPr>
        <p:spPr bwMode="auto">
          <a:xfrm>
            <a:off x="3477149" y="216000"/>
            <a:ext cx="218970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Transformator 400/110 kV</a:t>
            </a:r>
            <a:endParaRPr kumimoji="1" lang="pl-PL" sz="14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38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nsf_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56" y="584684"/>
            <a:ext cx="7282688" cy="5462016"/>
          </a:xfrm>
          <a:prstGeom prst="rect">
            <a:avLst/>
          </a:prstGeom>
        </p:spPr>
      </p:pic>
      <p:sp>
        <p:nvSpPr>
          <p:cNvPr id="5" name="Tytuł"/>
          <p:cNvSpPr txBox="1">
            <a:spLocks noChangeArrowheads="1"/>
          </p:cNvSpPr>
          <p:nvPr/>
        </p:nvSpPr>
        <p:spPr bwMode="auto">
          <a:xfrm>
            <a:off x="3534426" y="216000"/>
            <a:ext cx="218970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Transformator 220/110 kV</a:t>
            </a:r>
            <a:endParaRPr kumimoji="1" lang="pl-PL" sz="14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44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477149" y="216000"/>
            <a:ext cx="218970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Transformator 400/220 kV</a:t>
            </a:r>
            <a:endParaRPr kumimoji="1" lang="pl-PL" sz="14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44" y="512676"/>
            <a:ext cx="7282688" cy="546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f_Knxvl_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60" y="548680"/>
            <a:ext cx="7282688" cy="5462016"/>
          </a:xfrm>
          <a:prstGeom prst="rect">
            <a:avLst/>
          </a:prstGeom>
        </p:spPr>
      </p:pic>
      <p:sp>
        <p:nvSpPr>
          <p:cNvPr id="5" name="Tytuł"/>
          <p:cNvSpPr txBox="1">
            <a:spLocks noChangeArrowheads="1"/>
          </p:cNvSpPr>
          <p:nvPr/>
        </p:nvSpPr>
        <p:spPr bwMode="auto">
          <a:xfrm>
            <a:off x="2549011" y="216000"/>
            <a:ext cx="404597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Transformator 400/110 kV (3 jedn. jednofazowe)</a:t>
            </a:r>
            <a:endParaRPr kumimoji="1" lang="pl-PL" sz="14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0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nsf_Knxvl_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36" y="584684"/>
            <a:ext cx="7282688" cy="5462016"/>
          </a:xfrm>
          <a:prstGeom prst="rect">
            <a:avLst/>
          </a:prstGeom>
        </p:spPr>
      </p:pic>
      <p:sp>
        <p:nvSpPr>
          <p:cNvPr id="5" name="Tytuł"/>
          <p:cNvSpPr txBox="1">
            <a:spLocks noChangeArrowheads="1"/>
          </p:cNvSpPr>
          <p:nvPr/>
        </p:nvSpPr>
        <p:spPr bwMode="auto">
          <a:xfrm>
            <a:off x="2549011" y="216000"/>
            <a:ext cx="404597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Transformator 400/110 kV (3 jedn. jednofazowe)</a:t>
            </a:r>
            <a:endParaRPr kumimoji="1" lang="pl-PL" sz="14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26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_110/S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44" y="728700"/>
            <a:ext cx="7571232" cy="5047488"/>
          </a:xfrm>
          <a:prstGeom prst="rect">
            <a:avLst/>
          </a:prstGeom>
        </p:spPr>
      </p:pic>
      <p:sp>
        <p:nvSpPr>
          <p:cNvPr id="5" name="Tytuł"/>
          <p:cNvSpPr txBox="1">
            <a:spLocks noChangeArrowheads="1"/>
          </p:cNvSpPr>
          <p:nvPr/>
        </p:nvSpPr>
        <p:spPr bwMode="auto">
          <a:xfrm>
            <a:off x="3635847" y="216000"/>
            <a:ext cx="187230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Transformator 110/SN</a:t>
            </a:r>
            <a:endParaRPr kumimoji="1" lang="pl-PL" sz="14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26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nN"/>
          <p:cNvSpPr>
            <a:spLocks noChangeArrowheads="1"/>
          </p:cNvSpPr>
          <p:nvPr/>
        </p:nvSpPr>
        <p:spPr bwMode="auto">
          <a:xfrm>
            <a:off x="1735101" y="3134609"/>
            <a:ext cx="5591274" cy="47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400" b="1" i="1" dirty="0">
                <a:latin typeface="Times New Roman" pitchFamily="18" charset="0"/>
              </a:rPr>
              <a:t>TR</a:t>
            </a:r>
            <a:r>
              <a:rPr kumimoji="0" lang="pl-PL" altLang="pl-PL" sz="1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kumimoji="0" lang="pl-PL" altLang="pl-PL" sz="1400" b="1" i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kumimoji="0" lang="pl-PL" altLang="pl-PL" sz="1400" b="1" i="1" dirty="0">
                <a:solidFill>
                  <a:srgbClr val="0070C0"/>
                </a:solidFill>
                <a:latin typeface="Times New Roman" pitchFamily="18" charset="0"/>
              </a:rPr>
              <a:t>– transformatory SN/0,4 kV </a:t>
            </a:r>
            <a:r>
              <a:rPr kumimoji="0" lang="pl-PL" altLang="pl-PL" sz="1400" b="1" i="1" dirty="0">
                <a:solidFill>
                  <a:srgbClr val="FF0000"/>
                </a:solidFill>
                <a:latin typeface="Times New Roman" pitchFamily="18" charset="0"/>
              </a:rPr>
              <a:t>nie posiadają</a:t>
            </a:r>
            <a:r>
              <a:rPr kumimoji="0" lang="pl-PL" altLang="pl-PL" sz="1400" b="1" i="1" dirty="0">
                <a:solidFill>
                  <a:srgbClr val="0070C0"/>
                </a:solidFill>
                <a:latin typeface="Times New Roman" pitchFamily="18" charset="0"/>
              </a:rPr>
              <a:t> regulacji pod </a:t>
            </a:r>
            <a:r>
              <a:rPr kumimoji="0" lang="pl-PL" altLang="pl-PL" sz="1400" b="1" i="1" dirty="0" smtClean="0">
                <a:solidFill>
                  <a:srgbClr val="0070C0"/>
                </a:solidFill>
                <a:latin typeface="Times New Roman" pitchFamily="18" charset="0"/>
              </a:rPr>
              <a:t>obciążeniem</a:t>
            </a:r>
            <a:endParaRPr kumimoji="0" lang="pl-PL" altLang="pl-PL" sz="1400" b="1" i="1" dirty="0">
              <a:solidFill>
                <a:srgbClr val="0070C0"/>
              </a:solidFill>
              <a:latin typeface="Times New Roman" pitchFamily="18" charset="0"/>
            </a:endParaRPr>
          </a:p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400" b="1" i="1" dirty="0">
                <a:solidFill>
                  <a:srgbClr val="0070C0"/>
                </a:solidFill>
                <a:latin typeface="Times New Roman" pitchFamily="18" charset="0"/>
              </a:rPr>
              <a:t>          posiadają odczepy +5%, 0%, -5% zmieniane w stanie </a:t>
            </a:r>
            <a:r>
              <a:rPr kumimoji="0" lang="pl-PL" altLang="pl-PL" sz="1400" b="1" i="1" dirty="0" err="1">
                <a:solidFill>
                  <a:srgbClr val="0070C0"/>
                </a:solidFill>
                <a:latin typeface="Times New Roman" pitchFamily="18" charset="0"/>
              </a:rPr>
              <a:t>beznapięciowym</a:t>
            </a:r>
            <a:endParaRPr kumimoji="0" lang="pl-PL" altLang="pl-PL" sz="1400" b="1" i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11" name="TR110"/>
          <p:cNvSpPr>
            <a:spLocks noChangeArrowheads="1"/>
          </p:cNvSpPr>
          <p:nvPr/>
        </p:nvSpPr>
        <p:spPr bwMode="auto">
          <a:xfrm>
            <a:off x="1735101" y="2355992"/>
            <a:ext cx="6977359" cy="47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400" b="1" i="1" dirty="0">
                <a:latin typeface="Times New Roman" pitchFamily="18" charset="0"/>
              </a:rPr>
              <a:t>TR</a:t>
            </a:r>
            <a:r>
              <a:rPr kumimoji="0" lang="pl-PL" altLang="pl-PL" sz="1400" b="1" i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kumimoji="0" lang="pl-PL" altLang="pl-PL" sz="1400" b="1" i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kumimoji="0" lang="pl-PL" altLang="pl-PL" sz="1400" b="1" i="1" dirty="0">
                <a:solidFill>
                  <a:srgbClr val="0070C0"/>
                </a:solidFill>
                <a:latin typeface="Times New Roman" pitchFamily="18" charset="0"/>
              </a:rPr>
              <a:t>– transformatory 110/SN </a:t>
            </a:r>
            <a:r>
              <a:rPr kumimoji="0" lang="pl-PL" altLang="pl-PL" sz="1400" b="1" i="1" dirty="0">
                <a:solidFill>
                  <a:srgbClr val="FF0000"/>
                </a:solidFill>
                <a:latin typeface="Times New Roman" pitchFamily="18" charset="0"/>
              </a:rPr>
              <a:t>posiadają</a:t>
            </a:r>
            <a:r>
              <a:rPr kumimoji="0" lang="pl-PL" altLang="pl-PL" sz="1400" b="1" i="1" dirty="0">
                <a:solidFill>
                  <a:srgbClr val="0070C0"/>
                </a:solidFill>
                <a:latin typeface="Times New Roman" pitchFamily="18" charset="0"/>
              </a:rPr>
              <a:t> regulację napięcia pod obciążeniem po stronie 110 kV</a:t>
            </a:r>
          </a:p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400" b="1" i="1" dirty="0">
                <a:solidFill>
                  <a:srgbClr val="0070C0"/>
                </a:solidFill>
                <a:latin typeface="Times New Roman" pitchFamily="18" charset="0"/>
              </a:rPr>
              <a:t>            regulują napięcie w sieci SN i </a:t>
            </a:r>
            <a:r>
              <a:rPr kumimoji="0" lang="pl-PL" altLang="pl-PL" sz="1400" b="1" i="1" dirty="0" err="1">
                <a:solidFill>
                  <a:srgbClr val="0070C0"/>
                </a:solidFill>
                <a:latin typeface="Times New Roman" pitchFamily="18" charset="0"/>
              </a:rPr>
              <a:t>nN</a:t>
            </a:r>
            <a:r>
              <a:rPr kumimoji="0" lang="pl-PL" altLang="pl-PL" sz="1400" b="1" i="1" dirty="0">
                <a:solidFill>
                  <a:srgbClr val="0070C0"/>
                </a:solidFill>
                <a:latin typeface="Times New Roman" pitchFamily="18" charset="0"/>
              </a:rPr>
              <a:t> (</a:t>
            </a:r>
            <a:r>
              <a:rPr kumimoji="0" lang="pl-PL" altLang="pl-PL" sz="1400" b="1" i="1" dirty="0">
                <a:solidFill>
                  <a:srgbClr val="FF0000"/>
                </a:solidFill>
                <a:latin typeface="Times New Roman" pitchFamily="18" charset="0"/>
              </a:rPr>
              <a:t>0,4kV</a:t>
            </a:r>
            <a:r>
              <a:rPr kumimoji="0" lang="pl-PL" altLang="pl-PL" sz="1400" b="1" i="1" dirty="0">
                <a:solidFill>
                  <a:srgbClr val="0070C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12" name="ATR"/>
          <p:cNvSpPr>
            <a:spLocks noChangeArrowheads="1"/>
          </p:cNvSpPr>
          <p:nvPr/>
        </p:nvSpPr>
        <p:spPr bwMode="auto">
          <a:xfrm>
            <a:off x="1735101" y="1577375"/>
            <a:ext cx="6355138" cy="47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400" b="1" i="1">
                <a:latin typeface="Times New Roman" pitchFamily="18" charset="0"/>
              </a:rPr>
              <a:t>ATR</a:t>
            </a:r>
            <a:r>
              <a:rPr kumimoji="0" lang="pl-PL" altLang="pl-PL" sz="1400" b="1" i="1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kumimoji="0" lang="pl-PL" altLang="pl-PL" sz="1400" b="1" i="1">
                <a:solidFill>
                  <a:srgbClr val="0070C0"/>
                </a:solidFill>
                <a:latin typeface="Times New Roman" pitchFamily="18" charset="0"/>
              </a:rPr>
              <a:t>– autotransformatory 400/220, 400/110, 220/110 </a:t>
            </a:r>
            <a:r>
              <a:rPr kumimoji="0" lang="pl-PL" altLang="pl-PL" sz="1400" b="1" i="1">
                <a:solidFill>
                  <a:srgbClr val="FF0000"/>
                </a:solidFill>
                <a:latin typeface="Times New Roman" pitchFamily="18" charset="0"/>
              </a:rPr>
              <a:t>posiadają</a:t>
            </a:r>
            <a:r>
              <a:rPr kumimoji="0" lang="pl-PL" altLang="pl-PL" sz="1400" b="1" i="1">
                <a:solidFill>
                  <a:srgbClr val="0070C0"/>
                </a:solidFill>
                <a:latin typeface="Times New Roman" pitchFamily="18" charset="0"/>
              </a:rPr>
              <a:t> przełącznik zaczepów </a:t>
            </a:r>
          </a:p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400" b="1" i="1">
                <a:solidFill>
                  <a:srgbClr val="0070C0"/>
                </a:solidFill>
                <a:latin typeface="Times New Roman" pitchFamily="18" charset="0"/>
              </a:rPr>
              <a:t>            po stronie dolnej lub górnej</a:t>
            </a:r>
          </a:p>
        </p:txBody>
      </p:sp>
      <p:sp>
        <p:nvSpPr>
          <p:cNvPr id="13" name="TB"/>
          <p:cNvSpPr>
            <a:spLocks noChangeArrowheads="1"/>
          </p:cNvSpPr>
          <p:nvPr/>
        </p:nvSpPr>
        <p:spPr bwMode="auto">
          <a:xfrm>
            <a:off x="1735101" y="3913225"/>
            <a:ext cx="5600892" cy="47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400" b="1" i="1" dirty="0">
                <a:latin typeface="Times New Roman" pitchFamily="18" charset="0"/>
              </a:rPr>
              <a:t>TB</a:t>
            </a:r>
            <a:r>
              <a:rPr kumimoji="0" lang="pl-PL" altLang="pl-PL" sz="1400" b="1" i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kumimoji="0" lang="pl-PL" altLang="pl-PL" sz="1400" b="1" i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kumimoji="0" lang="pl-PL" altLang="pl-PL" sz="1400" b="1" i="1" dirty="0">
                <a:solidFill>
                  <a:srgbClr val="0070C0"/>
                </a:solidFill>
                <a:latin typeface="Times New Roman" pitchFamily="18" charset="0"/>
              </a:rPr>
              <a:t>– transformatory blokowe </a:t>
            </a:r>
            <a:r>
              <a:rPr kumimoji="0" lang="pl-PL" altLang="pl-PL" sz="1400" b="1" i="1" dirty="0">
                <a:solidFill>
                  <a:srgbClr val="FF0000"/>
                </a:solidFill>
                <a:latin typeface="Times New Roman" pitchFamily="18" charset="0"/>
              </a:rPr>
              <a:t>nie były</a:t>
            </a:r>
            <a:r>
              <a:rPr kumimoji="0" lang="pl-PL" altLang="pl-PL" sz="1400" b="1" i="1" dirty="0">
                <a:solidFill>
                  <a:srgbClr val="0070C0"/>
                </a:solidFill>
                <a:latin typeface="Times New Roman" pitchFamily="18" charset="0"/>
              </a:rPr>
              <a:t> wyposażane w przełącznik zaczepów</a:t>
            </a:r>
          </a:p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400" b="1" i="1" dirty="0">
                <a:solidFill>
                  <a:srgbClr val="0070C0"/>
                </a:solidFill>
                <a:latin typeface="Times New Roman" pitchFamily="18" charset="0"/>
              </a:rPr>
              <a:t>           od kilku lat są</a:t>
            </a:r>
          </a:p>
        </p:txBody>
      </p:sp>
      <p:pic>
        <p:nvPicPr>
          <p:cNvPr id="2" name="Transf_GR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00" y="476672"/>
            <a:ext cx="7802880" cy="5852160"/>
          </a:xfrm>
          <a:prstGeom prst="rect">
            <a:avLst/>
          </a:prstGeom>
        </p:spPr>
      </p:pic>
      <p:pic>
        <p:nvPicPr>
          <p:cNvPr id="1028" name="ATR_100MW_220k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675" y="860961"/>
            <a:ext cx="553640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Uzwojeni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775" y="1166813"/>
            <a:ext cx="63627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rzeł_Zaczepó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000" y="1111287"/>
            <a:ext cx="180975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transformator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09800" y="1962150"/>
            <a:ext cx="4724400" cy="2933700"/>
          </a:xfrm>
          <a:prstGeom prst="rect">
            <a:avLst/>
          </a:prstGeom>
        </p:spPr>
      </p:pic>
      <p:sp>
        <p:nvSpPr>
          <p:cNvPr id="10" name="Tytuł"/>
          <p:cNvSpPr txBox="1">
            <a:spLocks noChangeArrowheads="1"/>
          </p:cNvSpPr>
          <p:nvPr/>
        </p:nvSpPr>
        <p:spPr bwMode="auto">
          <a:xfrm>
            <a:off x="3492378" y="216000"/>
            <a:ext cx="215924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algn="ctr" defTabSz="912813" eaLnBrk="0" hangingPunct="0">
              <a:defRPr/>
            </a:pPr>
            <a:r>
              <a:rPr kumimoji="1" lang="pl-PL" sz="1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Rodzaje transformatorów</a:t>
            </a:r>
          </a:p>
        </p:txBody>
      </p:sp>
    </p:spTree>
    <p:extLst>
      <p:ext uri="{BB962C8B-B14F-4D97-AF65-F5344CB8AC3E}">
        <p14:creationId xmlns:p14="http://schemas.microsoft.com/office/powerpoint/2010/main" val="141636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0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Karwia2006">
  <a:themeElements>
    <a:clrScheme name="Karwia20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rwia200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Karwia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rwia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rwia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rwia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rwia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rwia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rwia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rwia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rwia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rwia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rwia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rwia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9477</TotalTime>
  <Words>1197</Words>
  <Application>Microsoft Office PowerPoint</Application>
  <PresentationFormat>Pokaz na ekranie (4:3)</PresentationFormat>
  <Paragraphs>448</Paragraphs>
  <Slides>25</Slides>
  <Notes>17</Notes>
  <HiddenSlides>0</HiddenSlides>
  <MMClips>1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7" baseType="lpstr">
      <vt:lpstr>Karwia2006</vt:lpstr>
      <vt:lpstr>Równanie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Warsztaty użytkowników programu PLANS</dc:title>
  <dc:creator>tmzdun</dc:creator>
  <cp:lastModifiedBy>ZZ</cp:lastModifiedBy>
  <cp:revision>540</cp:revision>
  <dcterms:created xsi:type="dcterms:W3CDTF">2004-09-15T07:26:02Z</dcterms:created>
  <dcterms:modified xsi:type="dcterms:W3CDTF">2020-12-18T14:08:25Z</dcterms:modified>
</cp:coreProperties>
</file>