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2"/>
  </p:notesMasterIdLst>
  <p:handoutMasterIdLst>
    <p:handoutMasterId r:id="rId33"/>
  </p:handoutMasterIdLst>
  <p:sldIdLst>
    <p:sldId id="351" r:id="rId2"/>
    <p:sldId id="378" r:id="rId3"/>
    <p:sldId id="307" r:id="rId4"/>
    <p:sldId id="306" r:id="rId5"/>
    <p:sldId id="386" r:id="rId6"/>
    <p:sldId id="352" r:id="rId7"/>
    <p:sldId id="355" r:id="rId8"/>
    <p:sldId id="356" r:id="rId9"/>
    <p:sldId id="358" r:id="rId10"/>
    <p:sldId id="359" r:id="rId11"/>
    <p:sldId id="360" r:id="rId12"/>
    <p:sldId id="361" r:id="rId13"/>
    <p:sldId id="385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82" r:id="rId24"/>
    <p:sldId id="372" r:id="rId25"/>
    <p:sldId id="373" r:id="rId26"/>
    <p:sldId id="379" r:id="rId27"/>
    <p:sldId id="374" r:id="rId28"/>
    <p:sldId id="380" r:id="rId29"/>
    <p:sldId id="381" r:id="rId30"/>
    <p:sldId id="308" r:id="rId31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xltTV161IZGcjzDBgNPKdw==" hashData="bmWlNsk/zj7Ed57xqneEi/+3vLU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3300"/>
    <a:srgbClr val="003366"/>
    <a:srgbClr val="333399"/>
    <a:srgbClr val="00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10" autoAdjust="0"/>
  </p:normalViewPr>
  <p:slideViewPr>
    <p:cSldViewPr snapToGrid="0">
      <p:cViewPr>
        <p:scale>
          <a:sx n="80" d="100"/>
          <a:sy n="80" d="100"/>
        </p:scale>
        <p:origin x="-1584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C3DC14-2CB6-4132-A5F9-3F3DAF8453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86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C8BC8E-7B8D-4C22-914F-BB8DB74F14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9021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/>
              <a:t>Strona tytułowa</a:t>
            </a:r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74BA0D-96CD-4515-9FC7-FAA59BB1A948}" type="slidenum">
              <a:rPr lang="pl-PL" altLang="pl-PL" sz="1200" smtClean="0"/>
              <a:pPr/>
              <a:t>1</a:t>
            </a:fld>
            <a:endParaRPr lang="pl-PL" altLang="pl-PL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BC8E-7B8D-4C22-914F-BB8DB74F140D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089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BC8E-7B8D-4C22-914F-BB8DB74F140D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7439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BC8E-7B8D-4C22-914F-BB8DB74F140D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7439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>
                <a:latin typeface="Times New Roman" pitchFamily="18" charset="0"/>
              </a:rPr>
              <a:t>Metody numeryczne</a:t>
            </a:r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C0DBDA7-4334-484B-8F85-E0D4EB7663E0}" type="slidenum">
              <a:rPr kumimoji="0" lang="pl-PL" altLang="pl-PL" smtClean="0"/>
              <a:pPr>
                <a:spcBef>
                  <a:spcPct val="0"/>
                </a:spcBef>
              </a:pPr>
              <a:t>28</a:t>
            </a:fld>
            <a:endParaRPr kumimoji="0" lang="pl-PL" alt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>
                <a:latin typeface="Times New Roman" pitchFamily="18" charset="0"/>
              </a:rPr>
              <a:t>Metody numeryczne</a:t>
            </a:r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C0DBDA7-4334-484B-8F85-E0D4EB7663E0}" type="slidenum">
              <a:rPr kumimoji="0" lang="pl-PL" altLang="pl-PL" smtClean="0"/>
              <a:pPr>
                <a:spcBef>
                  <a:spcPct val="0"/>
                </a:spcBef>
              </a:pPr>
              <a:t>29</a:t>
            </a:fld>
            <a:endParaRPr kumimoji="0" lang="pl-PL" alt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lo_wymiar_pp_zaokragl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pl-PL" altLang="pl-PL" sz="1800">
              <a:latin typeface="Arial" charset="0"/>
            </a:endParaRPr>
          </a:p>
        </p:txBody>
      </p:sp>
      <p:pic>
        <p:nvPicPr>
          <p:cNvPr id="7" name="Picture 8" descr="t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6324600"/>
            <a:ext cx="14652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16013" y="11969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3515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i="1"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3595880" y="6308725"/>
            <a:ext cx="28968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2000" i="1" smtClean="0">
                <a:solidFill>
                  <a:schemeClr val="bg1"/>
                </a:solidFill>
                <a:latin typeface="Calibri" pitchFamily="34" charset="0"/>
              </a:rPr>
              <a:t>http://www.plans.com.pl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2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73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21500" y="260350"/>
            <a:ext cx="1909763" cy="58658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87450" y="260350"/>
            <a:ext cx="5581650" cy="58658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515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7643813" cy="63341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187450" y="1196975"/>
            <a:ext cx="3744913" cy="49291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84763" y="1196975"/>
            <a:ext cx="3746500" cy="49291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375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7643813" cy="63341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7450" y="1196975"/>
            <a:ext cx="3744913" cy="49291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084763" y="1196975"/>
            <a:ext cx="3746500" cy="2387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084763" y="3736975"/>
            <a:ext cx="3746500" cy="23891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788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1187450" y="260350"/>
            <a:ext cx="7643813" cy="58658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710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28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9177" y="4406900"/>
            <a:ext cx="734553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49177" y="2906713"/>
            <a:ext cx="734553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0858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7450" y="1196975"/>
            <a:ext cx="3744913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84763" y="1196975"/>
            <a:ext cx="37465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169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31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00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9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6641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7217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/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lo_wymiar_pp_zaokraglon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260350"/>
            <a:ext cx="76438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96975"/>
            <a:ext cx="764381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pic>
        <p:nvPicPr>
          <p:cNvPr id="1029" name="Picture 5" descr="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pl-PL" altLang="pl-PL" sz="1800">
              <a:latin typeface="Arial" charset="0"/>
            </a:endParaRPr>
          </a:p>
        </p:txBody>
      </p:sp>
      <p:pic>
        <p:nvPicPr>
          <p:cNvPr id="1031" name="Picture 8" descr="tl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6324600"/>
            <a:ext cx="14652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183031" y="3244241"/>
            <a:ext cx="400110" cy="280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>
            <a:spAutoFit/>
          </a:bodyPr>
          <a:lstStyle/>
          <a:p>
            <a:pPr algn="ctr" eaLnBrk="1" hangingPunct="1">
              <a:tabLst>
                <a:tab pos="5745163" algn="l"/>
              </a:tabLst>
              <a:defRPr/>
            </a:pPr>
            <a:r>
              <a:rPr lang="pl-PL" sz="1400" b="1" i="1">
                <a:solidFill>
                  <a:schemeClr val="bg1"/>
                </a:solidFill>
                <a:latin typeface="+mn-lt"/>
                <a:cs typeface="Times New Roman" pitchFamily="18" charset="0"/>
              </a:rPr>
              <a:t>Z.Zdun,  K</a:t>
            </a:r>
            <a:r>
              <a:rPr lang="pl-PL" sz="14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. Księżyk</a:t>
            </a:r>
            <a:r>
              <a:rPr lang="pl-PL" sz="1400" b="1" i="1">
                <a:solidFill>
                  <a:schemeClr val="bg1"/>
                </a:solidFill>
                <a:latin typeface="+mn-lt"/>
                <a:cs typeface="Times New Roman" pitchFamily="18" charset="0"/>
              </a:rPr>
              <a:t>,  T</a:t>
            </a:r>
            <a:r>
              <a:rPr lang="pl-PL" sz="14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. Zdun</a:t>
            </a:r>
          </a:p>
        </p:txBody>
      </p:sp>
      <p:sp>
        <p:nvSpPr>
          <p:cNvPr id="1033" name="Text Box 7"/>
          <p:cNvSpPr txBox="1">
            <a:spLocks noChangeArrowheads="1"/>
          </p:cNvSpPr>
          <p:nvPr userDrawn="1"/>
        </p:nvSpPr>
        <p:spPr bwMode="auto">
          <a:xfrm>
            <a:off x="1239838" y="6361113"/>
            <a:ext cx="7215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altLang="pl-PL" b="1" i="1">
                <a:solidFill>
                  <a:schemeClr val="bg1"/>
                </a:solidFill>
                <a:latin typeface="Calibri" pitchFamily="34" charset="0"/>
              </a:rPr>
              <a:t>Struktura i parametry systemu elektroenergetycznego</a:t>
            </a:r>
            <a:endParaRPr lang="pl-PL" altLang="pl-PL" sz="2000" i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34" name="Text Box 7"/>
          <p:cNvSpPr txBox="1">
            <a:spLocks noChangeArrowheads="1"/>
          </p:cNvSpPr>
          <p:nvPr userDrawn="1"/>
        </p:nvSpPr>
        <p:spPr bwMode="auto">
          <a:xfrm>
            <a:off x="8304213" y="6399213"/>
            <a:ext cx="6762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>
            <a:spAutoFit/>
          </a:bodyPr>
          <a:lstStyle>
            <a:lvl1pPr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45163" algn="l"/>
              </a:tabLs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A441089-CBEA-4039-B14B-EF17E851067C}" type="slidenum">
              <a:rPr lang="pl-PL" altLang="pl-PL" b="1" i="1" smtClean="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‹#›</a:t>
            </a:fld>
            <a:r>
              <a:rPr lang="pl-PL" altLang="pl-PL" b="1" i="1" smtClean="0">
                <a:solidFill>
                  <a:schemeClr val="bg1"/>
                </a:solidFill>
                <a:latin typeface="Calibri" pitchFamily="34" charset="0"/>
              </a:rPr>
              <a:t>/30</a:t>
            </a:r>
            <a:endParaRPr lang="pl-PL" altLang="pl-PL" sz="2000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63" Type="http://schemas.openxmlformats.org/officeDocument/2006/relationships/image" Target="../media/image64.png"/><Relationship Id="rId68" Type="http://schemas.openxmlformats.org/officeDocument/2006/relationships/image" Target="../media/image69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66" Type="http://schemas.openxmlformats.org/officeDocument/2006/relationships/image" Target="../media/image67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61" Type="http://schemas.openxmlformats.org/officeDocument/2006/relationships/image" Target="../media/image62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65" Type="http://schemas.openxmlformats.org/officeDocument/2006/relationships/image" Target="../media/image6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png"/><Relationship Id="rId64" Type="http://schemas.openxmlformats.org/officeDocument/2006/relationships/image" Target="../media/image65.png"/><Relationship Id="rId8" Type="http://schemas.openxmlformats.org/officeDocument/2006/relationships/image" Target="../media/image9.jpeg"/><Relationship Id="rId51" Type="http://schemas.openxmlformats.org/officeDocument/2006/relationships/image" Target="../media/image52.png"/><Relationship Id="rId3" Type="http://schemas.openxmlformats.org/officeDocument/2006/relationships/image" Target="../media/image4.jpe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59" Type="http://schemas.openxmlformats.org/officeDocument/2006/relationships/image" Target="../media/image60.jpg"/><Relationship Id="rId67" Type="http://schemas.openxmlformats.org/officeDocument/2006/relationships/image" Target="../media/image68.jpe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62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05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4.wmf"/><Relationship Id="rId5" Type="http://schemas.openxmlformats.org/officeDocument/2006/relationships/image" Target="../media/image101.wmf"/><Relationship Id="rId15" Type="http://schemas.openxmlformats.org/officeDocument/2006/relationships/image" Target="../media/image10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3.wmf"/><Relationship Id="rId1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1850" y="4286250"/>
            <a:ext cx="380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dr inż. Zbigniew Zdun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b="1"/>
              <a:t>† </a:t>
            </a:r>
            <a:r>
              <a:rPr lang="pl-PL" sz="2400" i="1" kern="0" smtClean="0">
                <a:latin typeface="Calibri" pitchFamily="34" charset="0"/>
              </a:rPr>
              <a:t>dr </a:t>
            </a:r>
            <a:r>
              <a:rPr lang="pl-PL" sz="2400" i="1" kern="0">
                <a:latin typeface="Calibri" pitchFamily="34" charset="0"/>
              </a:rPr>
              <a:t>inż. Krzysztof Księżyk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mgr inż. Tomasz Zdun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pl-PL" sz="2400" b="1" i="1" kern="0" dirty="0">
              <a:latin typeface="Calibri" pitchFamily="34" charset="0"/>
            </a:endParaRPr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6856413" y="347663"/>
            <a:ext cx="1820862" cy="823912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6683375" y="500063"/>
            <a:ext cx="1851025" cy="854075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6494463" y="742950"/>
            <a:ext cx="1892300" cy="846138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pl-PL" sz="1200" b="1" i="1">
                <a:latin typeface="Calibri" pitchFamily="34" charset="0"/>
              </a:rPr>
              <a:t>Plans Sp. z o.o.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pl-PL" sz="1100" i="1">
                <a:latin typeface="Calibri" pitchFamily="34" charset="0"/>
              </a:rPr>
              <a:t>email:plans@plans.com.pl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altLang="pl-PL" sz="1000">
                <a:latin typeface="Calibri" pitchFamily="34" charset="0"/>
              </a:rPr>
              <a:t>tel. 603 590 726</a:t>
            </a:r>
            <a:endParaRPr lang="pl-PL" altLang="pl-PL" sz="1800">
              <a:latin typeface="Arial" charset="0"/>
            </a:endParaRPr>
          </a:p>
        </p:txBody>
      </p:sp>
      <p:sp>
        <p:nvSpPr>
          <p:cNvPr id="30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4641" y="2587132"/>
            <a:ext cx="5294719" cy="861774"/>
          </a:xfrm>
        </p:spPr>
        <p:txBody>
          <a:bodyPr wrap="none" lIns="0" tIns="0" rIns="0" bIns="0">
            <a:spAutoFit/>
          </a:bodyPr>
          <a:lstStyle/>
          <a:p>
            <a:pPr defTabSz="909638"/>
            <a:r>
              <a:rPr lang="pl-PL" altLang="pl-PL" sz="2800" i="1" smtClean="0">
                <a:solidFill>
                  <a:srgbClr val="0070C0"/>
                </a:solidFill>
              </a:rPr>
              <a:t>Struktura i parametry systemu </a:t>
            </a:r>
            <a:br>
              <a:rPr lang="pl-PL" altLang="pl-PL" sz="2800" i="1" smtClean="0">
                <a:solidFill>
                  <a:srgbClr val="0070C0"/>
                </a:solidFill>
              </a:rPr>
            </a:br>
            <a:r>
              <a:rPr lang="pl-PL" altLang="pl-PL" sz="2800" i="1" smtClean="0">
                <a:solidFill>
                  <a:srgbClr val="0070C0"/>
                </a:solidFill>
              </a:rPr>
              <a:t>elektroenergetycznego</a:t>
            </a:r>
            <a:endParaRPr kumimoji="1" lang="pl-PL" altLang="pl-PL" sz="2800" i="1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Wykre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35" y="921866"/>
            <a:ext cx="7360920" cy="473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"/>
          <p:cNvSpPr txBox="1">
            <a:spLocks noChangeArrowheads="1"/>
          </p:cNvSpPr>
          <p:nvPr/>
        </p:nvSpPr>
        <p:spPr bwMode="auto">
          <a:xfrm>
            <a:off x="2454433" y="397327"/>
            <a:ext cx="43345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Produkcja energii elektrycznej w </a:t>
            </a: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latach 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1950-2018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Wykres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7" y="1054857"/>
            <a:ext cx="7322820" cy="469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"/>
          <p:cNvSpPr txBox="1">
            <a:spLocks noChangeArrowheads="1"/>
          </p:cNvSpPr>
          <p:nvPr/>
        </p:nvSpPr>
        <p:spPr bwMode="auto">
          <a:xfrm>
            <a:off x="1528699" y="288924"/>
            <a:ext cx="608660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ctr" defTabSz="912813" eaLnBrk="0" hangingPunct="0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Średnie miesięczne zapotrzebowanie na moc w szczytach </a:t>
            </a: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wieczornych </a:t>
            </a:r>
            <a:endParaRPr kumimoji="1" lang="pl-PL" sz="1400" b="1" i="1" kern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dni </a:t>
            </a: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roboczych </a:t>
            </a: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2018 </a:t>
            </a: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roku na tle danych historycznych</a:t>
            </a:r>
          </a:p>
        </p:txBody>
      </p:sp>
    </p:spTree>
    <p:extLst>
      <p:ext uri="{BB962C8B-B14F-4D97-AF65-F5344CB8AC3E}">
        <p14:creationId xmlns:p14="http://schemas.microsoft.com/office/powerpoint/2010/main" val="83495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Wykre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9" y="944398"/>
            <a:ext cx="7360920" cy="473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1537516" y="259819"/>
            <a:ext cx="60689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ctr" defTabSz="912813" eaLnBrk="0" hangingPunct="0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Przebiegi zapotrzebowania na moc w dniach, w których </a:t>
            </a: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nastąpiło </a:t>
            </a:r>
            <a:endParaRPr kumimoji="1" lang="pl-PL" sz="1400" b="1" i="1" kern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maksymalne </a:t>
            </a: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minimalne krajowe zapotrzebowanie na moc </a:t>
            </a: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2018 </a:t>
            </a: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roku</a:t>
            </a:r>
          </a:p>
        </p:txBody>
      </p:sp>
    </p:spTree>
    <p:extLst>
      <p:ext uri="{BB962C8B-B14F-4D97-AF65-F5344CB8AC3E}">
        <p14:creationId xmlns:p14="http://schemas.microsoft.com/office/powerpoint/2010/main" val="282517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2018_Wytw"/>
          <p:cNvGrpSpPr/>
          <p:nvPr/>
        </p:nvGrpSpPr>
        <p:grpSpPr>
          <a:xfrm>
            <a:off x="6538981" y="1000993"/>
            <a:ext cx="2477004" cy="153888"/>
            <a:chOff x="6538981" y="5709849"/>
            <a:chExt cx="2477004" cy="153888"/>
          </a:xfrm>
        </p:grpSpPr>
        <p:sp>
          <p:nvSpPr>
            <p:cNvPr id="167" name="pole tekstowe 16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49,86</a:t>
              </a:r>
              <a:endParaRPr lang="pl-PL" sz="1000" b="1"/>
            </a:p>
          </p:txBody>
        </p:sp>
        <p:sp>
          <p:nvSpPr>
            <p:cNvPr id="168" name="pole tekstowe 16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29,70</a:t>
              </a:r>
              <a:endParaRPr lang="pl-PL" sz="1000" b="1"/>
            </a:p>
          </p:txBody>
        </p:sp>
        <p:sp>
          <p:nvSpPr>
            <p:cNvPr id="169" name="pole tekstowe 168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14,37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170" name="pole tekstowe 169"/>
            <p:cNvSpPr txBox="1"/>
            <p:nvPr/>
          </p:nvSpPr>
          <p:spPr>
            <a:xfrm>
              <a:off x="8272141" y="5709849"/>
              <a:ext cx="743844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2018 Wytw.</a:t>
              </a:r>
              <a:endParaRPr lang="pl-PL" sz="1000"/>
            </a:p>
          </p:txBody>
        </p:sp>
      </p:grpSp>
      <p:grpSp>
        <p:nvGrpSpPr>
          <p:cNvPr id="132" name="Wykr_2018_Wytw"/>
          <p:cNvGrpSpPr/>
          <p:nvPr/>
        </p:nvGrpSpPr>
        <p:grpSpPr>
          <a:xfrm>
            <a:off x="979146" y="856101"/>
            <a:ext cx="5401440" cy="4752000"/>
            <a:chOff x="979146" y="856101"/>
            <a:chExt cx="5401440" cy="4752000"/>
          </a:xfrm>
        </p:grpSpPr>
        <p:pic>
          <p:nvPicPr>
            <p:cNvPr id="131" name="Obraz 1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46" y="856101"/>
              <a:ext cx="5401440" cy="4752000"/>
            </a:xfrm>
            <a:prstGeom prst="rect">
              <a:avLst/>
            </a:prstGeom>
          </p:spPr>
        </p:pic>
        <p:sp>
          <p:nvSpPr>
            <p:cNvPr id="165" name="pole tekstowe 164"/>
            <p:cNvSpPr txBox="1"/>
            <p:nvPr/>
          </p:nvSpPr>
          <p:spPr>
            <a:xfrm>
              <a:off x="3033448" y="3108120"/>
              <a:ext cx="1459424" cy="615553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pPr algn="ctr"/>
              <a:r>
                <a:rPr lang="pl-PL" sz="2000" smtClean="0"/>
                <a:t>2018</a:t>
              </a:r>
            </a:p>
            <a:p>
              <a:pPr algn="ctr"/>
              <a:r>
                <a:rPr lang="pl-PL" sz="2000" smtClean="0"/>
                <a:t>Wytwarzanie</a:t>
              </a:r>
              <a:endParaRPr lang="pl-PL" sz="2000"/>
            </a:p>
          </p:txBody>
        </p:sp>
      </p:grpSp>
      <p:grpSp>
        <p:nvGrpSpPr>
          <p:cNvPr id="11" name="2018"/>
          <p:cNvGrpSpPr/>
          <p:nvPr/>
        </p:nvGrpSpPr>
        <p:grpSpPr>
          <a:xfrm>
            <a:off x="6538981" y="1220404"/>
            <a:ext cx="2098695" cy="153888"/>
            <a:chOff x="6538981" y="5709849"/>
            <a:chExt cx="2098695" cy="153888"/>
          </a:xfrm>
        </p:grpSpPr>
        <p:sp>
          <p:nvSpPr>
            <p:cNvPr id="12" name="pole tekstowe 1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50,53</a:t>
              </a:r>
              <a:endParaRPr lang="pl-PL" sz="1000" b="1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19,05</a:t>
              </a:r>
              <a:endParaRPr lang="pl-PL" sz="1000" b="1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>
                  <a:solidFill>
                    <a:srgbClr val="006600"/>
                  </a:solidFill>
                </a:rPr>
                <a:t>24,58</a:t>
              </a: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2018</a:t>
              </a:r>
              <a:endParaRPr lang="pl-PL" sz="1000"/>
            </a:p>
          </p:txBody>
        </p:sp>
      </p:grpSp>
      <p:grpSp>
        <p:nvGrpSpPr>
          <p:cNvPr id="110" name="Wykr_2018"/>
          <p:cNvGrpSpPr/>
          <p:nvPr/>
        </p:nvGrpSpPr>
        <p:grpSpPr>
          <a:xfrm>
            <a:off x="1054047" y="867723"/>
            <a:ext cx="5220000" cy="4557396"/>
            <a:chOff x="968983" y="1027218"/>
            <a:chExt cx="5220429" cy="4557396"/>
          </a:xfrm>
        </p:grpSpPr>
        <p:pic>
          <p:nvPicPr>
            <p:cNvPr id="108" name="Obraz 10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983" y="1027218"/>
              <a:ext cx="5220429" cy="4557396"/>
            </a:xfrm>
            <a:prstGeom prst="rect">
              <a:avLst/>
            </a:prstGeom>
          </p:spPr>
        </p:pic>
        <p:sp>
          <p:nvSpPr>
            <p:cNvPr id="109" name="pole tekstowe 108"/>
            <p:cNvSpPr txBox="1"/>
            <p:nvPr/>
          </p:nvSpPr>
          <p:spPr>
            <a:xfrm>
              <a:off x="3292433" y="3243984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2018</a:t>
              </a:r>
              <a:endParaRPr lang="pl-PL" sz="2000"/>
            </a:p>
          </p:txBody>
        </p:sp>
      </p:grpSp>
      <p:grpSp>
        <p:nvGrpSpPr>
          <p:cNvPr id="16" name="2017"/>
          <p:cNvGrpSpPr/>
          <p:nvPr/>
        </p:nvGrpSpPr>
        <p:grpSpPr>
          <a:xfrm>
            <a:off x="6538981" y="1439815"/>
            <a:ext cx="2098695" cy="153888"/>
            <a:chOff x="6538981" y="5709849"/>
            <a:chExt cx="2098695" cy="153888"/>
          </a:xfrm>
        </p:grpSpPr>
        <p:sp>
          <p:nvSpPr>
            <p:cNvPr id="17" name="pole tekstowe 1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46,63</a:t>
              </a:r>
              <a:endParaRPr lang="pl-PL" sz="1000" b="1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21,54</a:t>
              </a:r>
              <a:endParaRPr lang="pl-PL" sz="1000" b="1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>
                  <a:solidFill>
                    <a:srgbClr val="006600"/>
                  </a:solidFill>
                </a:rPr>
                <a:t>25,35</a:t>
              </a: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2017</a:t>
              </a:r>
              <a:endParaRPr lang="pl-PL" sz="1000"/>
            </a:p>
          </p:txBody>
        </p:sp>
      </p:grpSp>
      <p:grpSp>
        <p:nvGrpSpPr>
          <p:cNvPr id="439" name="Wykr_2017"/>
          <p:cNvGrpSpPr/>
          <p:nvPr/>
        </p:nvGrpSpPr>
        <p:grpSpPr>
          <a:xfrm>
            <a:off x="963106" y="695040"/>
            <a:ext cx="5390324" cy="4752000"/>
            <a:chOff x="963106" y="695040"/>
            <a:chExt cx="5390324" cy="4752000"/>
          </a:xfrm>
        </p:grpSpPr>
        <p:pic>
          <p:nvPicPr>
            <p:cNvPr id="438" name="Obraz 4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06" y="695040"/>
              <a:ext cx="5390324" cy="4752000"/>
            </a:xfrm>
            <a:prstGeom prst="rect">
              <a:avLst/>
            </a:prstGeom>
          </p:spPr>
        </p:pic>
        <p:sp>
          <p:nvSpPr>
            <p:cNvPr id="114" name="pole tekstowe 113"/>
            <p:cNvSpPr txBox="1"/>
            <p:nvPr/>
          </p:nvSpPr>
          <p:spPr>
            <a:xfrm>
              <a:off x="3340550" y="3024706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2017</a:t>
              </a:r>
              <a:endParaRPr lang="pl-PL" sz="2000"/>
            </a:p>
          </p:txBody>
        </p:sp>
      </p:grpSp>
      <p:grpSp>
        <p:nvGrpSpPr>
          <p:cNvPr id="21" name="2016"/>
          <p:cNvGrpSpPr/>
          <p:nvPr/>
        </p:nvGrpSpPr>
        <p:grpSpPr>
          <a:xfrm>
            <a:off x="6538981" y="1659226"/>
            <a:ext cx="2098695" cy="153888"/>
            <a:chOff x="6538981" y="5709849"/>
            <a:chExt cx="2098695" cy="153888"/>
          </a:xfrm>
        </p:grpSpPr>
        <p:sp>
          <p:nvSpPr>
            <p:cNvPr id="22" name="pole tekstowe 2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46,27</a:t>
              </a:r>
              <a:endParaRPr lang="pl-PL" sz="1000" b="1"/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22,54</a:t>
              </a:r>
              <a:endParaRPr lang="pl-PL" sz="1000" b="1"/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>
                  <a:solidFill>
                    <a:srgbClr val="006600"/>
                  </a:solidFill>
                </a:rPr>
                <a:t>24,77</a:t>
              </a:r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2016</a:t>
              </a:r>
              <a:endParaRPr lang="pl-PL" sz="1000"/>
            </a:p>
          </p:txBody>
        </p:sp>
      </p:grpSp>
      <p:grpSp>
        <p:nvGrpSpPr>
          <p:cNvPr id="437" name="Wykr_2016"/>
          <p:cNvGrpSpPr/>
          <p:nvPr/>
        </p:nvGrpSpPr>
        <p:grpSpPr>
          <a:xfrm>
            <a:off x="957237" y="806133"/>
            <a:ext cx="5391385" cy="4752000"/>
            <a:chOff x="957237" y="806133"/>
            <a:chExt cx="5391385" cy="4752000"/>
          </a:xfrm>
        </p:grpSpPr>
        <p:pic>
          <p:nvPicPr>
            <p:cNvPr id="436" name="Obraz 4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37" y="806133"/>
              <a:ext cx="5391385" cy="4752000"/>
            </a:xfrm>
            <a:prstGeom prst="rect">
              <a:avLst/>
            </a:prstGeom>
          </p:spPr>
        </p:pic>
        <p:sp>
          <p:nvSpPr>
            <p:cNvPr id="159" name="pole tekstowe 158"/>
            <p:cNvSpPr txBox="1"/>
            <p:nvPr/>
          </p:nvSpPr>
          <p:spPr>
            <a:xfrm>
              <a:off x="3344093" y="3187740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2016</a:t>
              </a:r>
              <a:endParaRPr lang="pl-PL" sz="2000"/>
            </a:p>
          </p:txBody>
        </p:sp>
      </p:grpSp>
      <p:grpSp>
        <p:nvGrpSpPr>
          <p:cNvPr id="26" name="2015"/>
          <p:cNvGrpSpPr/>
          <p:nvPr/>
        </p:nvGrpSpPr>
        <p:grpSpPr>
          <a:xfrm>
            <a:off x="6538981" y="1878637"/>
            <a:ext cx="2098695" cy="153888"/>
            <a:chOff x="6538981" y="5709849"/>
            <a:chExt cx="2098695" cy="153888"/>
          </a:xfrm>
        </p:grpSpPr>
        <p:sp>
          <p:nvSpPr>
            <p:cNvPr id="27" name="pole tekstowe 2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47,84</a:t>
              </a:r>
              <a:endParaRPr lang="pl-PL" sz="1000" b="1"/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22,97</a:t>
              </a:r>
              <a:endParaRPr lang="pl-PL" sz="1000" b="1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>
                  <a:solidFill>
                    <a:srgbClr val="006600"/>
                  </a:solidFill>
                </a:rPr>
                <a:t>22,19</a:t>
              </a:r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2015</a:t>
              </a:r>
              <a:endParaRPr lang="pl-PL" sz="1000"/>
            </a:p>
          </p:txBody>
        </p:sp>
      </p:grpSp>
      <p:grpSp>
        <p:nvGrpSpPr>
          <p:cNvPr id="435" name="Wykr_2015"/>
          <p:cNvGrpSpPr/>
          <p:nvPr/>
        </p:nvGrpSpPr>
        <p:grpSpPr>
          <a:xfrm>
            <a:off x="972632" y="841689"/>
            <a:ext cx="5369477" cy="4716000"/>
            <a:chOff x="972632" y="841689"/>
            <a:chExt cx="5369477" cy="4716000"/>
          </a:xfrm>
        </p:grpSpPr>
        <p:pic>
          <p:nvPicPr>
            <p:cNvPr id="434" name="Obraz 4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32" y="841689"/>
              <a:ext cx="5369477" cy="4716000"/>
            </a:xfrm>
            <a:prstGeom prst="rect">
              <a:avLst/>
            </a:prstGeom>
          </p:spPr>
        </p:pic>
        <p:sp>
          <p:nvSpPr>
            <p:cNvPr id="156" name="pole tekstowe 155"/>
            <p:cNvSpPr txBox="1"/>
            <p:nvPr/>
          </p:nvSpPr>
          <p:spPr>
            <a:xfrm>
              <a:off x="3354727" y="3177106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2015</a:t>
              </a:r>
              <a:endParaRPr lang="pl-PL" sz="2000"/>
            </a:p>
          </p:txBody>
        </p:sp>
      </p:grpSp>
      <p:grpSp>
        <p:nvGrpSpPr>
          <p:cNvPr id="31" name="2014"/>
          <p:cNvGrpSpPr/>
          <p:nvPr/>
        </p:nvGrpSpPr>
        <p:grpSpPr>
          <a:xfrm>
            <a:off x="6538981" y="2098048"/>
            <a:ext cx="2098695" cy="153888"/>
            <a:chOff x="6538981" y="5709849"/>
            <a:chExt cx="2098695" cy="153888"/>
          </a:xfrm>
        </p:grpSpPr>
        <p:sp>
          <p:nvSpPr>
            <p:cNvPr id="32" name="pole tekstowe 3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49,83</a:t>
              </a:r>
              <a:endParaRPr lang="pl-PL" sz="1000" b="1"/>
            </a:p>
          </p:txBody>
        </p:sp>
        <p:sp>
          <p:nvSpPr>
            <p:cNvPr id="33" name="pole tekstowe 3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24,31</a:t>
              </a:r>
              <a:endParaRPr lang="pl-PL" sz="1000" b="1"/>
            </a:p>
          </p:txBody>
        </p:sp>
        <p:sp>
          <p:nvSpPr>
            <p:cNvPr id="34" name="pole tekstowe 33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21,62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2014</a:t>
              </a:r>
              <a:endParaRPr lang="pl-PL" sz="1000"/>
            </a:p>
          </p:txBody>
        </p:sp>
      </p:grpSp>
      <p:grpSp>
        <p:nvGrpSpPr>
          <p:cNvPr id="433" name="Wykr_2014"/>
          <p:cNvGrpSpPr/>
          <p:nvPr/>
        </p:nvGrpSpPr>
        <p:grpSpPr>
          <a:xfrm>
            <a:off x="967869" y="808683"/>
            <a:ext cx="5395356" cy="4716000"/>
            <a:chOff x="967869" y="808683"/>
            <a:chExt cx="5395356" cy="4716000"/>
          </a:xfrm>
        </p:grpSpPr>
        <p:pic>
          <p:nvPicPr>
            <p:cNvPr id="430" name="Obraz 4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69" y="808683"/>
              <a:ext cx="5395356" cy="4716000"/>
            </a:xfrm>
            <a:prstGeom prst="rect">
              <a:avLst/>
            </a:prstGeom>
          </p:spPr>
        </p:pic>
        <p:sp>
          <p:nvSpPr>
            <p:cNvPr id="153" name="pole tekstowe 152"/>
            <p:cNvSpPr txBox="1"/>
            <p:nvPr/>
          </p:nvSpPr>
          <p:spPr>
            <a:xfrm>
              <a:off x="3312197" y="3145209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2014</a:t>
              </a:r>
              <a:endParaRPr lang="pl-PL" sz="2000"/>
            </a:p>
          </p:txBody>
        </p:sp>
      </p:grpSp>
      <p:grpSp>
        <p:nvGrpSpPr>
          <p:cNvPr id="36" name="2013"/>
          <p:cNvGrpSpPr/>
          <p:nvPr/>
        </p:nvGrpSpPr>
        <p:grpSpPr>
          <a:xfrm>
            <a:off x="6538981" y="2317459"/>
            <a:ext cx="2098695" cy="153888"/>
            <a:chOff x="6538981" y="5709849"/>
            <a:chExt cx="2098695" cy="153888"/>
          </a:xfrm>
        </p:grpSpPr>
        <p:sp>
          <p:nvSpPr>
            <p:cNvPr id="37" name="pole tekstowe 3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51,59</a:t>
              </a:r>
              <a:endParaRPr lang="pl-PL" sz="1000" b="1"/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24,41</a:t>
              </a:r>
              <a:endParaRPr lang="pl-PL" sz="1000" b="1"/>
            </a:p>
          </p:txBody>
        </p:sp>
        <p:sp>
          <p:nvSpPr>
            <p:cNvPr id="39" name="pole tekstowe 38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>
                  <a:solidFill>
                    <a:srgbClr val="006600"/>
                  </a:solidFill>
                </a:rPr>
                <a:t>18,22</a:t>
              </a:r>
            </a:p>
          </p:txBody>
        </p:sp>
        <p:sp>
          <p:nvSpPr>
            <p:cNvPr id="40" name="pole tekstowe 39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2013</a:t>
              </a:r>
              <a:endParaRPr lang="pl-PL" sz="1000"/>
            </a:p>
          </p:txBody>
        </p:sp>
      </p:grpSp>
      <p:grpSp>
        <p:nvGrpSpPr>
          <p:cNvPr id="429" name="Wykr_2013"/>
          <p:cNvGrpSpPr/>
          <p:nvPr/>
        </p:nvGrpSpPr>
        <p:grpSpPr>
          <a:xfrm>
            <a:off x="970082" y="825186"/>
            <a:ext cx="5376518" cy="4680000"/>
            <a:chOff x="970082" y="825186"/>
            <a:chExt cx="5376518" cy="4680000"/>
          </a:xfrm>
        </p:grpSpPr>
        <p:pic>
          <p:nvPicPr>
            <p:cNvPr id="428" name="Obraz 4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82" y="825186"/>
              <a:ext cx="5376518" cy="4680000"/>
            </a:xfrm>
            <a:prstGeom prst="rect">
              <a:avLst/>
            </a:prstGeom>
          </p:spPr>
        </p:pic>
        <p:sp>
          <p:nvSpPr>
            <p:cNvPr id="149" name="pole tekstowe 148"/>
            <p:cNvSpPr txBox="1"/>
            <p:nvPr/>
          </p:nvSpPr>
          <p:spPr>
            <a:xfrm>
              <a:off x="3333461" y="3198371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2013</a:t>
              </a:r>
              <a:endParaRPr lang="pl-PL" sz="2000"/>
            </a:p>
          </p:txBody>
        </p:sp>
      </p:grpSp>
      <p:grpSp>
        <p:nvGrpSpPr>
          <p:cNvPr id="41" name="2012"/>
          <p:cNvGrpSpPr/>
          <p:nvPr/>
        </p:nvGrpSpPr>
        <p:grpSpPr>
          <a:xfrm>
            <a:off x="6538981" y="2536870"/>
            <a:ext cx="2098695" cy="153888"/>
            <a:chOff x="6538981" y="5709849"/>
            <a:chExt cx="2098695" cy="153888"/>
          </a:xfrm>
        </p:grpSpPr>
        <p:sp>
          <p:nvSpPr>
            <p:cNvPr id="42" name="pole tekstowe 4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52,97</a:t>
              </a:r>
              <a:endParaRPr lang="pl-PL" sz="1000" b="1"/>
            </a:p>
          </p:txBody>
        </p:sp>
        <p:sp>
          <p:nvSpPr>
            <p:cNvPr id="43" name="pole tekstowe 4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25,32</a:t>
              </a:r>
              <a:endParaRPr lang="pl-PL" sz="1000" b="1"/>
            </a:p>
          </p:txBody>
        </p:sp>
        <p:sp>
          <p:nvSpPr>
            <p:cNvPr id="44" name="pole tekstowe 43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>
                  <a:solidFill>
                    <a:srgbClr val="006600"/>
                  </a:solidFill>
                </a:rPr>
                <a:t>15,17</a:t>
              </a:r>
            </a:p>
          </p:txBody>
        </p:sp>
        <p:sp>
          <p:nvSpPr>
            <p:cNvPr id="45" name="pole tekstowe 4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2012</a:t>
              </a:r>
              <a:endParaRPr lang="pl-PL" sz="1000"/>
            </a:p>
          </p:txBody>
        </p:sp>
      </p:grpSp>
      <p:grpSp>
        <p:nvGrpSpPr>
          <p:cNvPr id="427" name="Wykr_2012"/>
          <p:cNvGrpSpPr/>
          <p:nvPr/>
        </p:nvGrpSpPr>
        <p:grpSpPr>
          <a:xfrm>
            <a:off x="967211" y="805797"/>
            <a:ext cx="5410657" cy="4716000"/>
            <a:chOff x="967211" y="805797"/>
            <a:chExt cx="5410657" cy="4716000"/>
          </a:xfrm>
        </p:grpSpPr>
        <p:pic>
          <p:nvPicPr>
            <p:cNvPr id="426" name="Obraz 4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11" y="805797"/>
              <a:ext cx="5410657" cy="4716000"/>
            </a:xfrm>
            <a:prstGeom prst="rect">
              <a:avLst/>
            </a:prstGeom>
          </p:spPr>
        </p:pic>
        <p:sp>
          <p:nvSpPr>
            <p:cNvPr id="146" name="pole tekstowe 145"/>
            <p:cNvSpPr txBox="1"/>
            <p:nvPr/>
          </p:nvSpPr>
          <p:spPr>
            <a:xfrm>
              <a:off x="3365359" y="3134576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2012</a:t>
              </a:r>
              <a:endParaRPr lang="pl-PL" sz="2000"/>
            </a:p>
          </p:txBody>
        </p:sp>
      </p:grpSp>
      <p:grpSp>
        <p:nvGrpSpPr>
          <p:cNvPr id="46" name="2011"/>
          <p:cNvGrpSpPr/>
          <p:nvPr/>
        </p:nvGrpSpPr>
        <p:grpSpPr>
          <a:xfrm>
            <a:off x="6538981" y="2756281"/>
            <a:ext cx="2098695" cy="153888"/>
            <a:chOff x="6538981" y="5709849"/>
            <a:chExt cx="2098695" cy="153888"/>
          </a:xfrm>
        </p:grpSpPr>
        <p:sp>
          <p:nvSpPr>
            <p:cNvPr id="47" name="pole tekstowe 4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53,93</a:t>
              </a:r>
              <a:endParaRPr lang="pl-PL" sz="1000" b="1"/>
            </a:p>
          </p:txBody>
        </p:sp>
        <p:sp>
          <p:nvSpPr>
            <p:cNvPr id="48" name="pole tekstowe 4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25,77</a:t>
              </a:r>
              <a:endParaRPr lang="pl-PL" sz="1000" b="1"/>
            </a:p>
          </p:txBody>
        </p:sp>
        <p:sp>
          <p:nvSpPr>
            <p:cNvPr id="49" name="pole tekstowe 48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>
                  <a:solidFill>
                    <a:srgbClr val="006600"/>
                  </a:solidFill>
                </a:rPr>
                <a:t>13,64</a:t>
              </a:r>
            </a:p>
          </p:txBody>
        </p:sp>
        <p:sp>
          <p:nvSpPr>
            <p:cNvPr id="50" name="pole tekstowe 49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2011</a:t>
              </a:r>
              <a:endParaRPr lang="pl-PL" sz="1000"/>
            </a:p>
          </p:txBody>
        </p:sp>
      </p:grpSp>
      <p:grpSp>
        <p:nvGrpSpPr>
          <p:cNvPr id="425" name="Wykr_2011"/>
          <p:cNvGrpSpPr/>
          <p:nvPr/>
        </p:nvGrpSpPr>
        <p:grpSpPr>
          <a:xfrm>
            <a:off x="970868" y="758502"/>
            <a:ext cx="5419759" cy="4752000"/>
            <a:chOff x="970868" y="758502"/>
            <a:chExt cx="5419759" cy="4752000"/>
          </a:xfrm>
        </p:grpSpPr>
        <p:pic>
          <p:nvPicPr>
            <p:cNvPr id="424" name="Obraz 4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68" y="758502"/>
              <a:ext cx="5419759" cy="4752000"/>
            </a:xfrm>
            <a:prstGeom prst="rect">
              <a:avLst/>
            </a:prstGeom>
          </p:spPr>
        </p:pic>
        <p:sp>
          <p:nvSpPr>
            <p:cNvPr id="142" name="pole tekstowe 141"/>
            <p:cNvSpPr txBox="1"/>
            <p:nvPr/>
          </p:nvSpPr>
          <p:spPr>
            <a:xfrm>
              <a:off x="3322829" y="3070781"/>
              <a:ext cx="61252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2011</a:t>
              </a:r>
              <a:endParaRPr lang="pl-PL" sz="2000"/>
            </a:p>
          </p:txBody>
        </p:sp>
      </p:grpSp>
      <p:grpSp>
        <p:nvGrpSpPr>
          <p:cNvPr id="51" name="2010"/>
          <p:cNvGrpSpPr/>
          <p:nvPr/>
        </p:nvGrpSpPr>
        <p:grpSpPr>
          <a:xfrm>
            <a:off x="6538981" y="2975692"/>
            <a:ext cx="2098695" cy="153888"/>
            <a:chOff x="6538981" y="5709849"/>
            <a:chExt cx="2098695" cy="153888"/>
          </a:xfrm>
        </p:grpSpPr>
        <p:sp>
          <p:nvSpPr>
            <p:cNvPr id="52" name="pole tekstowe 5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57,70</a:t>
              </a:r>
              <a:endParaRPr lang="pl-PL" sz="1000" b="1"/>
            </a:p>
          </p:txBody>
        </p:sp>
        <p:sp>
          <p:nvSpPr>
            <p:cNvPr id="53" name="pole tekstowe 5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24,52</a:t>
              </a:r>
              <a:endParaRPr lang="pl-PL" sz="1000" b="1"/>
            </a:p>
          </p:txBody>
        </p:sp>
        <p:sp>
          <p:nvSpPr>
            <p:cNvPr id="54" name="pole tekstowe 53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10,97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55" name="pole tekstowe 5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2010</a:t>
              </a:r>
              <a:endParaRPr lang="pl-PL" sz="1000"/>
            </a:p>
          </p:txBody>
        </p:sp>
      </p:grpSp>
      <p:grpSp>
        <p:nvGrpSpPr>
          <p:cNvPr id="423" name="Wykr_2010"/>
          <p:cNvGrpSpPr/>
          <p:nvPr/>
        </p:nvGrpSpPr>
        <p:grpSpPr>
          <a:xfrm>
            <a:off x="971204" y="795500"/>
            <a:ext cx="5397539" cy="4716000"/>
            <a:chOff x="971204" y="795500"/>
            <a:chExt cx="5397539" cy="4716000"/>
          </a:xfrm>
        </p:grpSpPr>
        <p:pic>
          <p:nvPicPr>
            <p:cNvPr id="422" name="Obraz 4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204" y="795500"/>
              <a:ext cx="5397539" cy="4716000"/>
            </a:xfrm>
            <a:prstGeom prst="rect">
              <a:avLst/>
            </a:prstGeom>
          </p:spPr>
        </p:pic>
        <p:sp>
          <p:nvSpPr>
            <p:cNvPr id="139" name="pole tekstowe 138"/>
            <p:cNvSpPr txBox="1"/>
            <p:nvPr/>
          </p:nvSpPr>
          <p:spPr>
            <a:xfrm>
              <a:off x="3344094" y="3113311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2010</a:t>
              </a:r>
              <a:endParaRPr lang="pl-PL" sz="2000"/>
            </a:p>
          </p:txBody>
        </p:sp>
      </p:grpSp>
      <p:grpSp>
        <p:nvGrpSpPr>
          <p:cNvPr id="71" name="2009"/>
          <p:cNvGrpSpPr/>
          <p:nvPr/>
        </p:nvGrpSpPr>
        <p:grpSpPr>
          <a:xfrm>
            <a:off x="6538981" y="3195103"/>
            <a:ext cx="2098695" cy="153888"/>
            <a:chOff x="6538981" y="5709849"/>
            <a:chExt cx="2098695" cy="153888"/>
          </a:xfrm>
        </p:grpSpPr>
        <p:sp>
          <p:nvSpPr>
            <p:cNvPr id="72" name="pole tekstowe 7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57,63</a:t>
              </a:r>
              <a:endParaRPr lang="pl-PL" sz="1000" b="1"/>
            </a:p>
          </p:txBody>
        </p:sp>
        <p:sp>
          <p:nvSpPr>
            <p:cNvPr id="73" name="pole tekstowe 7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25,22</a:t>
              </a:r>
              <a:endParaRPr lang="pl-PL" sz="1000" b="1"/>
            </a:p>
          </p:txBody>
        </p:sp>
        <p:sp>
          <p:nvSpPr>
            <p:cNvPr id="74" name="pole tekstowe 73"/>
            <p:cNvSpPr txBox="1"/>
            <p:nvPr/>
          </p:nvSpPr>
          <p:spPr>
            <a:xfrm>
              <a:off x="7689613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10,17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75" name="pole tekstowe 7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2009</a:t>
              </a:r>
              <a:endParaRPr lang="pl-PL" sz="1000"/>
            </a:p>
          </p:txBody>
        </p:sp>
      </p:grpSp>
      <p:grpSp>
        <p:nvGrpSpPr>
          <p:cNvPr id="421" name="Wykr_2009"/>
          <p:cNvGrpSpPr/>
          <p:nvPr/>
        </p:nvGrpSpPr>
        <p:grpSpPr>
          <a:xfrm>
            <a:off x="970941" y="1073252"/>
            <a:ext cx="5411100" cy="4716000"/>
            <a:chOff x="970941" y="1073252"/>
            <a:chExt cx="5411100" cy="4716000"/>
          </a:xfrm>
        </p:grpSpPr>
        <p:pic>
          <p:nvPicPr>
            <p:cNvPr id="420" name="Obraz 4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1073252"/>
              <a:ext cx="5411100" cy="4716000"/>
            </a:xfrm>
            <a:prstGeom prst="rect">
              <a:avLst/>
            </a:prstGeom>
          </p:spPr>
        </p:pic>
        <p:sp>
          <p:nvSpPr>
            <p:cNvPr id="136" name="pole tekstowe 135"/>
            <p:cNvSpPr txBox="1"/>
            <p:nvPr/>
          </p:nvSpPr>
          <p:spPr>
            <a:xfrm>
              <a:off x="3354726" y="3283428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2009</a:t>
              </a:r>
              <a:endParaRPr lang="pl-PL" sz="2000"/>
            </a:p>
          </p:txBody>
        </p:sp>
      </p:grpSp>
      <p:grpSp>
        <p:nvGrpSpPr>
          <p:cNvPr id="76" name="2008"/>
          <p:cNvGrpSpPr/>
          <p:nvPr/>
        </p:nvGrpSpPr>
        <p:grpSpPr>
          <a:xfrm>
            <a:off x="6538981" y="3414514"/>
            <a:ext cx="2098695" cy="153888"/>
            <a:chOff x="6538981" y="5709849"/>
            <a:chExt cx="2098695" cy="153888"/>
          </a:xfrm>
        </p:grpSpPr>
        <p:sp>
          <p:nvSpPr>
            <p:cNvPr id="77" name="pole tekstowe 7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57,82</a:t>
              </a:r>
              <a:endParaRPr lang="pl-PL" sz="1000" b="1"/>
            </a:p>
          </p:txBody>
        </p:sp>
        <p:sp>
          <p:nvSpPr>
            <p:cNvPr id="78" name="pole tekstowe 7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25,55</a:t>
              </a:r>
              <a:endParaRPr lang="pl-PL" sz="1000" b="1"/>
            </a:p>
          </p:txBody>
        </p:sp>
        <p:sp>
          <p:nvSpPr>
            <p:cNvPr id="79" name="pole tekstowe 78"/>
            <p:cNvSpPr txBox="1"/>
            <p:nvPr/>
          </p:nvSpPr>
          <p:spPr>
            <a:xfrm>
              <a:off x="7689613" y="5709849"/>
              <a:ext cx="33347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pPr algn="r"/>
              <a:r>
                <a:rPr lang="pl-PL" sz="1000" b="1" smtClean="0">
                  <a:solidFill>
                    <a:srgbClr val="006600"/>
                  </a:solidFill>
                </a:rPr>
                <a:t>9,42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80" name="pole tekstowe 79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2008</a:t>
              </a:r>
              <a:endParaRPr lang="pl-PL" sz="1000"/>
            </a:p>
          </p:txBody>
        </p:sp>
      </p:grpSp>
      <p:grpSp>
        <p:nvGrpSpPr>
          <p:cNvPr id="419" name="Wykr_2008"/>
          <p:cNvGrpSpPr/>
          <p:nvPr/>
        </p:nvGrpSpPr>
        <p:grpSpPr>
          <a:xfrm>
            <a:off x="968781" y="1195224"/>
            <a:ext cx="5400000" cy="3462206"/>
            <a:chOff x="968781" y="1195224"/>
            <a:chExt cx="5400000" cy="3462206"/>
          </a:xfrm>
        </p:grpSpPr>
        <p:pic>
          <p:nvPicPr>
            <p:cNvPr id="418" name="Obraz 4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781" y="1195224"/>
              <a:ext cx="5400000" cy="3462206"/>
            </a:xfrm>
            <a:prstGeom prst="rect">
              <a:avLst/>
            </a:prstGeom>
          </p:spPr>
        </p:pic>
        <p:sp>
          <p:nvSpPr>
            <p:cNvPr id="133" name="pole tekstowe 132"/>
            <p:cNvSpPr txBox="1"/>
            <p:nvPr/>
          </p:nvSpPr>
          <p:spPr>
            <a:xfrm>
              <a:off x="3631173" y="2804967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2008</a:t>
              </a:r>
              <a:endParaRPr lang="pl-PL" sz="2000"/>
            </a:p>
          </p:txBody>
        </p:sp>
      </p:grpSp>
      <p:grpSp>
        <p:nvGrpSpPr>
          <p:cNvPr id="81" name="2007"/>
          <p:cNvGrpSpPr/>
          <p:nvPr/>
        </p:nvGrpSpPr>
        <p:grpSpPr>
          <a:xfrm>
            <a:off x="6538981" y="3633925"/>
            <a:ext cx="2098695" cy="153888"/>
            <a:chOff x="6538981" y="5709849"/>
            <a:chExt cx="2098695" cy="153888"/>
          </a:xfrm>
        </p:grpSpPr>
        <p:sp>
          <p:nvSpPr>
            <p:cNvPr id="82" name="pole tekstowe 8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58,60</a:t>
              </a:r>
              <a:endParaRPr lang="pl-PL" sz="1000" b="1"/>
            </a:p>
          </p:txBody>
        </p:sp>
        <p:sp>
          <p:nvSpPr>
            <p:cNvPr id="83" name="pole tekstowe 8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25,10</a:t>
              </a:r>
              <a:endParaRPr lang="pl-PL" sz="1000" b="1"/>
            </a:p>
          </p:txBody>
        </p:sp>
        <p:sp>
          <p:nvSpPr>
            <p:cNvPr id="84" name="pole tekstowe 83"/>
            <p:cNvSpPr txBox="1"/>
            <p:nvPr/>
          </p:nvSpPr>
          <p:spPr>
            <a:xfrm>
              <a:off x="7689613" y="5709849"/>
              <a:ext cx="33347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9,20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85" name="pole tekstowe 8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2007</a:t>
              </a:r>
              <a:endParaRPr lang="pl-PL" sz="1000"/>
            </a:p>
          </p:txBody>
        </p:sp>
      </p:grpSp>
      <p:grpSp>
        <p:nvGrpSpPr>
          <p:cNvPr id="129" name="Wykr_2007"/>
          <p:cNvGrpSpPr/>
          <p:nvPr/>
        </p:nvGrpSpPr>
        <p:grpSpPr>
          <a:xfrm>
            <a:off x="946793" y="1998557"/>
            <a:ext cx="5407416" cy="2052000"/>
            <a:chOff x="946793" y="1998557"/>
            <a:chExt cx="5407416" cy="2052000"/>
          </a:xfrm>
        </p:grpSpPr>
        <p:pic>
          <p:nvPicPr>
            <p:cNvPr id="128" name="Obraz 1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793" y="1998557"/>
              <a:ext cx="5407416" cy="2052000"/>
            </a:xfrm>
            <a:prstGeom prst="rect">
              <a:avLst/>
            </a:prstGeom>
          </p:spPr>
        </p:pic>
        <p:sp>
          <p:nvSpPr>
            <p:cNvPr id="162" name="pole tekstowe 161"/>
            <p:cNvSpPr txBox="1"/>
            <p:nvPr/>
          </p:nvSpPr>
          <p:spPr>
            <a:xfrm>
              <a:off x="3415302" y="2768606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2007</a:t>
              </a:r>
              <a:endParaRPr lang="pl-PL" sz="2000"/>
            </a:p>
          </p:txBody>
        </p:sp>
      </p:grpSp>
      <p:grpSp>
        <p:nvGrpSpPr>
          <p:cNvPr id="101" name="2006"/>
          <p:cNvGrpSpPr/>
          <p:nvPr/>
        </p:nvGrpSpPr>
        <p:grpSpPr>
          <a:xfrm>
            <a:off x="6538981" y="3853336"/>
            <a:ext cx="2098695" cy="153888"/>
            <a:chOff x="6538981" y="5709849"/>
            <a:chExt cx="2098695" cy="153888"/>
          </a:xfrm>
        </p:grpSpPr>
        <p:sp>
          <p:nvSpPr>
            <p:cNvPr id="102" name="pole tekstowe 10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58,70</a:t>
              </a:r>
              <a:endParaRPr lang="pl-PL" sz="1000" b="1"/>
            </a:p>
          </p:txBody>
        </p:sp>
        <p:sp>
          <p:nvSpPr>
            <p:cNvPr id="103" name="pole tekstowe 10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25,30</a:t>
              </a:r>
              <a:endParaRPr lang="pl-PL" sz="1000" b="1"/>
            </a:p>
          </p:txBody>
        </p:sp>
        <p:sp>
          <p:nvSpPr>
            <p:cNvPr id="104" name="pole tekstowe 103"/>
            <p:cNvSpPr txBox="1"/>
            <p:nvPr/>
          </p:nvSpPr>
          <p:spPr>
            <a:xfrm>
              <a:off x="7689613" y="5709849"/>
              <a:ext cx="33347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8,90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105" name="pole tekstowe 10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2006</a:t>
              </a:r>
              <a:endParaRPr lang="pl-PL" sz="1000"/>
            </a:p>
          </p:txBody>
        </p:sp>
      </p:grpSp>
      <p:grpSp>
        <p:nvGrpSpPr>
          <p:cNvPr id="126" name="Wykr_2006"/>
          <p:cNvGrpSpPr/>
          <p:nvPr/>
        </p:nvGrpSpPr>
        <p:grpSpPr>
          <a:xfrm>
            <a:off x="1048451" y="2164787"/>
            <a:ext cx="5220000" cy="2174861"/>
            <a:chOff x="963387" y="2164787"/>
            <a:chExt cx="5364000" cy="2174861"/>
          </a:xfrm>
        </p:grpSpPr>
        <p:pic>
          <p:nvPicPr>
            <p:cNvPr id="125" name="Obraz 1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87" y="2164787"/>
              <a:ext cx="5364000" cy="2174861"/>
            </a:xfrm>
            <a:prstGeom prst="rect">
              <a:avLst/>
            </a:prstGeom>
          </p:spPr>
        </p:pic>
        <p:sp>
          <p:nvSpPr>
            <p:cNvPr id="127" name="pole tekstowe 126"/>
            <p:cNvSpPr txBox="1"/>
            <p:nvPr/>
          </p:nvSpPr>
          <p:spPr>
            <a:xfrm>
              <a:off x="3386624" y="2900660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2006</a:t>
              </a:r>
              <a:endParaRPr lang="pl-PL" sz="2000"/>
            </a:p>
          </p:txBody>
        </p:sp>
      </p:grpSp>
      <p:grpSp>
        <p:nvGrpSpPr>
          <p:cNvPr id="56" name="2005"/>
          <p:cNvGrpSpPr/>
          <p:nvPr/>
        </p:nvGrpSpPr>
        <p:grpSpPr>
          <a:xfrm>
            <a:off x="6538981" y="4072747"/>
            <a:ext cx="2098695" cy="153888"/>
            <a:chOff x="6538981" y="5709849"/>
            <a:chExt cx="2098695" cy="153888"/>
          </a:xfrm>
        </p:grpSpPr>
        <p:sp>
          <p:nvSpPr>
            <p:cNvPr id="57" name="pole tekstowe 5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58,70</a:t>
              </a:r>
              <a:endParaRPr lang="pl-PL" sz="1000" b="1"/>
            </a:p>
          </p:txBody>
        </p:sp>
        <p:sp>
          <p:nvSpPr>
            <p:cNvPr id="58" name="pole tekstowe 5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25,40</a:t>
              </a:r>
              <a:endParaRPr lang="pl-PL" sz="1000" b="1"/>
            </a:p>
          </p:txBody>
        </p:sp>
        <p:sp>
          <p:nvSpPr>
            <p:cNvPr id="59" name="pole tekstowe 58"/>
            <p:cNvSpPr txBox="1"/>
            <p:nvPr/>
          </p:nvSpPr>
          <p:spPr>
            <a:xfrm>
              <a:off x="7689613" y="5709849"/>
              <a:ext cx="33347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8,50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60" name="pole tekstowe 59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2005</a:t>
              </a:r>
              <a:endParaRPr lang="pl-PL" sz="1000"/>
            </a:p>
          </p:txBody>
        </p:sp>
      </p:grpSp>
      <p:grpSp>
        <p:nvGrpSpPr>
          <p:cNvPr id="123" name="Wykr_2005"/>
          <p:cNvGrpSpPr/>
          <p:nvPr/>
        </p:nvGrpSpPr>
        <p:grpSpPr>
          <a:xfrm>
            <a:off x="968448" y="1028704"/>
            <a:ext cx="5392284" cy="4196824"/>
            <a:chOff x="968448" y="1028704"/>
            <a:chExt cx="5392284" cy="4196824"/>
          </a:xfrm>
        </p:grpSpPr>
        <p:pic>
          <p:nvPicPr>
            <p:cNvPr id="122" name="Obraz 1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48" y="1028704"/>
              <a:ext cx="5392284" cy="4196824"/>
            </a:xfrm>
            <a:prstGeom prst="rect">
              <a:avLst/>
            </a:prstGeom>
          </p:spPr>
        </p:pic>
        <p:sp>
          <p:nvSpPr>
            <p:cNvPr id="124" name="pole tekstowe 123"/>
            <p:cNvSpPr txBox="1"/>
            <p:nvPr/>
          </p:nvSpPr>
          <p:spPr>
            <a:xfrm>
              <a:off x="3503583" y="3272799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2005</a:t>
              </a:r>
              <a:endParaRPr lang="pl-PL" sz="2000"/>
            </a:p>
          </p:txBody>
        </p:sp>
      </p:grpSp>
      <p:grpSp>
        <p:nvGrpSpPr>
          <p:cNvPr id="61" name="2004"/>
          <p:cNvGrpSpPr/>
          <p:nvPr/>
        </p:nvGrpSpPr>
        <p:grpSpPr>
          <a:xfrm>
            <a:off x="6538981" y="4292158"/>
            <a:ext cx="2098695" cy="153888"/>
            <a:chOff x="6538981" y="5709849"/>
            <a:chExt cx="2098695" cy="153888"/>
          </a:xfrm>
        </p:grpSpPr>
        <p:sp>
          <p:nvSpPr>
            <p:cNvPr id="62" name="pole tekstowe 6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61,00</a:t>
              </a:r>
              <a:endParaRPr lang="pl-PL" sz="1000" b="1"/>
            </a:p>
          </p:txBody>
        </p:sp>
        <p:sp>
          <p:nvSpPr>
            <p:cNvPr id="63" name="pole tekstowe 6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26,00</a:t>
              </a:r>
              <a:endParaRPr lang="pl-PL" sz="1000" b="1"/>
            </a:p>
          </p:txBody>
        </p:sp>
        <p:sp>
          <p:nvSpPr>
            <p:cNvPr id="64" name="pole tekstowe 63"/>
            <p:cNvSpPr txBox="1"/>
            <p:nvPr/>
          </p:nvSpPr>
          <p:spPr>
            <a:xfrm>
              <a:off x="7689613" y="5709849"/>
              <a:ext cx="33347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6,00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65" name="pole tekstowe 6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2004</a:t>
              </a:r>
              <a:endParaRPr lang="pl-PL" sz="1000"/>
            </a:p>
          </p:txBody>
        </p:sp>
      </p:grpSp>
      <p:grpSp>
        <p:nvGrpSpPr>
          <p:cNvPr id="120" name="Wykr_2004"/>
          <p:cNvGrpSpPr/>
          <p:nvPr/>
        </p:nvGrpSpPr>
        <p:grpSpPr>
          <a:xfrm>
            <a:off x="970715" y="792814"/>
            <a:ext cx="5364000" cy="4725930"/>
            <a:chOff x="970715" y="792814"/>
            <a:chExt cx="5364000" cy="4725930"/>
          </a:xfrm>
        </p:grpSpPr>
        <p:pic>
          <p:nvPicPr>
            <p:cNvPr id="119" name="Obraz 11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15" y="792814"/>
              <a:ext cx="5364000" cy="4725930"/>
            </a:xfrm>
            <a:prstGeom prst="rect">
              <a:avLst/>
            </a:prstGeom>
          </p:spPr>
        </p:pic>
        <p:sp>
          <p:nvSpPr>
            <p:cNvPr id="121" name="pole tekstowe 120"/>
            <p:cNvSpPr txBox="1"/>
            <p:nvPr/>
          </p:nvSpPr>
          <p:spPr>
            <a:xfrm>
              <a:off x="3471685" y="3049516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2004</a:t>
              </a:r>
              <a:endParaRPr lang="pl-PL" sz="2000"/>
            </a:p>
          </p:txBody>
        </p:sp>
      </p:grpSp>
      <p:grpSp>
        <p:nvGrpSpPr>
          <p:cNvPr id="66" name="2003"/>
          <p:cNvGrpSpPr/>
          <p:nvPr/>
        </p:nvGrpSpPr>
        <p:grpSpPr>
          <a:xfrm>
            <a:off x="6538981" y="4511569"/>
            <a:ext cx="2098695" cy="153888"/>
            <a:chOff x="6538981" y="5709849"/>
            <a:chExt cx="2098695" cy="153888"/>
          </a:xfrm>
        </p:grpSpPr>
        <p:sp>
          <p:nvSpPr>
            <p:cNvPr id="67" name="pole tekstowe 6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60,00</a:t>
              </a:r>
              <a:endParaRPr lang="pl-PL" sz="1000" b="1"/>
            </a:p>
          </p:txBody>
        </p:sp>
        <p:sp>
          <p:nvSpPr>
            <p:cNvPr id="68" name="pole tekstowe 6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27,00</a:t>
              </a:r>
              <a:endParaRPr lang="pl-PL" sz="1000" b="1"/>
            </a:p>
          </p:txBody>
        </p:sp>
        <p:sp>
          <p:nvSpPr>
            <p:cNvPr id="69" name="pole tekstowe 68"/>
            <p:cNvSpPr txBox="1"/>
            <p:nvPr/>
          </p:nvSpPr>
          <p:spPr>
            <a:xfrm>
              <a:off x="7689613" y="5709849"/>
              <a:ext cx="33347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6,00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70" name="pole tekstowe 69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2003</a:t>
              </a:r>
              <a:endParaRPr lang="pl-PL" sz="1000"/>
            </a:p>
          </p:txBody>
        </p:sp>
      </p:grpSp>
      <p:grpSp>
        <p:nvGrpSpPr>
          <p:cNvPr id="117" name="Wykr_2003"/>
          <p:cNvGrpSpPr/>
          <p:nvPr/>
        </p:nvGrpSpPr>
        <p:grpSpPr>
          <a:xfrm>
            <a:off x="971650" y="1352087"/>
            <a:ext cx="5364000" cy="3454878"/>
            <a:chOff x="971650" y="1352087"/>
            <a:chExt cx="5364000" cy="3454878"/>
          </a:xfrm>
        </p:grpSpPr>
        <p:pic>
          <p:nvPicPr>
            <p:cNvPr id="107" name="Obraz 10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50" y="1352087"/>
              <a:ext cx="5364000" cy="3454878"/>
            </a:xfrm>
            <a:prstGeom prst="rect">
              <a:avLst/>
            </a:prstGeom>
          </p:spPr>
        </p:pic>
        <p:sp>
          <p:nvSpPr>
            <p:cNvPr id="118" name="pole tekstowe 117"/>
            <p:cNvSpPr txBox="1"/>
            <p:nvPr/>
          </p:nvSpPr>
          <p:spPr>
            <a:xfrm>
              <a:off x="3184606" y="2879397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2003</a:t>
              </a:r>
              <a:endParaRPr lang="pl-PL" sz="2000"/>
            </a:p>
          </p:txBody>
        </p:sp>
      </p:grpSp>
      <p:grpSp>
        <p:nvGrpSpPr>
          <p:cNvPr id="86" name="2002"/>
          <p:cNvGrpSpPr/>
          <p:nvPr/>
        </p:nvGrpSpPr>
        <p:grpSpPr>
          <a:xfrm>
            <a:off x="6538981" y="4730980"/>
            <a:ext cx="2098695" cy="153888"/>
            <a:chOff x="6538981" y="5709849"/>
            <a:chExt cx="2098695" cy="153888"/>
          </a:xfrm>
        </p:grpSpPr>
        <p:sp>
          <p:nvSpPr>
            <p:cNvPr id="87" name="pole tekstowe 8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59,00</a:t>
              </a:r>
              <a:endParaRPr lang="pl-PL" sz="1000" b="1"/>
            </a:p>
          </p:txBody>
        </p:sp>
        <p:sp>
          <p:nvSpPr>
            <p:cNvPr id="88" name="pole tekstowe 8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27,00</a:t>
              </a:r>
              <a:endParaRPr lang="pl-PL" sz="1000" b="1"/>
            </a:p>
          </p:txBody>
        </p:sp>
        <p:sp>
          <p:nvSpPr>
            <p:cNvPr id="89" name="pole tekstowe 88"/>
            <p:cNvSpPr txBox="1"/>
            <p:nvPr/>
          </p:nvSpPr>
          <p:spPr>
            <a:xfrm>
              <a:off x="7689613" y="5709849"/>
              <a:ext cx="33347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6,00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90" name="pole tekstowe 89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2002</a:t>
              </a:r>
              <a:endParaRPr lang="pl-PL" sz="1000"/>
            </a:p>
          </p:txBody>
        </p:sp>
      </p:grpSp>
      <p:grpSp>
        <p:nvGrpSpPr>
          <p:cNvPr id="106" name="Wykr_2002"/>
          <p:cNvGrpSpPr/>
          <p:nvPr/>
        </p:nvGrpSpPr>
        <p:grpSpPr>
          <a:xfrm>
            <a:off x="963637" y="1167371"/>
            <a:ext cx="5376756" cy="3777666"/>
            <a:chOff x="963637" y="1167371"/>
            <a:chExt cx="5376756" cy="3777666"/>
          </a:xfrm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37" y="1167371"/>
              <a:ext cx="5376756" cy="3777666"/>
            </a:xfrm>
            <a:prstGeom prst="rect">
              <a:avLst/>
            </a:prstGeom>
          </p:spPr>
        </p:pic>
        <p:sp>
          <p:nvSpPr>
            <p:cNvPr id="116" name="pole tekstowe 115"/>
            <p:cNvSpPr txBox="1"/>
            <p:nvPr/>
          </p:nvSpPr>
          <p:spPr>
            <a:xfrm>
              <a:off x="3269666" y="3017617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2002</a:t>
              </a:r>
              <a:endParaRPr lang="pl-PL" sz="2000"/>
            </a:p>
          </p:txBody>
        </p:sp>
      </p:grpSp>
      <p:grpSp>
        <p:nvGrpSpPr>
          <p:cNvPr id="91" name="1997"/>
          <p:cNvGrpSpPr/>
          <p:nvPr/>
        </p:nvGrpSpPr>
        <p:grpSpPr>
          <a:xfrm>
            <a:off x="6538981" y="4950391"/>
            <a:ext cx="2098695" cy="153888"/>
            <a:chOff x="6538981" y="5709849"/>
            <a:chExt cx="2098695" cy="153888"/>
          </a:xfrm>
        </p:grpSpPr>
        <p:sp>
          <p:nvSpPr>
            <p:cNvPr id="92" name="pole tekstowe 91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55,00</a:t>
              </a:r>
              <a:endParaRPr lang="pl-PL" sz="1000" b="1"/>
            </a:p>
          </p:txBody>
        </p:sp>
        <p:sp>
          <p:nvSpPr>
            <p:cNvPr id="93" name="pole tekstowe 92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36,00</a:t>
              </a:r>
              <a:endParaRPr lang="pl-PL" sz="1000" b="1"/>
            </a:p>
          </p:txBody>
        </p:sp>
        <p:sp>
          <p:nvSpPr>
            <p:cNvPr id="94" name="pole tekstowe 93"/>
            <p:cNvSpPr txBox="1"/>
            <p:nvPr/>
          </p:nvSpPr>
          <p:spPr>
            <a:xfrm>
              <a:off x="7689613" y="5709849"/>
              <a:ext cx="33347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6,00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95" name="pole tekstowe 94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1997</a:t>
              </a:r>
              <a:endParaRPr lang="pl-PL" sz="1000"/>
            </a:p>
          </p:txBody>
        </p:sp>
      </p:grpSp>
      <p:grpSp>
        <p:nvGrpSpPr>
          <p:cNvPr id="8" name="Wykr_1997"/>
          <p:cNvGrpSpPr/>
          <p:nvPr/>
        </p:nvGrpSpPr>
        <p:grpSpPr>
          <a:xfrm>
            <a:off x="1459866" y="1578484"/>
            <a:ext cx="4267796" cy="3105584"/>
            <a:chOff x="1459866" y="1578484"/>
            <a:chExt cx="4267796" cy="3105584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866" y="1578484"/>
              <a:ext cx="4267796" cy="3105584"/>
            </a:xfrm>
            <a:prstGeom prst="rect">
              <a:avLst/>
            </a:prstGeom>
          </p:spPr>
        </p:pic>
        <p:sp>
          <p:nvSpPr>
            <p:cNvPr id="115" name="pole tekstowe 114"/>
            <p:cNvSpPr txBox="1"/>
            <p:nvPr/>
          </p:nvSpPr>
          <p:spPr>
            <a:xfrm>
              <a:off x="3280299" y="3006985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1997</a:t>
              </a:r>
              <a:endParaRPr lang="pl-PL" sz="2000"/>
            </a:p>
          </p:txBody>
        </p:sp>
      </p:grpSp>
      <p:grpSp>
        <p:nvGrpSpPr>
          <p:cNvPr id="96" name="1993"/>
          <p:cNvGrpSpPr/>
          <p:nvPr/>
        </p:nvGrpSpPr>
        <p:grpSpPr>
          <a:xfrm>
            <a:off x="6538981" y="5169802"/>
            <a:ext cx="2098695" cy="153888"/>
            <a:chOff x="6538981" y="5709849"/>
            <a:chExt cx="2098695" cy="153888"/>
          </a:xfrm>
        </p:grpSpPr>
        <p:sp>
          <p:nvSpPr>
            <p:cNvPr id="97" name="pole tekstowe 96"/>
            <p:cNvSpPr txBox="1"/>
            <p:nvPr/>
          </p:nvSpPr>
          <p:spPr>
            <a:xfrm>
              <a:off x="6538981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58,00</a:t>
              </a:r>
              <a:endParaRPr lang="pl-PL" sz="1000" b="1"/>
            </a:p>
          </p:txBody>
        </p:sp>
        <p:sp>
          <p:nvSpPr>
            <p:cNvPr id="98" name="pole tekstowe 97"/>
            <p:cNvSpPr txBox="1"/>
            <p:nvPr/>
          </p:nvSpPr>
          <p:spPr>
            <a:xfrm>
              <a:off x="7118304" y="5709849"/>
              <a:ext cx="39759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/>
                <a:t>27,00</a:t>
              </a:r>
              <a:endParaRPr lang="pl-PL" sz="1000" b="1"/>
            </a:p>
          </p:txBody>
        </p:sp>
        <p:sp>
          <p:nvSpPr>
            <p:cNvPr id="99" name="pole tekstowe 98"/>
            <p:cNvSpPr txBox="1"/>
            <p:nvPr/>
          </p:nvSpPr>
          <p:spPr>
            <a:xfrm>
              <a:off x="7689613" y="5709849"/>
              <a:ext cx="33347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b="1" smtClean="0">
                  <a:solidFill>
                    <a:srgbClr val="006600"/>
                  </a:solidFill>
                </a:rPr>
                <a:t>6,00</a:t>
              </a:r>
              <a:endParaRPr lang="pl-PL" sz="1000" b="1">
                <a:solidFill>
                  <a:srgbClr val="006600"/>
                </a:solidFill>
              </a:endParaRPr>
            </a:p>
          </p:txBody>
        </p:sp>
        <p:sp>
          <p:nvSpPr>
            <p:cNvPr id="100" name="pole tekstowe 99"/>
            <p:cNvSpPr txBox="1"/>
            <p:nvPr/>
          </p:nvSpPr>
          <p:spPr>
            <a:xfrm>
              <a:off x="8272141" y="5709849"/>
              <a:ext cx="36553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1993</a:t>
              </a:r>
              <a:endParaRPr lang="pl-PL" sz="1000"/>
            </a:p>
          </p:txBody>
        </p:sp>
      </p:grpSp>
      <p:grpSp>
        <p:nvGrpSpPr>
          <p:cNvPr id="112" name="Wykr_1993"/>
          <p:cNvGrpSpPr/>
          <p:nvPr/>
        </p:nvGrpSpPr>
        <p:grpSpPr>
          <a:xfrm>
            <a:off x="1005134" y="1782056"/>
            <a:ext cx="5231207" cy="3143297"/>
            <a:chOff x="967572" y="1928433"/>
            <a:chExt cx="5082354" cy="2797397"/>
          </a:xfrm>
        </p:grpSpPr>
        <p:pic>
          <p:nvPicPr>
            <p:cNvPr id="111" name="Obraz 11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572" y="1928433"/>
              <a:ext cx="5082354" cy="2797397"/>
            </a:xfrm>
            <a:prstGeom prst="rect">
              <a:avLst/>
            </a:prstGeom>
          </p:spPr>
        </p:pic>
        <p:sp>
          <p:nvSpPr>
            <p:cNvPr id="113" name="pole tekstowe 112"/>
            <p:cNvSpPr txBox="1"/>
            <p:nvPr/>
          </p:nvSpPr>
          <p:spPr>
            <a:xfrm>
              <a:off x="2732422" y="3279421"/>
              <a:ext cx="62201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2000" smtClean="0"/>
                <a:t>1993</a:t>
              </a:r>
              <a:endParaRPr lang="pl-PL" sz="2000"/>
            </a:p>
          </p:txBody>
        </p:sp>
      </p:grpSp>
      <p:grpSp>
        <p:nvGrpSpPr>
          <p:cNvPr id="5" name="Opis"/>
          <p:cNvGrpSpPr/>
          <p:nvPr/>
        </p:nvGrpSpPr>
        <p:grpSpPr>
          <a:xfrm>
            <a:off x="6538981" y="5389204"/>
            <a:ext cx="2055415" cy="153888"/>
            <a:chOff x="6538981" y="5709849"/>
            <a:chExt cx="2055415" cy="153888"/>
          </a:xfrm>
        </p:grpSpPr>
        <p:sp>
          <p:nvSpPr>
            <p:cNvPr id="4" name="pole tekstowe 3"/>
            <p:cNvSpPr txBox="1"/>
            <p:nvPr/>
          </p:nvSpPr>
          <p:spPr>
            <a:xfrm>
              <a:off x="6538981" y="5709849"/>
              <a:ext cx="355917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W.K</a:t>
              </a:r>
              <a:endParaRPr lang="pl-PL" sz="1000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7118304" y="5709849"/>
              <a:ext cx="347903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W.B</a:t>
              </a:r>
              <a:endParaRPr lang="pl-PL" sz="1000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7689613" y="5709849"/>
              <a:ext cx="359123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OZE</a:t>
              </a:r>
              <a:endParaRPr lang="pl-PL" sz="1000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8272141" y="5709849"/>
              <a:ext cx="322255" cy="153888"/>
            </a:xfrm>
            <a:prstGeom prst="rect">
              <a:avLst/>
            </a:prstGeom>
            <a:noFill/>
          </p:spPr>
          <p:txBody>
            <a:bodyPr wrap="none" lIns="36000" tIns="0" rIns="72000" bIns="0" rtlCol="0">
              <a:spAutoFit/>
            </a:bodyPr>
            <a:lstStyle/>
            <a:p>
              <a:r>
                <a:rPr lang="pl-PL" sz="1000" smtClean="0"/>
                <a:t>Rok</a:t>
              </a:r>
              <a:endParaRPr lang="pl-PL" sz="1000"/>
            </a:p>
          </p:txBody>
        </p:sp>
      </p:grpSp>
      <p:sp>
        <p:nvSpPr>
          <p:cNvPr id="3" name="Prostokąt 2" hidden="1"/>
          <p:cNvSpPr/>
          <p:nvPr/>
        </p:nvSpPr>
        <p:spPr bwMode="auto">
          <a:xfrm>
            <a:off x="956801" y="648560"/>
            <a:ext cx="5400000" cy="5040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1" name="Tytuł"/>
          <p:cNvSpPr txBox="1">
            <a:spLocks noChangeArrowheads="1"/>
          </p:cNvSpPr>
          <p:nvPr/>
        </p:nvSpPr>
        <p:spPr bwMode="auto">
          <a:xfrm>
            <a:off x="3259141" y="125817"/>
            <a:ext cx="26257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Struktura 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mocy zainstalowanej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105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"/>
          <p:cNvSpPr txBox="1">
            <a:spLocks noChangeArrowheads="1"/>
          </p:cNvSpPr>
          <p:nvPr/>
        </p:nvSpPr>
        <p:spPr bwMode="auto">
          <a:xfrm>
            <a:off x="2189136" y="261263"/>
            <a:ext cx="47657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ctr" defTabSz="912813" eaLnBrk="0" hangingPunct="0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Częstotliwość minimalna, maksymalna i średnia </a:t>
            </a: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roczna 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latach 1980 </a:t>
            </a: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2018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84" y="898691"/>
            <a:ext cx="7360920" cy="474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dnawialne"/>
          <p:cNvSpPr txBox="1">
            <a:spLocks noChangeArrowheads="1"/>
          </p:cNvSpPr>
          <p:nvPr/>
        </p:nvSpPr>
        <p:spPr>
          <a:xfrm>
            <a:off x="1406525" y="5264130"/>
            <a:ext cx="3648435" cy="4154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 dirty="0">
                <a:cs typeface="Times New Roman" pitchFamily="18" charset="0"/>
              </a:rPr>
              <a:t>Odnawialne Źródła Energii (OZE)</a:t>
            </a:r>
          </a:p>
        </p:txBody>
      </p:sp>
      <p:sp>
        <p:nvSpPr>
          <p:cNvPr id="3" name="Wiatr"/>
          <p:cNvSpPr txBox="1">
            <a:spLocks noChangeArrowheads="1"/>
          </p:cNvSpPr>
          <p:nvPr/>
        </p:nvSpPr>
        <p:spPr>
          <a:xfrm>
            <a:off x="1406525" y="4513598"/>
            <a:ext cx="4839786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Elektrownie </a:t>
            </a:r>
            <a:r>
              <a:rPr lang="pl-PL" sz="1800" b="1" i="1" kern="0" smtClean="0">
                <a:cs typeface="Times New Roman" pitchFamily="18" charset="0"/>
              </a:rPr>
              <a:t>wiatrowe (JWCKf)</a:t>
            </a:r>
            <a:endParaRPr lang="pl-PL" sz="1800" b="1" i="1" kern="0" dirty="0">
              <a:cs typeface="Times New Roman" pitchFamily="18" charset="0"/>
            </a:endParaRPr>
          </a:p>
          <a:p>
            <a:pPr marL="627063">
              <a:spcBef>
                <a:spcPts val="0"/>
              </a:spcBef>
              <a:buClr>
                <a:srgbClr val="FFC000"/>
              </a:buClr>
              <a:defRPr/>
            </a:pPr>
            <a:r>
              <a:rPr lang="pl-PL" sz="1800" b="1" i="1" kern="0" dirty="0">
                <a:cs typeface="Times New Roman" pitchFamily="18" charset="0"/>
              </a:rPr>
              <a:t>Kamieńsk, </a:t>
            </a:r>
            <a:r>
              <a:rPr lang="pl-PL" sz="1800" b="1" i="1" kern="0" dirty="0" err="1">
                <a:cs typeface="Times New Roman" pitchFamily="18" charset="0"/>
              </a:rPr>
              <a:t>Margolin</a:t>
            </a:r>
            <a:r>
              <a:rPr lang="pl-PL" sz="1800" b="1" i="1" kern="0" dirty="0">
                <a:cs typeface="Times New Roman" pitchFamily="18" charset="0"/>
              </a:rPr>
              <a:t>, Darłowo, Tymień</a:t>
            </a:r>
            <a:r>
              <a:rPr lang="pl-PL" sz="1800" b="1" i="1" kern="0">
                <a:cs typeface="Times New Roman" pitchFamily="18" charset="0"/>
              </a:rPr>
              <a:t>, </a:t>
            </a:r>
            <a:r>
              <a:rPr lang="pl-PL" sz="1800" b="1" i="1" kern="0" smtClean="0">
                <a:cs typeface="Times New Roman" pitchFamily="18" charset="0"/>
              </a:rPr>
              <a:t>Iłża</a:t>
            </a:r>
            <a:endParaRPr lang="pl-PL" kern="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Małe wodne"/>
          <p:cNvSpPr txBox="1">
            <a:spLocks noChangeArrowheads="1"/>
          </p:cNvSpPr>
          <p:nvPr/>
        </p:nvSpPr>
        <p:spPr>
          <a:xfrm>
            <a:off x="1406525" y="3763066"/>
            <a:ext cx="3470822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 dirty="0">
                <a:cs typeface="Times New Roman" pitchFamily="18" charset="0"/>
              </a:rPr>
              <a:t>Małe </a:t>
            </a:r>
            <a:r>
              <a:rPr lang="pl-PL" sz="1800" b="1" i="1" kern="0">
                <a:cs typeface="Times New Roman" pitchFamily="18" charset="0"/>
              </a:rPr>
              <a:t>elektrownie </a:t>
            </a:r>
            <a:r>
              <a:rPr lang="pl-PL" sz="1800" b="1" i="1" kern="0" smtClean="0">
                <a:cs typeface="Times New Roman" pitchFamily="18" charset="0"/>
              </a:rPr>
              <a:t>wodne (MW)</a:t>
            </a:r>
            <a:endParaRPr lang="pl-PL" sz="1800" b="1" i="1" kern="0" dirty="0">
              <a:cs typeface="Times New Roman" pitchFamily="18" charset="0"/>
            </a:endParaRPr>
          </a:p>
          <a:p>
            <a:pPr marL="620713" indent="3175">
              <a:spcBef>
                <a:spcPts val="0"/>
              </a:spcBef>
              <a:buClr>
                <a:srgbClr val="FFC000"/>
              </a:buClr>
              <a:defRPr/>
            </a:pPr>
            <a:r>
              <a:rPr lang="pl-PL" sz="1800" b="1" i="1" kern="0" dirty="0">
                <a:cs typeface="Times New Roman" pitchFamily="18" charset="0"/>
              </a:rPr>
              <a:t>Dębe, Koronowo, Żur, Sanok,</a:t>
            </a:r>
          </a:p>
        </p:txBody>
      </p:sp>
      <p:sp>
        <p:nvSpPr>
          <p:cNvPr id="5" name="Przemyslowe"/>
          <p:cNvSpPr txBox="1">
            <a:spLocks noChangeArrowheads="1"/>
          </p:cNvSpPr>
          <p:nvPr/>
        </p:nvSpPr>
        <p:spPr>
          <a:xfrm>
            <a:off x="1406525" y="3012534"/>
            <a:ext cx="5888150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Elektrociepłownie </a:t>
            </a:r>
            <a:r>
              <a:rPr lang="pl-PL" sz="1800" b="1" i="1" kern="0" smtClean="0">
                <a:cs typeface="Times New Roman" pitchFamily="18" charset="0"/>
              </a:rPr>
              <a:t>przemysłowe (PR)</a:t>
            </a:r>
            <a:endParaRPr lang="pl-PL" sz="1800" b="1" i="1" kern="0" dirty="0">
              <a:cs typeface="Times New Roman" pitchFamily="18" charset="0"/>
            </a:endParaRPr>
          </a:p>
          <a:p>
            <a:pPr marL="620713" indent="3175" eaLnBrk="0" hangingPunct="0">
              <a:spcBef>
                <a:spcPts val="0"/>
              </a:spcBef>
              <a:buClr>
                <a:srgbClr val="FFC000"/>
              </a:buClr>
              <a:defRPr/>
            </a:pPr>
            <a:r>
              <a:rPr lang="pl-PL" sz="1800" b="1" i="1" kern="0" dirty="0">
                <a:cs typeface="Times New Roman" pitchFamily="18" charset="0"/>
              </a:rPr>
              <a:t>ORLEN Płock, Kwidzyń Celuloza,  ZA Puławy, Świecie</a:t>
            </a:r>
            <a:endParaRPr lang="pl-PL" kern="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Elektrociepłownie"/>
          <p:cNvSpPr txBox="1">
            <a:spLocks noChangeArrowheads="1"/>
          </p:cNvSpPr>
          <p:nvPr/>
        </p:nvSpPr>
        <p:spPr>
          <a:xfrm>
            <a:off x="1406525" y="2262002"/>
            <a:ext cx="5990743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 smtClean="0">
                <a:cs typeface="Times New Roman" pitchFamily="18" charset="0"/>
              </a:rPr>
              <a:t>Elektrociepłownie (JWCKc)</a:t>
            </a:r>
            <a:endParaRPr lang="pl-PL" sz="1800" b="1" i="1" kern="0" dirty="0">
              <a:cs typeface="Times New Roman" pitchFamily="18" charset="0"/>
            </a:endParaRPr>
          </a:p>
          <a:p>
            <a:pPr marL="620713" indent="3175">
              <a:spcBef>
                <a:spcPts val="0"/>
              </a:spcBef>
              <a:buClr>
                <a:srgbClr val="FFC000"/>
              </a:buClr>
              <a:defRPr/>
            </a:pPr>
            <a:r>
              <a:rPr lang="pl-PL" sz="1800" b="1" i="1" kern="0" dirty="0">
                <a:cs typeface="Times New Roman" pitchFamily="18" charset="0"/>
              </a:rPr>
              <a:t>Siekierki, Żerań, EC Łódź, Łęg, EC Karolin</a:t>
            </a:r>
            <a:r>
              <a:rPr lang="pl-PL" sz="1800" b="1" i="1" kern="0">
                <a:cs typeface="Times New Roman" pitchFamily="18" charset="0"/>
              </a:rPr>
              <a:t>, </a:t>
            </a:r>
            <a:r>
              <a:rPr lang="pl-PL" sz="1800" b="1" i="1" kern="0" smtClean="0">
                <a:cs typeface="Times New Roman" pitchFamily="18" charset="0"/>
              </a:rPr>
              <a:t>Pomorzany</a:t>
            </a:r>
            <a:endParaRPr lang="pl-PL" kern="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Wodne"/>
          <p:cNvSpPr txBox="1">
            <a:spLocks noChangeArrowheads="1"/>
          </p:cNvSpPr>
          <p:nvPr/>
        </p:nvSpPr>
        <p:spPr>
          <a:xfrm>
            <a:off x="1406525" y="1511470"/>
            <a:ext cx="5302734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 dirty="0">
                <a:cs typeface="Times New Roman" pitchFamily="18" charset="0"/>
              </a:rPr>
              <a:t>Elektrownie wodne </a:t>
            </a:r>
            <a:r>
              <a:rPr lang="pl-PL" sz="1800" b="1" i="1" kern="0">
                <a:cs typeface="Times New Roman" pitchFamily="18" charset="0"/>
              </a:rPr>
              <a:t>i </a:t>
            </a:r>
            <a:r>
              <a:rPr lang="pl-PL" sz="1800" b="1" i="1" kern="0" smtClean="0">
                <a:cs typeface="Times New Roman" pitchFamily="18" charset="0"/>
              </a:rPr>
              <a:t>szczytowo-pompowe (JWCDp) </a:t>
            </a:r>
            <a:endParaRPr lang="pl-PL" sz="1800" b="1" i="1" kern="0" dirty="0">
              <a:cs typeface="Times New Roman" pitchFamily="18" charset="0"/>
            </a:endParaRPr>
          </a:p>
          <a:p>
            <a:pPr marL="620713" indent="3175" eaLnBrk="0" hangingPunct="0">
              <a:spcBef>
                <a:spcPts val="0"/>
              </a:spcBef>
              <a:buClr>
                <a:srgbClr val="FFC000"/>
              </a:buClr>
              <a:defRPr/>
            </a:pPr>
            <a:r>
              <a:rPr lang="pl-PL" sz="1800" b="1" i="1" kern="0" dirty="0">
                <a:cs typeface="Times New Roman" pitchFamily="18" charset="0"/>
              </a:rPr>
              <a:t>Żarnowiec, Porąbka-Żar, Solina, Żydowo</a:t>
            </a:r>
            <a:endParaRPr lang="pl-PL" kern="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Zawodowe"/>
          <p:cNvSpPr txBox="1">
            <a:spLocks noChangeArrowheads="1"/>
          </p:cNvSpPr>
          <p:nvPr/>
        </p:nvSpPr>
        <p:spPr>
          <a:xfrm>
            <a:off x="1406525" y="760938"/>
            <a:ext cx="7392988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Elektrownie </a:t>
            </a:r>
            <a:r>
              <a:rPr lang="pl-PL" sz="1800" b="1" i="1" kern="0" smtClean="0">
                <a:cs typeface="Times New Roman" pitchFamily="18" charset="0"/>
              </a:rPr>
              <a:t>zawodowe (JWCDc):</a:t>
            </a:r>
            <a:endParaRPr lang="pl-PL" sz="1800" b="1" i="1" kern="0" dirty="0">
              <a:cs typeface="Times New Roman" pitchFamily="18" charset="0"/>
            </a:endParaRPr>
          </a:p>
          <a:p>
            <a:pPr marL="620713" indent="3175" eaLnBrk="0" hangingPunct="0">
              <a:spcBef>
                <a:spcPts val="0"/>
              </a:spcBef>
              <a:buClr>
                <a:srgbClr val="FFC000"/>
              </a:buClr>
              <a:defRPr/>
            </a:pPr>
            <a:r>
              <a:rPr lang="pl-PL" sz="1800" b="1" i="1" kern="0" dirty="0">
                <a:cs typeface="Times New Roman" pitchFamily="18" charset="0"/>
              </a:rPr>
              <a:t>Bełchatów, PAK, Rybnik, Kozienice, Turów, Opole, Krajnik, Połaniec</a:t>
            </a:r>
          </a:p>
        </p:txBody>
      </p:sp>
      <p:sp>
        <p:nvSpPr>
          <p:cNvPr id="9" name="Tytuł"/>
          <p:cNvSpPr txBox="1">
            <a:spLocks noChangeArrowheads="1"/>
          </p:cNvSpPr>
          <p:nvPr/>
        </p:nvSpPr>
        <p:spPr bwMode="auto">
          <a:xfrm>
            <a:off x="3174182" y="433162"/>
            <a:ext cx="27956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Wytwarzanie energii elektrycznej</a:t>
            </a:r>
          </a:p>
        </p:txBody>
      </p:sp>
    </p:spTree>
    <p:extLst>
      <p:ext uri="{BB962C8B-B14F-4D97-AF65-F5344CB8AC3E}">
        <p14:creationId xmlns:p14="http://schemas.microsoft.com/office/powerpoint/2010/main" val="30067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lna Odra"/>
          <p:cNvSpPr txBox="1">
            <a:spLocks noChangeArrowheads="1"/>
          </p:cNvSpPr>
          <p:nvPr/>
        </p:nvSpPr>
        <p:spPr>
          <a:xfrm>
            <a:off x="2167917" y="5428448"/>
            <a:ext cx="2699457" cy="387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Dolna Odra </a:t>
            </a:r>
            <a:r>
              <a:rPr lang="pl-PL" sz="1800" b="1" i="1" kern="0" smtClean="0">
                <a:cs typeface="Times New Roman" pitchFamily="18" charset="0"/>
              </a:rPr>
              <a:t>10x200 </a:t>
            </a:r>
            <a:r>
              <a:rPr lang="pl-PL" sz="1800" b="1" i="1" kern="0">
                <a:cs typeface="Times New Roman" pitchFamily="18" charset="0"/>
              </a:rPr>
              <a:t>MW</a:t>
            </a:r>
          </a:p>
        </p:txBody>
      </p:sp>
      <p:sp>
        <p:nvSpPr>
          <p:cNvPr id="3" name="Pątnów"/>
          <p:cNvSpPr txBox="1">
            <a:spLocks noChangeArrowheads="1"/>
          </p:cNvSpPr>
          <p:nvPr/>
        </p:nvSpPr>
        <p:spPr>
          <a:xfrm>
            <a:off x="2167917" y="4750956"/>
            <a:ext cx="400750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PAK: </a:t>
            </a:r>
            <a:r>
              <a:rPr lang="pl-PL" sz="1800" b="1" i="1" kern="0" smtClean="0">
                <a:cs typeface="Times New Roman" pitchFamily="18" charset="0"/>
              </a:rPr>
              <a:t>6x200MW, 5x120MW 4x50 MW</a:t>
            </a:r>
            <a:br>
              <a:rPr lang="pl-PL" sz="1800" b="1" i="1" kern="0" smtClean="0">
                <a:cs typeface="Times New Roman" pitchFamily="18" charset="0"/>
              </a:rPr>
            </a:br>
            <a:r>
              <a:rPr lang="pl-PL" sz="1800" b="1" i="1" kern="0" smtClean="0">
                <a:cs typeface="Times New Roman" pitchFamily="18" charset="0"/>
              </a:rPr>
              <a:t> Pątnów </a:t>
            </a:r>
            <a:r>
              <a:rPr lang="pl-PL" sz="1800" b="1" i="1" kern="0">
                <a:cs typeface="Times New Roman" pitchFamily="18" charset="0"/>
              </a:rPr>
              <a:t>II 460 </a:t>
            </a:r>
            <a:r>
              <a:rPr lang="pl-PL" sz="1800" b="1" i="1" kern="0" smtClean="0">
                <a:cs typeface="Times New Roman" pitchFamily="18" charset="0"/>
              </a:rPr>
              <a:t>MW    </a:t>
            </a:r>
            <a:endParaRPr lang="pl-PL" sz="1800" b="1" i="1" kern="0">
              <a:cs typeface="Times New Roman" pitchFamily="18" charset="0"/>
            </a:endParaRPr>
          </a:p>
        </p:txBody>
      </p:sp>
      <p:sp>
        <p:nvSpPr>
          <p:cNvPr id="4" name="Turów"/>
          <p:cNvSpPr txBox="1">
            <a:spLocks noChangeArrowheads="1"/>
          </p:cNvSpPr>
          <p:nvPr/>
        </p:nvSpPr>
        <p:spPr>
          <a:xfrm>
            <a:off x="2167917" y="4239664"/>
            <a:ext cx="2135200" cy="387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Turów </a:t>
            </a:r>
            <a:r>
              <a:rPr lang="pl-PL" sz="1800" b="1" i="1" kern="0" smtClean="0">
                <a:cs typeface="Times New Roman" pitchFamily="18" charset="0"/>
              </a:rPr>
              <a:t>9x222 </a:t>
            </a:r>
            <a:r>
              <a:rPr lang="pl-PL" sz="1800" b="1" i="1" kern="0">
                <a:cs typeface="Times New Roman" pitchFamily="18" charset="0"/>
              </a:rPr>
              <a:t>MW </a:t>
            </a:r>
          </a:p>
        </p:txBody>
      </p:sp>
      <p:sp>
        <p:nvSpPr>
          <p:cNvPr id="5" name="Opole"/>
          <p:cNvSpPr txBox="1">
            <a:spLocks noChangeArrowheads="1"/>
          </p:cNvSpPr>
          <p:nvPr/>
        </p:nvSpPr>
        <p:spPr>
          <a:xfrm>
            <a:off x="2167917" y="2194496"/>
            <a:ext cx="3231654" cy="387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Opole 4x360 </a:t>
            </a:r>
            <a:r>
              <a:rPr lang="pl-PL" sz="1800" b="1" i="1" kern="0" smtClean="0">
                <a:cs typeface="Times New Roman" pitchFamily="18" charset="0"/>
              </a:rPr>
              <a:t>MW  2x900 MW</a:t>
            </a:r>
            <a:endParaRPr lang="pl-PL" sz="1800" b="1" i="1" kern="0">
              <a:cs typeface="Times New Roman" pitchFamily="18" charset="0"/>
            </a:endParaRPr>
          </a:p>
        </p:txBody>
      </p:sp>
      <p:sp>
        <p:nvSpPr>
          <p:cNvPr id="6" name="Łagisza"/>
          <p:cNvSpPr txBox="1">
            <a:spLocks noChangeArrowheads="1"/>
          </p:cNvSpPr>
          <p:nvPr/>
        </p:nvSpPr>
        <p:spPr>
          <a:xfrm>
            <a:off x="2167917" y="3728372"/>
            <a:ext cx="2872581" cy="387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Łagisza </a:t>
            </a:r>
            <a:r>
              <a:rPr lang="pl-PL" sz="1800" b="1" i="1" kern="0" smtClean="0">
                <a:cs typeface="Times New Roman" pitchFamily="18" charset="0"/>
              </a:rPr>
              <a:t>2x120, 1x460 </a:t>
            </a:r>
            <a:r>
              <a:rPr lang="pl-PL" sz="1800" b="1" i="1" kern="0">
                <a:cs typeface="Times New Roman" pitchFamily="18" charset="0"/>
              </a:rPr>
              <a:t>MW</a:t>
            </a:r>
          </a:p>
        </p:txBody>
      </p:sp>
      <p:sp>
        <p:nvSpPr>
          <p:cNvPr id="7" name="Byczynak"/>
          <p:cNvSpPr txBox="1">
            <a:spLocks noChangeArrowheads="1"/>
          </p:cNvSpPr>
          <p:nvPr/>
        </p:nvSpPr>
        <p:spPr>
          <a:xfrm>
            <a:off x="2167917" y="3217080"/>
            <a:ext cx="2244204" cy="387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 smtClean="0">
                <a:cs typeface="Times New Roman" pitchFamily="18" charset="0"/>
              </a:rPr>
              <a:t>Byczyna 6x200 </a:t>
            </a:r>
            <a:r>
              <a:rPr lang="pl-PL" sz="1800" b="1" i="1" kern="0">
                <a:cs typeface="Times New Roman" pitchFamily="18" charset="0"/>
              </a:rPr>
              <a:t>MW</a:t>
            </a:r>
          </a:p>
        </p:txBody>
      </p:sp>
      <p:sp>
        <p:nvSpPr>
          <p:cNvPr id="8" name="Rybnik"/>
          <p:cNvSpPr txBox="1">
            <a:spLocks noChangeArrowheads="1"/>
          </p:cNvSpPr>
          <p:nvPr/>
        </p:nvSpPr>
        <p:spPr>
          <a:xfrm>
            <a:off x="2167917" y="2705788"/>
            <a:ext cx="2128788" cy="387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Rybnik </a:t>
            </a:r>
            <a:r>
              <a:rPr lang="pl-PL" sz="1800" b="1" i="1" kern="0" smtClean="0">
                <a:cs typeface="Times New Roman" pitchFamily="18" charset="0"/>
              </a:rPr>
              <a:t>8x200 </a:t>
            </a:r>
            <a:r>
              <a:rPr lang="pl-PL" sz="1800" b="1" i="1" kern="0">
                <a:cs typeface="Times New Roman" pitchFamily="18" charset="0"/>
              </a:rPr>
              <a:t>MW</a:t>
            </a:r>
          </a:p>
        </p:txBody>
      </p:sp>
      <p:sp>
        <p:nvSpPr>
          <p:cNvPr id="9" name="Kozienice"/>
          <p:cNvSpPr txBox="1">
            <a:spLocks noChangeArrowheads="1"/>
          </p:cNvSpPr>
          <p:nvPr/>
        </p:nvSpPr>
        <p:spPr>
          <a:xfrm>
            <a:off x="2167917" y="1517004"/>
            <a:ext cx="3533018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Kozienice </a:t>
            </a:r>
            <a:r>
              <a:rPr lang="pl-PL" sz="1800" b="1" i="1" kern="0" smtClean="0">
                <a:cs typeface="Times New Roman" pitchFamily="18" charset="0"/>
              </a:rPr>
              <a:t>8x200 </a:t>
            </a:r>
            <a:r>
              <a:rPr lang="pl-PL" sz="1800" b="1" i="1" kern="0">
                <a:cs typeface="Times New Roman" pitchFamily="18" charset="0"/>
              </a:rPr>
              <a:t>MW  </a:t>
            </a:r>
            <a:r>
              <a:rPr lang="pl-PL" sz="1800" b="1" i="1" kern="0" smtClean="0">
                <a:cs typeface="Times New Roman" pitchFamily="18" charset="0"/>
              </a:rPr>
              <a:t>2x500 MW</a:t>
            </a:r>
            <a:br>
              <a:rPr lang="pl-PL" sz="1800" b="1" i="1" kern="0" smtClean="0">
                <a:cs typeface="Times New Roman" pitchFamily="18" charset="0"/>
              </a:rPr>
            </a:br>
            <a:r>
              <a:rPr lang="pl-PL" sz="1800" b="1" i="1" kern="0" smtClean="0">
                <a:cs typeface="Times New Roman" pitchFamily="18" charset="0"/>
              </a:rPr>
              <a:t>Kozienice II  1000 MW</a:t>
            </a:r>
          </a:p>
        </p:txBody>
      </p:sp>
      <p:sp>
        <p:nvSpPr>
          <p:cNvPr id="10" name="Bełchatów"/>
          <p:cNvSpPr txBox="1">
            <a:spLocks noChangeArrowheads="1"/>
          </p:cNvSpPr>
          <p:nvPr/>
        </p:nvSpPr>
        <p:spPr>
          <a:xfrm>
            <a:off x="2167917" y="839512"/>
            <a:ext cx="2622513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Bełchatów </a:t>
            </a:r>
            <a:r>
              <a:rPr lang="pl-PL" sz="1800" b="1" i="1" kern="0" smtClean="0">
                <a:cs typeface="Times New Roman" pitchFamily="18" charset="0"/>
              </a:rPr>
              <a:t>12x360 </a:t>
            </a:r>
            <a:r>
              <a:rPr lang="pl-PL" sz="1800" b="1" i="1" kern="0">
                <a:cs typeface="Times New Roman" pitchFamily="18" charset="0"/>
              </a:rPr>
              <a:t>MW </a:t>
            </a:r>
          </a:p>
          <a:p>
            <a:pPr marL="357188" indent="3175" eaLnBrk="0" hangingPunct="0">
              <a:spcBef>
                <a:spcPts val="0"/>
              </a:spcBef>
              <a:buClr>
                <a:srgbClr val="FFC000"/>
              </a:buClr>
              <a:defRPr/>
            </a:pPr>
            <a:r>
              <a:rPr lang="pl-PL" sz="1800" b="1" i="1" kern="0">
                <a:cs typeface="Times New Roman" pitchFamily="18" charset="0"/>
              </a:rPr>
              <a:t>Bełchatów II 850 MW</a:t>
            </a:r>
          </a:p>
        </p:txBody>
      </p:sp>
      <p:sp>
        <p:nvSpPr>
          <p:cNvPr id="11" name="Tytuł"/>
          <p:cNvSpPr txBox="1">
            <a:spLocks noChangeArrowheads="1"/>
          </p:cNvSpPr>
          <p:nvPr/>
        </p:nvSpPr>
        <p:spPr bwMode="auto">
          <a:xfrm>
            <a:off x="3219066" y="449443"/>
            <a:ext cx="27058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Największe elektrownie krajowe</a:t>
            </a:r>
          </a:p>
        </p:txBody>
      </p:sp>
    </p:spTree>
    <p:extLst>
      <p:ext uri="{BB962C8B-B14F-4D97-AF65-F5344CB8AC3E}">
        <p14:creationId xmlns:p14="http://schemas.microsoft.com/office/powerpoint/2010/main" val="315916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Żydowo"/>
          <p:cNvSpPr txBox="1">
            <a:spLocks noChangeArrowheads="1"/>
          </p:cNvSpPr>
          <p:nvPr/>
        </p:nvSpPr>
        <p:spPr>
          <a:xfrm>
            <a:off x="1741953" y="3868746"/>
            <a:ext cx="504625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Żydowo  3 x (52-generacja, 69-pompowanie) MW</a:t>
            </a:r>
          </a:p>
        </p:txBody>
      </p:sp>
      <p:sp>
        <p:nvSpPr>
          <p:cNvPr id="4" name="Parąbka"/>
          <p:cNvSpPr txBox="1">
            <a:spLocks noChangeArrowheads="1"/>
          </p:cNvSpPr>
          <p:nvPr/>
        </p:nvSpPr>
        <p:spPr>
          <a:xfrm>
            <a:off x="1743540" y="3449646"/>
            <a:ext cx="570669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Porąbka-Żar 4 x (125-generacja, 200-pompowanie) MW</a:t>
            </a:r>
          </a:p>
        </p:txBody>
      </p:sp>
      <p:sp>
        <p:nvSpPr>
          <p:cNvPr id="5" name="Żarnowiec"/>
          <p:cNvSpPr txBox="1">
            <a:spLocks noChangeArrowheads="1"/>
          </p:cNvSpPr>
          <p:nvPr/>
        </p:nvSpPr>
        <p:spPr>
          <a:xfrm>
            <a:off x="1751478" y="2994033"/>
            <a:ext cx="5565626" cy="387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Żarnowiec: 4 x (179-generacja, 200-pompowanie) MW</a:t>
            </a:r>
          </a:p>
        </p:txBody>
      </p:sp>
      <p:sp>
        <p:nvSpPr>
          <p:cNvPr id="6" name="Generacja"/>
          <p:cNvSpPr txBox="1">
            <a:spLocks noChangeArrowheads="1"/>
          </p:cNvSpPr>
          <p:nvPr/>
        </p:nvSpPr>
        <p:spPr>
          <a:xfrm>
            <a:off x="1749890" y="1868496"/>
            <a:ext cx="3225242" cy="6647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defRPr/>
            </a:pPr>
            <a:r>
              <a:rPr lang="pl-PL" sz="1800" b="1" i="1" kern="0">
                <a:cs typeface="Times New Roman" pitchFamily="18" charset="0"/>
              </a:rPr>
              <a:t>Generacja w szczycie obciążenia</a:t>
            </a:r>
          </a:p>
          <a:p>
            <a:pPr marL="342900" indent="-342900">
              <a:spcBef>
                <a:spcPts val="0"/>
              </a:spcBef>
              <a:buClr>
                <a:srgbClr val="FFC000"/>
              </a:buClr>
              <a:defRPr/>
            </a:pPr>
            <a:r>
              <a:rPr lang="pl-PL" sz="1800" b="1" i="1" kern="0">
                <a:cs typeface="Times New Roman" pitchFamily="18" charset="0"/>
              </a:rPr>
              <a:t>Pompowanie w dolinie </a:t>
            </a:r>
            <a:r>
              <a:rPr lang="pl-PL" sz="1800" b="1" i="1" kern="0" smtClean="0">
                <a:cs typeface="Times New Roman" pitchFamily="18" charset="0"/>
              </a:rPr>
              <a:t>obciążenia</a:t>
            </a:r>
            <a:endParaRPr lang="pl-PL" sz="1800" b="1" i="1" kern="0">
              <a:cs typeface="Times New Roman" pitchFamily="18" charset="0"/>
            </a:endParaRPr>
          </a:p>
        </p:txBody>
      </p:sp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3154946" y="476706"/>
            <a:ext cx="28341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Elektrownie szczytowo pompowe</a:t>
            </a:r>
          </a:p>
        </p:txBody>
      </p:sp>
    </p:spTree>
    <p:extLst>
      <p:ext uri="{BB962C8B-B14F-4D97-AF65-F5344CB8AC3E}">
        <p14:creationId xmlns:p14="http://schemas.microsoft.com/office/powerpoint/2010/main" val="13858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pa_P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48" y="288949"/>
            <a:ext cx="6115050" cy="572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5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spółpraca"/>
          <p:cNvSpPr txBox="1">
            <a:spLocks noChangeArrowheads="1"/>
          </p:cNvSpPr>
          <p:nvPr/>
        </p:nvSpPr>
        <p:spPr>
          <a:xfrm>
            <a:off x="1947863" y="3381375"/>
            <a:ext cx="308417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współpraca międzynarodowa</a:t>
            </a:r>
          </a:p>
        </p:txBody>
      </p:sp>
      <p:sp>
        <p:nvSpPr>
          <p:cNvPr id="3" name="Wyprowadzanie"/>
          <p:cNvSpPr txBox="1">
            <a:spLocks noChangeArrowheads="1"/>
          </p:cNvSpPr>
          <p:nvPr/>
        </p:nvSpPr>
        <p:spPr>
          <a:xfrm>
            <a:off x="1944688" y="2873375"/>
            <a:ext cx="482183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wyprowadzanie mocy z elektrowni zawodowych</a:t>
            </a:r>
          </a:p>
        </p:txBody>
      </p:sp>
      <p:sp>
        <p:nvSpPr>
          <p:cNvPr id="4" name="Dużych"/>
          <p:cNvSpPr txBox="1">
            <a:spLocks noChangeArrowheads="1"/>
          </p:cNvSpPr>
          <p:nvPr/>
        </p:nvSpPr>
        <p:spPr>
          <a:xfrm>
            <a:off x="1947863" y="1903413"/>
            <a:ext cx="425116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przesył dużych ilości energii elektrycznej </a:t>
            </a:r>
          </a:p>
        </p:txBody>
      </p:sp>
      <p:sp>
        <p:nvSpPr>
          <p:cNvPr id="5" name="Odległości"/>
          <p:cNvSpPr txBox="1">
            <a:spLocks noChangeArrowheads="1"/>
          </p:cNvSpPr>
          <p:nvPr/>
        </p:nvSpPr>
        <p:spPr>
          <a:xfrm>
            <a:off x="1947863" y="2352675"/>
            <a:ext cx="384720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przesył energii na znaczne odległości</a:t>
            </a:r>
          </a:p>
        </p:txBody>
      </p:sp>
      <p:sp>
        <p:nvSpPr>
          <p:cNvPr id="6" name="Sieć"/>
          <p:cNvSpPr txBox="1">
            <a:spLocks noChangeArrowheads="1"/>
          </p:cNvSpPr>
          <p:nvPr/>
        </p:nvSpPr>
        <p:spPr>
          <a:xfrm>
            <a:off x="1944688" y="1454150"/>
            <a:ext cx="297517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sieć wielokrotnie zamknięta</a:t>
            </a:r>
          </a:p>
        </p:txBody>
      </p:sp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3231088" y="445929"/>
            <a:ext cx="26818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Przesył energii elektrycznej</a:t>
            </a:r>
          </a:p>
        </p:txBody>
      </p:sp>
    </p:spTree>
    <p:extLst>
      <p:ext uri="{BB962C8B-B14F-4D97-AF65-F5344CB8AC3E}">
        <p14:creationId xmlns:p14="http://schemas.microsoft.com/office/powerpoint/2010/main" val="248234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6658" y="283933"/>
            <a:ext cx="6483927" cy="60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Jelonki"/>
          <p:cNvGrpSpPr/>
          <p:nvPr/>
        </p:nvGrpSpPr>
        <p:grpSpPr>
          <a:xfrm>
            <a:off x="5526171" y="2784190"/>
            <a:ext cx="945239" cy="304192"/>
            <a:chOff x="4778323" y="3546228"/>
            <a:chExt cx="945239" cy="304192"/>
          </a:xfrm>
        </p:grpSpPr>
        <p:cxnSp>
          <p:nvCxnSpPr>
            <p:cNvPr id="4" name="Łącznik prosty ze strzałką 3"/>
            <p:cNvCxnSpPr>
              <a:stCxn id="5" idx="1"/>
            </p:cNvCxnSpPr>
            <p:nvPr/>
          </p:nvCxnSpPr>
          <p:spPr>
            <a:xfrm flipH="1">
              <a:off x="4778323" y="3669339"/>
              <a:ext cx="310852" cy="181081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5" name="pole tekstowe 11"/>
            <p:cNvSpPr txBox="1">
              <a:spLocks noChangeArrowheads="1"/>
            </p:cNvSpPr>
            <p:nvPr/>
          </p:nvSpPr>
          <p:spPr bwMode="auto">
            <a:xfrm>
              <a:off x="5089175" y="3546228"/>
              <a:ext cx="634387" cy="2462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Jelonki</a:t>
              </a:r>
              <a:endParaRPr kumimoji="0" lang="pl-PL" sz="1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FW"/>
          <p:cNvSpPr txBox="1">
            <a:spLocks noChangeArrowheads="1"/>
          </p:cNvSpPr>
          <p:nvPr/>
        </p:nvSpPr>
        <p:spPr bwMode="auto">
          <a:xfrm>
            <a:off x="973870" y="122814"/>
            <a:ext cx="1160060" cy="400110"/>
          </a:xfrm>
          <a:prstGeom prst="rect">
            <a:avLst/>
          </a:prstGeom>
          <a:solidFill>
            <a:srgbClr val="C0E3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1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Farmy wiatrowe</a:t>
            </a:r>
          </a:p>
          <a:p>
            <a:pPr algn="ctr" eaLnBrk="1" hangingPunct="1">
              <a:defRPr/>
            </a:pPr>
            <a:r>
              <a:rPr lang="pl-PL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~4500</a:t>
            </a:r>
            <a:endParaRPr lang="pl-PL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lytus"/>
          <p:cNvGrpSpPr/>
          <p:nvPr/>
        </p:nvGrpSpPr>
        <p:grpSpPr>
          <a:xfrm>
            <a:off x="7113189" y="138867"/>
            <a:ext cx="1068430" cy="637310"/>
            <a:chOff x="3264315" y="695434"/>
            <a:chExt cx="1068430" cy="637310"/>
          </a:xfrm>
          <a:solidFill>
            <a:srgbClr val="85DFFF"/>
          </a:solidFill>
        </p:grpSpPr>
        <p:sp>
          <p:nvSpPr>
            <p:cNvPr id="8" name="pole tekstowe 11"/>
            <p:cNvSpPr txBox="1">
              <a:spLocks noChangeArrowheads="1"/>
            </p:cNvSpPr>
            <p:nvPr/>
          </p:nvSpPr>
          <p:spPr bwMode="auto">
            <a:xfrm>
              <a:off x="3264315" y="695434"/>
              <a:ext cx="1068430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ALYTUS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±500MW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Łącznik prosty ze strzałką 8"/>
            <p:cNvCxnSpPr/>
            <p:nvPr/>
          </p:nvCxnSpPr>
          <p:spPr>
            <a:xfrm flipH="1">
              <a:off x="3413163" y="1093865"/>
              <a:ext cx="426021" cy="238879"/>
            </a:xfrm>
            <a:prstGeom prst="straightConnector1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10" name="Słupsk"/>
          <p:cNvGrpSpPr/>
          <p:nvPr/>
        </p:nvGrpSpPr>
        <p:grpSpPr>
          <a:xfrm>
            <a:off x="2112233" y="252308"/>
            <a:ext cx="1068430" cy="488189"/>
            <a:chOff x="3264315" y="695434"/>
            <a:chExt cx="1068430" cy="488189"/>
          </a:xfrm>
          <a:solidFill>
            <a:srgbClr val="85DFFF"/>
          </a:solidFill>
        </p:grpSpPr>
        <p:sp>
          <p:nvSpPr>
            <p:cNvPr id="11" name="pole tekstowe 11"/>
            <p:cNvSpPr txBox="1">
              <a:spLocks noChangeArrowheads="1"/>
            </p:cNvSpPr>
            <p:nvPr/>
          </p:nvSpPr>
          <p:spPr bwMode="auto">
            <a:xfrm>
              <a:off x="3264315" y="695434"/>
              <a:ext cx="1068430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SŁUPSK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±600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Łącznik prosty ze strzałką 11"/>
            <p:cNvCxnSpPr/>
            <p:nvPr/>
          </p:nvCxnSpPr>
          <p:spPr>
            <a:xfrm>
              <a:off x="3839184" y="1093865"/>
              <a:ext cx="325369" cy="89758"/>
            </a:xfrm>
            <a:prstGeom prst="straightConnector1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13" name="Solina"/>
          <p:cNvGrpSpPr/>
          <p:nvPr/>
        </p:nvGrpSpPr>
        <p:grpSpPr>
          <a:xfrm>
            <a:off x="6613452" y="5723938"/>
            <a:ext cx="1289906" cy="400110"/>
            <a:chOff x="6613452" y="5723938"/>
            <a:chExt cx="1289906" cy="400110"/>
          </a:xfrm>
        </p:grpSpPr>
        <p:sp>
          <p:nvSpPr>
            <p:cNvPr id="14" name="pole tekstowe 11"/>
            <p:cNvSpPr txBox="1">
              <a:spLocks noChangeArrowheads="1"/>
            </p:cNvSpPr>
            <p:nvPr/>
          </p:nvSpPr>
          <p:spPr bwMode="auto">
            <a:xfrm>
              <a:off x="6834928" y="5723938"/>
              <a:ext cx="1068430" cy="40011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SOLINA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4x50/31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Łącznik prosty ze strzałką 14"/>
            <p:cNvCxnSpPr>
              <a:stCxn id="14" idx="1"/>
            </p:cNvCxnSpPr>
            <p:nvPr/>
          </p:nvCxnSpPr>
          <p:spPr>
            <a:xfrm flipH="1">
              <a:off x="6613452" y="5923993"/>
              <a:ext cx="221476" cy="8340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16" name="Niedzica"/>
          <p:cNvGrpSpPr/>
          <p:nvPr/>
        </p:nvGrpSpPr>
        <p:grpSpPr>
          <a:xfrm>
            <a:off x="5180379" y="5682206"/>
            <a:ext cx="1068430" cy="545500"/>
            <a:chOff x="5180379" y="5741581"/>
            <a:chExt cx="1068430" cy="545500"/>
          </a:xfrm>
        </p:grpSpPr>
        <p:sp>
          <p:nvSpPr>
            <p:cNvPr id="17" name="pole tekstowe 11"/>
            <p:cNvSpPr txBox="1">
              <a:spLocks noChangeArrowheads="1"/>
            </p:cNvSpPr>
            <p:nvPr/>
          </p:nvSpPr>
          <p:spPr bwMode="auto">
            <a:xfrm>
              <a:off x="5180379" y="5886971"/>
              <a:ext cx="1068430" cy="40011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NIEDZICA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2x46/51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Łącznik prosty ze strzałką 17"/>
            <p:cNvCxnSpPr>
              <a:stCxn id="17" idx="0"/>
            </p:cNvCxnSpPr>
            <p:nvPr/>
          </p:nvCxnSpPr>
          <p:spPr>
            <a:xfrm flipH="1" flipV="1">
              <a:off x="5550860" y="5741581"/>
              <a:ext cx="163734" cy="14539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19" name="Porąbka"/>
          <p:cNvGrpSpPr/>
          <p:nvPr/>
        </p:nvGrpSpPr>
        <p:grpSpPr>
          <a:xfrm>
            <a:off x="3920592" y="5308025"/>
            <a:ext cx="1068430" cy="920735"/>
            <a:chOff x="3920592" y="5391150"/>
            <a:chExt cx="1068430" cy="920735"/>
          </a:xfrm>
        </p:grpSpPr>
        <p:sp>
          <p:nvSpPr>
            <p:cNvPr id="20" name="pole tekstowe 11"/>
            <p:cNvSpPr txBox="1">
              <a:spLocks noChangeArrowheads="1"/>
            </p:cNvSpPr>
            <p:nvPr/>
          </p:nvSpPr>
          <p:spPr bwMode="auto">
            <a:xfrm>
              <a:off x="3920592" y="5911775"/>
              <a:ext cx="1068430" cy="40011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PORĄBKA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4x120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Łącznik prosty ze strzałką 20"/>
            <p:cNvCxnSpPr>
              <a:stCxn id="20" idx="0"/>
            </p:cNvCxnSpPr>
            <p:nvPr/>
          </p:nvCxnSpPr>
          <p:spPr>
            <a:xfrm flipH="1" flipV="1">
              <a:off x="4429125" y="5391150"/>
              <a:ext cx="25682" cy="520625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22" name="Żydowo"/>
          <p:cNvGrpSpPr/>
          <p:nvPr/>
        </p:nvGrpSpPr>
        <p:grpSpPr>
          <a:xfrm>
            <a:off x="2561084" y="1224951"/>
            <a:ext cx="1068430" cy="669089"/>
            <a:chOff x="2086654" y="1181821"/>
            <a:chExt cx="1068430" cy="669089"/>
          </a:xfrm>
        </p:grpSpPr>
        <p:sp>
          <p:nvSpPr>
            <p:cNvPr id="23" name="pole tekstowe 11"/>
            <p:cNvSpPr txBox="1">
              <a:spLocks noChangeArrowheads="1"/>
            </p:cNvSpPr>
            <p:nvPr/>
          </p:nvSpPr>
          <p:spPr bwMode="auto">
            <a:xfrm>
              <a:off x="2086654" y="1450800"/>
              <a:ext cx="1068430" cy="40011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ŻYDOWO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2x49/42 1x53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Łącznik prosty ze strzałką 23"/>
            <p:cNvCxnSpPr>
              <a:stCxn id="23" idx="0"/>
            </p:cNvCxnSpPr>
            <p:nvPr/>
          </p:nvCxnSpPr>
          <p:spPr>
            <a:xfrm flipH="1" flipV="1">
              <a:off x="2424045" y="1181821"/>
              <a:ext cx="196824" cy="268979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25" name="Żarnowiec"/>
          <p:cNvGrpSpPr/>
          <p:nvPr/>
        </p:nvGrpSpPr>
        <p:grpSpPr>
          <a:xfrm>
            <a:off x="3243843" y="493098"/>
            <a:ext cx="1068430" cy="609270"/>
            <a:chOff x="3264315" y="486274"/>
            <a:chExt cx="1068430" cy="609270"/>
          </a:xfrm>
        </p:grpSpPr>
        <p:sp>
          <p:nvSpPr>
            <p:cNvPr id="26" name="pole tekstowe 11"/>
            <p:cNvSpPr txBox="1">
              <a:spLocks noChangeArrowheads="1"/>
            </p:cNvSpPr>
            <p:nvPr/>
          </p:nvSpPr>
          <p:spPr bwMode="auto">
            <a:xfrm>
              <a:off x="3264315" y="695434"/>
              <a:ext cx="1068430" cy="40011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ŻARNOWIEC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4x176/200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Łącznik prosty ze strzałką 26"/>
            <p:cNvCxnSpPr>
              <a:stCxn id="26" idx="0"/>
            </p:cNvCxnSpPr>
            <p:nvPr/>
          </p:nvCxnSpPr>
          <p:spPr>
            <a:xfrm flipH="1" flipV="1">
              <a:off x="3784458" y="486274"/>
              <a:ext cx="14072" cy="20916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28" name="Anwil"/>
          <p:cNvGrpSpPr/>
          <p:nvPr/>
        </p:nvGrpSpPr>
        <p:grpSpPr>
          <a:xfrm>
            <a:off x="4322302" y="1964865"/>
            <a:ext cx="1068430" cy="632350"/>
            <a:chOff x="3173938" y="2177525"/>
            <a:chExt cx="1068430" cy="632350"/>
          </a:xfrm>
        </p:grpSpPr>
        <p:sp>
          <p:nvSpPr>
            <p:cNvPr id="29" name="pole tekstowe 11"/>
            <p:cNvSpPr txBox="1">
              <a:spLocks noChangeArrowheads="1"/>
            </p:cNvSpPr>
            <p:nvPr/>
          </p:nvSpPr>
          <p:spPr bwMode="auto">
            <a:xfrm>
              <a:off x="3173938" y="2177525"/>
              <a:ext cx="1068430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ANWIL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1x460</a:t>
              </a:r>
              <a:endParaRPr kumimoji="0" lang="pl-PL" sz="1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Łącznik prosty ze strzałką 29"/>
            <p:cNvCxnSpPr/>
            <p:nvPr/>
          </p:nvCxnSpPr>
          <p:spPr>
            <a:xfrm flipH="1">
              <a:off x="3219450" y="2600325"/>
              <a:ext cx="400050" cy="20955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31" name="Łagisza"/>
          <p:cNvGrpSpPr/>
          <p:nvPr/>
        </p:nvGrpSpPr>
        <p:grpSpPr>
          <a:xfrm>
            <a:off x="3659906" y="4089369"/>
            <a:ext cx="789266" cy="837473"/>
            <a:chOff x="2340740" y="4302029"/>
            <a:chExt cx="1000151" cy="837473"/>
          </a:xfrm>
        </p:grpSpPr>
        <p:sp>
          <p:nvSpPr>
            <p:cNvPr id="32" name="pole tekstowe 11"/>
            <p:cNvSpPr txBox="1">
              <a:spLocks noChangeArrowheads="1"/>
            </p:cNvSpPr>
            <p:nvPr/>
          </p:nvSpPr>
          <p:spPr bwMode="auto">
            <a:xfrm>
              <a:off x="2340740" y="4302029"/>
              <a:ext cx="1000151" cy="55399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ŁAGISZA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2x120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1x460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Łącznik prosty ze strzałką 32"/>
            <p:cNvCxnSpPr>
              <a:stCxn id="32" idx="2"/>
            </p:cNvCxnSpPr>
            <p:nvPr/>
          </p:nvCxnSpPr>
          <p:spPr>
            <a:xfrm>
              <a:off x="2840816" y="4856027"/>
              <a:ext cx="275247" cy="283475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34" name="Łaziska"/>
          <p:cNvGrpSpPr/>
          <p:nvPr/>
        </p:nvGrpSpPr>
        <p:grpSpPr>
          <a:xfrm>
            <a:off x="4476044" y="4868342"/>
            <a:ext cx="1192751" cy="553998"/>
            <a:chOff x="3327680" y="5081002"/>
            <a:chExt cx="1192751" cy="553998"/>
          </a:xfrm>
        </p:grpSpPr>
        <p:sp>
          <p:nvSpPr>
            <p:cNvPr id="35" name="pole tekstowe 11"/>
            <p:cNvSpPr txBox="1">
              <a:spLocks noChangeArrowheads="1"/>
            </p:cNvSpPr>
            <p:nvPr/>
          </p:nvSpPr>
          <p:spPr bwMode="auto">
            <a:xfrm>
              <a:off x="3452001" y="5081002"/>
              <a:ext cx="1068430" cy="55399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ŁAZISKA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4x200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2x120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Łącznik prosty ze strzałką 35"/>
            <p:cNvCxnSpPr/>
            <p:nvPr/>
          </p:nvCxnSpPr>
          <p:spPr>
            <a:xfrm flipH="1">
              <a:off x="3327680" y="5255288"/>
              <a:ext cx="118905" cy="17752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37" name="Rybnik"/>
          <p:cNvGrpSpPr/>
          <p:nvPr/>
        </p:nvGrpSpPr>
        <p:grpSpPr>
          <a:xfrm>
            <a:off x="3131677" y="5188330"/>
            <a:ext cx="1068430" cy="691370"/>
            <a:chOff x="1983313" y="5400990"/>
            <a:chExt cx="1068430" cy="691370"/>
          </a:xfrm>
        </p:grpSpPr>
        <p:sp>
          <p:nvSpPr>
            <p:cNvPr id="38" name="pole tekstowe 11"/>
            <p:cNvSpPr txBox="1">
              <a:spLocks noChangeArrowheads="1"/>
            </p:cNvSpPr>
            <p:nvPr/>
          </p:nvSpPr>
          <p:spPr bwMode="auto">
            <a:xfrm>
              <a:off x="1983313" y="5692250"/>
              <a:ext cx="1068430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RYBNIK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8x200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Łącznik prosty ze strzałką 38"/>
            <p:cNvCxnSpPr>
              <a:stCxn id="38" idx="0"/>
            </p:cNvCxnSpPr>
            <p:nvPr/>
          </p:nvCxnSpPr>
          <p:spPr>
            <a:xfrm flipV="1">
              <a:off x="2517528" y="5400990"/>
              <a:ext cx="356301" cy="29126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40" name="Ostrołęka"/>
          <p:cNvGrpSpPr/>
          <p:nvPr/>
        </p:nvGrpSpPr>
        <p:grpSpPr>
          <a:xfrm>
            <a:off x="5427202" y="1555290"/>
            <a:ext cx="1068430" cy="609243"/>
            <a:chOff x="4278838" y="1767950"/>
            <a:chExt cx="1068430" cy="609243"/>
          </a:xfrm>
        </p:grpSpPr>
        <p:sp>
          <p:nvSpPr>
            <p:cNvPr id="41" name="pole tekstowe 11"/>
            <p:cNvSpPr txBox="1">
              <a:spLocks noChangeArrowheads="1"/>
            </p:cNvSpPr>
            <p:nvPr/>
          </p:nvSpPr>
          <p:spPr bwMode="auto">
            <a:xfrm>
              <a:off x="4278838" y="1767950"/>
              <a:ext cx="1068430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OSTROŁĘKA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3x200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Łącznik prosty ze strzałką 41"/>
            <p:cNvCxnSpPr/>
            <p:nvPr/>
          </p:nvCxnSpPr>
          <p:spPr>
            <a:xfrm>
              <a:off x="4876800" y="2181225"/>
              <a:ext cx="240527" cy="195968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43" name="PAK"/>
          <p:cNvGrpSpPr/>
          <p:nvPr/>
        </p:nvGrpSpPr>
        <p:grpSpPr>
          <a:xfrm>
            <a:off x="2922838" y="2181043"/>
            <a:ext cx="1175459" cy="698635"/>
            <a:chOff x="1774474" y="2393703"/>
            <a:chExt cx="1175459" cy="698635"/>
          </a:xfrm>
        </p:grpSpPr>
        <p:cxnSp>
          <p:nvCxnSpPr>
            <p:cNvPr id="44" name="Łącznik prosty ze strzałką 43"/>
            <p:cNvCxnSpPr>
              <a:stCxn id="45" idx="2"/>
            </p:cNvCxnSpPr>
            <p:nvPr/>
          </p:nvCxnSpPr>
          <p:spPr>
            <a:xfrm>
              <a:off x="2362204" y="2947701"/>
              <a:ext cx="249390" cy="144637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45" name="pole tekstowe 11"/>
            <p:cNvSpPr txBox="1">
              <a:spLocks noChangeArrowheads="1"/>
            </p:cNvSpPr>
            <p:nvPr/>
          </p:nvSpPr>
          <p:spPr bwMode="auto">
            <a:xfrm>
              <a:off x="1774474" y="2393703"/>
              <a:ext cx="1175459" cy="55399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PĄTNÓW (PAK)</a:t>
              </a:r>
              <a:r>
                <a:rPr kumimoji="0" lang="pl-PL" sz="10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(6+3+1)x200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1x470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Dolna_Odra"/>
          <p:cNvGrpSpPr/>
          <p:nvPr/>
        </p:nvGrpSpPr>
        <p:grpSpPr>
          <a:xfrm>
            <a:off x="1312402" y="2021658"/>
            <a:ext cx="1068430" cy="600492"/>
            <a:chOff x="164038" y="2234318"/>
            <a:chExt cx="1068430" cy="600492"/>
          </a:xfrm>
        </p:grpSpPr>
        <p:cxnSp>
          <p:nvCxnSpPr>
            <p:cNvPr id="47" name="Łącznik prosty ze strzałką 46"/>
            <p:cNvCxnSpPr>
              <a:stCxn id="48" idx="0"/>
            </p:cNvCxnSpPr>
            <p:nvPr/>
          </p:nvCxnSpPr>
          <p:spPr>
            <a:xfrm flipH="1" flipV="1">
              <a:off x="469127" y="2234318"/>
              <a:ext cx="229126" cy="20038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48" name="pole tekstowe 11"/>
            <p:cNvSpPr txBox="1">
              <a:spLocks noChangeArrowheads="1"/>
            </p:cNvSpPr>
            <p:nvPr/>
          </p:nvSpPr>
          <p:spPr bwMode="auto">
            <a:xfrm>
              <a:off x="164038" y="2434700"/>
              <a:ext cx="1068430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DOLNA ODRA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8x200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Połaniec"/>
          <p:cNvGrpSpPr/>
          <p:nvPr/>
        </p:nvGrpSpPr>
        <p:grpSpPr>
          <a:xfrm>
            <a:off x="5848066" y="4755690"/>
            <a:ext cx="1485766" cy="400110"/>
            <a:chOff x="4699702" y="4968350"/>
            <a:chExt cx="1485766" cy="400110"/>
          </a:xfrm>
        </p:grpSpPr>
        <p:sp>
          <p:nvSpPr>
            <p:cNvPr id="50" name="pole tekstowe 11"/>
            <p:cNvSpPr txBox="1">
              <a:spLocks noChangeArrowheads="1"/>
            </p:cNvSpPr>
            <p:nvPr/>
          </p:nvSpPr>
          <p:spPr bwMode="auto">
            <a:xfrm>
              <a:off x="5117038" y="4968350"/>
              <a:ext cx="1068430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POŁANIEC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8x200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Łącznik prosty ze strzałką 50"/>
            <p:cNvCxnSpPr/>
            <p:nvPr/>
          </p:nvCxnSpPr>
          <p:spPr>
            <a:xfrm flipH="1" flipV="1">
              <a:off x="4699702" y="5064439"/>
              <a:ext cx="405699" cy="9811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52" name="Turów"/>
          <p:cNvGrpSpPr/>
          <p:nvPr/>
        </p:nvGrpSpPr>
        <p:grpSpPr>
          <a:xfrm>
            <a:off x="1311532" y="4223982"/>
            <a:ext cx="857982" cy="745805"/>
            <a:chOff x="183640" y="4436642"/>
            <a:chExt cx="857982" cy="745805"/>
          </a:xfrm>
        </p:grpSpPr>
        <p:cxnSp>
          <p:nvCxnSpPr>
            <p:cNvPr id="53" name="Łącznik prosty ze strzałką 52"/>
            <p:cNvCxnSpPr/>
            <p:nvPr/>
          </p:nvCxnSpPr>
          <p:spPr>
            <a:xfrm flipV="1">
              <a:off x="605642" y="4436642"/>
              <a:ext cx="67970" cy="344475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54" name="pole tekstowe 11"/>
            <p:cNvSpPr txBox="1">
              <a:spLocks noChangeArrowheads="1"/>
            </p:cNvSpPr>
            <p:nvPr/>
          </p:nvSpPr>
          <p:spPr bwMode="auto">
            <a:xfrm>
              <a:off x="183640" y="4782337"/>
              <a:ext cx="857982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TURÓW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10x200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Opole"/>
          <p:cNvGrpSpPr/>
          <p:nvPr/>
        </p:nvGrpSpPr>
        <p:grpSpPr>
          <a:xfrm>
            <a:off x="2621397" y="4606119"/>
            <a:ext cx="927021" cy="809881"/>
            <a:chOff x="1473033" y="4818779"/>
            <a:chExt cx="927021" cy="809881"/>
          </a:xfrm>
        </p:grpSpPr>
        <p:sp>
          <p:nvSpPr>
            <p:cNvPr id="56" name="pole tekstowe 11"/>
            <p:cNvSpPr txBox="1">
              <a:spLocks noChangeArrowheads="1"/>
            </p:cNvSpPr>
            <p:nvPr/>
          </p:nvSpPr>
          <p:spPr bwMode="auto">
            <a:xfrm>
              <a:off x="1473033" y="5074662"/>
              <a:ext cx="857982" cy="55399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OPOLE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4x360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000" b="1" kern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2x900</a:t>
              </a:r>
              <a:endParaRPr kumimoji="0" lang="pl-PL" sz="1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7" name="Łącznik prosty ze strzałką 56"/>
            <p:cNvCxnSpPr>
              <a:stCxn id="56" idx="0"/>
            </p:cNvCxnSpPr>
            <p:nvPr/>
          </p:nvCxnSpPr>
          <p:spPr>
            <a:xfrm flipV="1">
              <a:off x="1902024" y="4818779"/>
              <a:ext cx="498030" cy="255883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58" name="Bełchatów"/>
          <p:cNvGrpSpPr/>
          <p:nvPr/>
        </p:nvGrpSpPr>
        <p:grpSpPr>
          <a:xfrm>
            <a:off x="3001018" y="3268999"/>
            <a:ext cx="1393561" cy="641085"/>
            <a:chOff x="1852654" y="3481659"/>
            <a:chExt cx="1393561" cy="641085"/>
          </a:xfrm>
        </p:grpSpPr>
        <p:cxnSp>
          <p:nvCxnSpPr>
            <p:cNvPr id="59" name="Łącznik prosty ze strzałką 58"/>
            <p:cNvCxnSpPr>
              <a:stCxn id="60" idx="3"/>
            </p:cNvCxnSpPr>
            <p:nvPr/>
          </p:nvCxnSpPr>
          <p:spPr>
            <a:xfrm>
              <a:off x="2863671" y="3758658"/>
              <a:ext cx="382544" cy="364086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60" name="pole tekstowe 11"/>
            <p:cNvSpPr txBox="1">
              <a:spLocks noChangeArrowheads="1"/>
            </p:cNvSpPr>
            <p:nvPr/>
          </p:nvSpPr>
          <p:spPr bwMode="auto">
            <a:xfrm>
              <a:off x="1852654" y="3481659"/>
              <a:ext cx="1011017" cy="55399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BEŁCHATÓW</a:t>
              </a:r>
              <a:r>
                <a:rPr kumimoji="0" lang="pl-PL" sz="10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12x360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1x858</a:t>
              </a:r>
              <a:endPara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Kozienice"/>
          <p:cNvGrpSpPr/>
          <p:nvPr/>
        </p:nvGrpSpPr>
        <p:grpSpPr>
          <a:xfrm>
            <a:off x="5926685" y="3333568"/>
            <a:ext cx="1486312" cy="707886"/>
            <a:chOff x="4778321" y="3546228"/>
            <a:chExt cx="1486312" cy="707886"/>
          </a:xfrm>
        </p:grpSpPr>
        <p:cxnSp>
          <p:nvCxnSpPr>
            <p:cNvPr id="62" name="Łącznik prosty ze strzałką 61"/>
            <p:cNvCxnSpPr/>
            <p:nvPr/>
          </p:nvCxnSpPr>
          <p:spPr>
            <a:xfrm flipH="1" flipV="1">
              <a:off x="4778321" y="3850419"/>
              <a:ext cx="298504" cy="16731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63" name="pole tekstowe 11"/>
            <p:cNvSpPr txBox="1">
              <a:spLocks noChangeArrowheads="1"/>
            </p:cNvSpPr>
            <p:nvPr/>
          </p:nvSpPr>
          <p:spPr bwMode="auto">
            <a:xfrm>
              <a:off x="5089174" y="3546228"/>
              <a:ext cx="1175459" cy="70788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1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KOZIENICE</a:t>
              </a:r>
              <a:r>
                <a:rPr kumimoji="0" lang="pl-PL" sz="1000" b="1" i="0" u="sng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pl-PL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8x200</a:t>
              </a:r>
              <a:endParaRPr kumimoji="0" lang="pl-PL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2x500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1x1000</a:t>
              </a:r>
              <a:endParaRPr kumimoji="0" lang="pl-PL" sz="1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5" name="Fot_Jel_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13" y="1449177"/>
            <a:ext cx="6494319" cy="3652405"/>
          </a:xfrm>
          <a:prstGeom prst="rect">
            <a:avLst/>
          </a:prstGeom>
        </p:spPr>
      </p:pic>
      <p:pic>
        <p:nvPicPr>
          <p:cNvPr id="64" name="Fot_Jel_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61" y="1456287"/>
            <a:ext cx="5441095" cy="3625596"/>
          </a:xfrm>
          <a:prstGeom prst="rect">
            <a:avLst/>
          </a:prstGeom>
        </p:spPr>
      </p:pic>
      <p:pic>
        <p:nvPicPr>
          <p:cNvPr id="130" name="Gi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96" y="543769"/>
            <a:ext cx="7910392" cy="4448971"/>
          </a:xfrm>
          <a:prstGeom prst="rect">
            <a:avLst/>
          </a:prstGeom>
        </p:spPr>
      </p:pic>
      <p:pic>
        <p:nvPicPr>
          <p:cNvPr id="129" name="Inog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04" y="1007252"/>
            <a:ext cx="7775933" cy="4373741"/>
          </a:xfrm>
          <a:prstGeom prst="rect">
            <a:avLst/>
          </a:prstGeom>
        </p:spPr>
      </p:pic>
      <p:pic>
        <p:nvPicPr>
          <p:cNvPr id="128" name="Inogy_Jel_1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37" y="1285986"/>
            <a:ext cx="7775933" cy="4373741"/>
          </a:xfrm>
          <a:prstGeom prst="rect">
            <a:avLst/>
          </a:prstGeom>
        </p:spPr>
      </p:pic>
      <p:pic>
        <p:nvPicPr>
          <p:cNvPr id="127" name="Inogy_Jel_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44" y="965858"/>
            <a:ext cx="7775933" cy="4373741"/>
          </a:xfrm>
          <a:prstGeom prst="rect">
            <a:avLst/>
          </a:prstGeom>
        </p:spPr>
      </p:pic>
      <p:pic>
        <p:nvPicPr>
          <p:cNvPr id="66" name="Fot_FW_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32" y="511245"/>
            <a:ext cx="7659053" cy="221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Fot_ALYT_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27" y="548047"/>
            <a:ext cx="5753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Fot_ALYT_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7" y="562437"/>
            <a:ext cx="7942101" cy="2087219"/>
          </a:xfrm>
          <a:prstGeom prst="rect">
            <a:avLst/>
          </a:prstGeom>
        </p:spPr>
      </p:pic>
      <p:pic>
        <p:nvPicPr>
          <p:cNvPr id="68" name="Fot_Slk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91" y="655312"/>
            <a:ext cx="38195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Fot_Sol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2" y="612633"/>
            <a:ext cx="76295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Fot_Nie_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91" y="1966197"/>
            <a:ext cx="6915150" cy="385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Fot_Nie_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20" y="1806781"/>
            <a:ext cx="6558915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Fot_Por_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28" y="243520"/>
            <a:ext cx="4479131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Fot_Por_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68" y="2963094"/>
            <a:ext cx="501396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Fot_Zyd_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5" y="1877318"/>
            <a:ext cx="6066473" cy="339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Fot_Zar_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81" y="1103067"/>
            <a:ext cx="4329524" cy="398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Fot_Zar_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45" y="1085387"/>
            <a:ext cx="5526568" cy="357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Fot_Zar_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46" y="1112365"/>
            <a:ext cx="4820318" cy="317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Fot_Zar_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31" y="1119997"/>
            <a:ext cx="63817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Fot_Anwil_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7" y="1142681"/>
            <a:ext cx="8888066" cy="4572638"/>
          </a:xfrm>
          <a:prstGeom prst="rect">
            <a:avLst/>
          </a:prstGeom>
        </p:spPr>
      </p:pic>
      <p:pic>
        <p:nvPicPr>
          <p:cNvPr id="105" name="Fot_Anwil_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24" y="1172915"/>
            <a:ext cx="6551734" cy="3179413"/>
          </a:xfrm>
          <a:prstGeom prst="rect">
            <a:avLst/>
          </a:prstGeom>
        </p:spPr>
      </p:pic>
      <p:pic>
        <p:nvPicPr>
          <p:cNvPr id="80" name="Fot_Anwil_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56" y="2373616"/>
            <a:ext cx="4343400" cy="272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Fot_Laz_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19" y="888757"/>
            <a:ext cx="7239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" name="Fot_Ryb_1"/>
          <p:cNvGrpSpPr/>
          <p:nvPr/>
        </p:nvGrpSpPr>
        <p:grpSpPr>
          <a:xfrm>
            <a:off x="1200509" y="1240133"/>
            <a:ext cx="5600700" cy="4263746"/>
            <a:chOff x="1200509" y="1215797"/>
            <a:chExt cx="5600700" cy="3707606"/>
          </a:xfrm>
        </p:grpSpPr>
        <p:pic>
          <p:nvPicPr>
            <p:cNvPr id="83" name="Fot_Ryb_1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509" y="1215797"/>
              <a:ext cx="5600700" cy="3707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4" name="Reklama"/>
            <p:cNvGrpSpPr>
              <a:grpSpLocks noChangeAspect="1"/>
            </p:cNvGrpSpPr>
            <p:nvPr/>
          </p:nvGrpSpPr>
          <p:grpSpPr>
            <a:xfrm>
              <a:off x="1900749" y="4300342"/>
              <a:ext cx="786291" cy="604841"/>
              <a:chOff x="1960141" y="3045051"/>
              <a:chExt cx="1572578" cy="1209682"/>
            </a:xfrm>
          </p:grpSpPr>
          <p:pic>
            <p:nvPicPr>
              <p:cNvPr id="85" name="Picture 33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0141" y="3045051"/>
                <a:ext cx="1572578" cy="1209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pole tekstowe 85"/>
              <p:cNvSpPr txBox="1"/>
              <p:nvPr/>
            </p:nvSpPr>
            <p:spPr>
              <a:xfrm>
                <a:off x="2972514" y="3893957"/>
                <a:ext cx="375957" cy="153889"/>
              </a:xfrm>
              <a:prstGeom prst="rect">
                <a:avLst/>
              </a:prstGeom>
              <a:solidFill>
                <a:srgbClr val="4C545A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1" hangingPunct="1"/>
                <a:r>
                  <a:rPr lang="pl-PL" sz="500" b="1" dirty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ZDUN</a:t>
                </a:r>
                <a:endParaRPr lang="pl-PL" sz="5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pic>
        <p:nvPicPr>
          <p:cNvPr id="87" name="Fot_Laz_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49" y="572167"/>
            <a:ext cx="7012305" cy="416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Fot_Laz_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79" y="884388"/>
            <a:ext cx="5834634" cy="391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Fot_Ost_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47" y="1157269"/>
            <a:ext cx="6411220" cy="3315163"/>
          </a:xfrm>
          <a:prstGeom prst="rect">
            <a:avLst/>
          </a:prstGeom>
        </p:spPr>
      </p:pic>
      <p:pic>
        <p:nvPicPr>
          <p:cNvPr id="134" name="Fot_Ost_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2" y="436356"/>
            <a:ext cx="6881821" cy="5159461"/>
          </a:xfrm>
          <a:prstGeom prst="rect">
            <a:avLst/>
          </a:prstGeom>
        </p:spPr>
      </p:pic>
      <p:pic>
        <p:nvPicPr>
          <p:cNvPr id="89" name="Fot_Ost_1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51" y="1664428"/>
            <a:ext cx="5715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Fot_PAK_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88" y="2410266"/>
            <a:ext cx="6262307" cy="423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Fot_PAK_3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77" y="2731154"/>
            <a:ext cx="5754053" cy="386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Fot_PAK_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51" y="2703307"/>
            <a:ext cx="5736431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Fot_Pak_1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4" y="2738264"/>
            <a:ext cx="5469255" cy="365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Fot_D_odr_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46" y="2635370"/>
            <a:ext cx="5521643" cy="31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Fot_D_Odr_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43" y="2620150"/>
            <a:ext cx="464058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Fot_Pol_3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39" y="1565750"/>
            <a:ext cx="60483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Fot_Pol_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07" y="1602660"/>
            <a:ext cx="4714875" cy="313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Fot_Pol_1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01" y="1624121"/>
            <a:ext cx="5470684" cy="31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Fot_Tur_3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19" y="1325292"/>
            <a:ext cx="57626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Fot_Tur_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02" y="1190829"/>
            <a:ext cx="52197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Fot_Tur_1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60" y="1888713"/>
            <a:ext cx="39814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Fot_Opole_DIRE_900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7" y="1104575"/>
            <a:ext cx="7230485" cy="4648849"/>
          </a:xfrm>
          <a:prstGeom prst="rect">
            <a:avLst/>
          </a:prstGeom>
        </p:spPr>
      </p:pic>
      <p:pic>
        <p:nvPicPr>
          <p:cNvPr id="136" name="Fot_Opole_Blok_900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0" y="1219261"/>
            <a:ext cx="5563377" cy="4201112"/>
          </a:xfrm>
          <a:prstGeom prst="rect">
            <a:avLst/>
          </a:prstGeom>
        </p:spPr>
      </p:pic>
      <p:pic>
        <p:nvPicPr>
          <p:cNvPr id="135" name="Fot_Opole_Wirnik_900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7" y="2190476"/>
            <a:ext cx="4163006" cy="2886478"/>
          </a:xfrm>
          <a:prstGeom prst="rect">
            <a:avLst/>
          </a:prstGeom>
        </p:spPr>
      </p:pic>
      <p:pic>
        <p:nvPicPr>
          <p:cNvPr id="131" name="Fot_Opole_Stojan_900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66" y="758446"/>
            <a:ext cx="5077534" cy="4058217"/>
          </a:xfrm>
          <a:prstGeom prst="rect">
            <a:avLst/>
          </a:prstGeom>
        </p:spPr>
      </p:pic>
      <p:pic>
        <p:nvPicPr>
          <p:cNvPr id="102" name="Fot_Opole_4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19" y="1378676"/>
            <a:ext cx="52006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Fot_Opole_3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82" y="2090417"/>
            <a:ext cx="49244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Fot_Opole_2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38" y="1248652"/>
            <a:ext cx="4886325" cy="363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Opole_1b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77" y="1075183"/>
            <a:ext cx="7316222" cy="4134427"/>
          </a:xfrm>
          <a:prstGeom prst="rect">
            <a:avLst/>
          </a:prstGeom>
        </p:spPr>
      </p:pic>
      <p:pic>
        <p:nvPicPr>
          <p:cNvPr id="125" name="Opole_1a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32" y="1755751"/>
            <a:ext cx="8059275" cy="3429479"/>
          </a:xfrm>
          <a:prstGeom prst="rect">
            <a:avLst/>
          </a:prstGeom>
        </p:spPr>
      </p:pic>
      <p:pic>
        <p:nvPicPr>
          <p:cNvPr id="106" name="Fot_Bel_3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14" y="207227"/>
            <a:ext cx="4646295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Fot_Bel_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73" y="197693"/>
            <a:ext cx="4654868" cy="306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Fot_Bel_1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22" y="164360"/>
            <a:ext cx="4277678" cy="31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Fot_Koz_7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8" y="285305"/>
            <a:ext cx="7315200" cy="4876800"/>
          </a:xfrm>
          <a:prstGeom prst="rect">
            <a:avLst/>
          </a:prstGeom>
        </p:spPr>
      </p:pic>
      <p:pic>
        <p:nvPicPr>
          <p:cNvPr id="109" name="Fot_Koz_5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06" y="276449"/>
            <a:ext cx="4654868" cy="30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Fot_Koz_4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83" y="330866"/>
            <a:ext cx="46720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Fot_Koz_3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90" y="317710"/>
            <a:ext cx="51339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Fot_Koz_2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82" y="1513961"/>
            <a:ext cx="28336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Fot_Koz_1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53" y="1337956"/>
            <a:ext cx="264033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Zużycie"/>
          <p:cNvSpPr>
            <a:spLocks noChangeArrowheads="1"/>
          </p:cNvSpPr>
          <p:nvPr/>
        </p:nvSpPr>
        <p:spPr bwMode="auto">
          <a:xfrm>
            <a:off x="3689990" y="5523647"/>
            <a:ext cx="4417876" cy="553998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170</a:t>
            </a:r>
            <a:r>
              <a:rPr kumimoji="0" lang="pl-PL" altLang="pl-PL" sz="1800" b="1" i="1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932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38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GWh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 –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zużycie energii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elektrycznej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None/>
              <a:defRPr/>
            </a:pPr>
            <a:r>
              <a:rPr kumimoji="0" lang="pl-PL" altLang="pl-PL" sz="1800" b="1" i="1" kern="0" smtClean="0">
                <a:solidFill>
                  <a:srgbClr val="002060"/>
                </a:solidFill>
                <a:latin typeface="Times New Roman" pitchFamily="18" charset="0"/>
              </a:rPr>
              <a:t>165 214 GWh</a:t>
            </a:r>
            <a:r>
              <a:rPr kumimoji="0" lang="pl-PL" altLang="pl-PL" sz="1800" b="1" i="1" kern="0" smtClean="0">
                <a:solidFill>
                  <a:srgbClr val="007438"/>
                </a:solidFill>
                <a:latin typeface="Times New Roman" pitchFamily="18" charset="0"/>
              </a:rPr>
              <a:t> – produkcja KSE</a:t>
            </a:r>
            <a:endParaRPr kumimoji="0" lang="pl-PL" altLang="pl-PL" sz="1800" b="1" i="1" u="none" strike="noStrike" kern="0" cap="none" spc="0" normalizeH="0" baseline="0" noProof="0">
              <a:ln>
                <a:noFill/>
              </a:ln>
              <a:solidFill>
                <a:srgbClr val="007438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5" name="Dolina"/>
          <p:cNvSpPr>
            <a:spLocks noChangeArrowheads="1"/>
          </p:cNvSpPr>
          <p:nvPr/>
        </p:nvSpPr>
        <p:spPr bwMode="auto">
          <a:xfrm>
            <a:off x="3162887" y="5023183"/>
            <a:ext cx="4930837" cy="276999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12 211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MW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–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dolina obciążenia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(24 czerwca 2018r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.)</a:t>
            </a:r>
          </a:p>
        </p:txBody>
      </p:sp>
      <p:sp>
        <p:nvSpPr>
          <p:cNvPr id="116" name="Szczyt"/>
          <p:cNvSpPr>
            <a:spLocks noChangeArrowheads="1"/>
          </p:cNvSpPr>
          <p:nvPr/>
        </p:nvSpPr>
        <p:spPr bwMode="auto">
          <a:xfrm>
            <a:off x="2849911" y="4522718"/>
            <a:ext cx="4657734" cy="276999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lIns="91424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26 448 MW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–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szczyt wieczorny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(28 lutego 2018r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.)</a:t>
            </a:r>
          </a:p>
        </p:txBody>
      </p:sp>
      <p:sp>
        <p:nvSpPr>
          <p:cNvPr id="117" name="MocOsiąg"/>
          <p:cNvSpPr>
            <a:spLocks noChangeArrowheads="1"/>
          </p:cNvSpPr>
          <p:nvPr/>
        </p:nvSpPr>
        <p:spPr bwMode="auto">
          <a:xfrm>
            <a:off x="2513284" y="4022253"/>
            <a:ext cx="4651257" cy="276999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lIns="91424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kern="0" smtClean="0">
                <a:solidFill>
                  <a:srgbClr val="002060"/>
                </a:solidFill>
                <a:latin typeface="Times New Roman" pitchFamily="18" charset="0"/>
              </a:rPr>
              <a:t>45 650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MW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–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moc osiągalna 31 grudnia 2018r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.)</a:t>
            </a:r>
          </a:p>
        </p:txBody>
      </p:sp>
      <p:sp>
        <p:nvSpPr>
          <p:cNvPr id="118" name="Stacje"/>
          <p:cNvSpPr>
            <a:spLocks noChangeArrowheads="1"/>
          </p:cNvSpPr>
          <p:nvPr/>
        </p:nvSpPr>
        <p:spPr bwMode="auto">
          <a:xfrm>
            <a:off x="2382838" y="2929918"/>
            <a:ext cx="2616165" cy="276999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106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–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stacji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400/220/110 kV</a:t>
            </a:r>
          </a:p>
        </p:txBody>
      </p:sp>
      <p:sp>
        <p:nvSpPr>
          <p:cNvPr id="119" name="KabelDC"/>
          <p:cNvSpPr>
            <a:spLocks noChangeArrowheads="1"/>
          </p:cNvSpPr>
          <p:nvPr/>
        </p:nvSpPr>
        <p:spPr bwMode="auto">
          <a:xfrm>
            <a:off x="2138494" y="2399144"/>
            <a:ext cx="4785669" cy="323156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lIns="0" tIns="0" rIns="0" bIns="45711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1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–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kabel DC o napięciu 450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kV,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254km (127 PSE)</a:t>
            </a:r>
            <a:endParaRPr kumimoji="0" lang="pl-PL" altLang="pl-PL" sz="1800" b="1" i="1" u="none" strike="noStrike" kern="0" cap="none" spc="0" normalizeH="0" baseline="0" noProof="0">
              <a:ln>
                <a:noFill/>
              </a:ln>
              <a:solidFill>
                <a:srgbClr val="007438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0" name="Lin220"/>
          <p:cNvSpPr>
            <a:spLocks noChangeArrowheads="1"/>
          </p:cNvSpPr>
          <p:nvPr/>
        </p:nvSpPr>
        <p:spPr bwMode="auto">
          <a:xfrm>
            <a:off x="2130886" y="1914526"/>
            <a:ext cx="3855927" cy="276999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164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–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linie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o napięciu 220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kV,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7 755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km</a:t>
            </a:r>
            <a:endParaRPr kumimoji="0" lang="pl-PL" altLang="pl-PL" sz="1800" b="1" i="1" u="none" strike="noStrike" kern="0" cap="none" spc="0" normalizeH="0" baseline="0" noProof="0">
              <a:ln>
                <a:noFill/>
              </a:ln>
              <a:solidFill>
                <a:srgbClr val="007438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1" name="Lin400"/>
          <p:cNvSpPr>
            <a:spLocks noChangeArrowheads="1"/>
          </p:cNvSpPr>
          <p:nvPr/>
        </p:nvSpPr>
        <p:spPr bwMode="auto">
          <a:xfrm>
            <a:off x="1935513" y="1429908"/>
            <a:ext cx="2834109" cy="276999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kern="0" smtClean="0">
                <a:solidFill>
                  <a:srgbClr val="002060"/>
                </a:solidFill>
                <a:latin typeface="Times New Roman" pitchFamily="18" charset="0"/>
              </a:rPr>
              <a:t>102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–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linie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400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kV,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6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 826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km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  </a:t>
            </a:r>
            <a:endParaRPr kumimoji="0" lang="pl-PL" altLang="pl-PL" sz="1800" b="1" i="1" u="none" strike="noStrike" kern="0" cap="none" spc="0" normalizeH="0" baseline="0" noProof="0">
              <a:ln>
                <a:noFill/>
              </a:ln>
              <a:solidFill>
                <a:srgbClr val="007438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43" name="StrcH_4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33" y="2912823"/>
            <a:ext cx="4574078" cy="2572789"/>
          </a:xfrm>
          <a:prstGeom prst="rect">
            <a:avLst/>
          </a:prstGeom>
        </p:spPr>
      </p:pic>
      <p:pic>
        <p:nvPicPr>
          <p:cNvPr id="141" name="Strch_3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47" y="2912823"/>
            <a:ext cx="5488894" cy="3087347"/>
          </a:xfrm>
          <a:prstGeom prst="rect">
            <a:avLst/>
          </a:prstGeom>
        </p:spPr>
      </p:pic>
      <p:pic>
        <p:nvPicPr>
          <p:cNvPr id="140" name="Strch_2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47" y="2868931"/>
            <a:ext cx="5488894" cy="3087347"/>
          </a:xfrm>
          <a:prstGeom prst="rect">
            <a:avLst/>
          </a:prstGeom>
        </p:spPr>
      </p:pic>
      <p:pic>
        <p:nvPicPr>
          <p:cNvPr id="139" name="Strch_1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84" y="2898190"/>
            <a:ext cx="5488894" cy="3087347"/>
          </a:xfrm>
          <a:prstGeom prst="rect">
            <a:avLst/>
          </a:prstGeom>
        </p:spPr>
      </p:pic>
      <p:sp>
        <p:nvSpPr>
          <p:cNvPr id="138" name="FotoVlt"/>
          <p:cNvSpPr txBox="1">
            <a:spLocks noChangeArrowheads="1"/>
          </p:cNvSpPr>
          <p:nvPr/>
        </p:nvSpPr>
        <p:spPr bwMode="auto">
          <a:xfrm>
            <a:off x="3058827" y="2952957"/>
            <a:ext cx="1160060" cy="400110"/>
          </a:xfrm>
          <a:prstGeom prst="rect">
            <a:avLst/>
          </a:prstGeom>
          <a:solidFill>
            <a:srgbClr val="C0E3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10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Fotovoltaika </a:t>
            </a:r>
            <a:r>
              <a:rPr lang="pl-PL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~1000</a:t>
            </a:r>
            <a:endParaRPr lang="pl-PL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LinPrzes"/>
          <p:cNvSpPr>
            <a:spLocks noChangeArrowheads="1"/>
          </p:cNvSpPr>
          <p:nvPr/>
        </p:nvSpPr>
        <p:spPr bwMode="auto">
          <a:xfrm>
            <a:off x="1645443" y="945290"/>
            <a:ext cx="3379130" cy="276999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267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–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linii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7438"/>
                </a:solidFill>
                <a:effectLst/>
                <a:uLnTx/>
                <a:uFillTx/>
                <a:latin typeface="Times New Roman" pitchFamily="18" charset="0"/>
              </a:rPr>
              <a:t>przesyłowych, 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14 695 </a:t>
            </a:r>
            <a:r>
              <a:rPr kumimoji="0" lang="pl-PL" altLang="pl-PL" sz="18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km</a:t>
            </a:r>
            <a:endParaRPr kumimoji="0" lang="pl-PL" altLang="pl-PL" sz="1800" b="1" i="1" u="none" strike="noStrike" kern="0" cap="none" spc="0" normalizeH="0" baseline="0" noProof="0">
              <a:ln>
                <a:noFill/>
              </a:ln>
              <a:solidFill>
                <a:srgbClr val="007438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3" name="Tytuł"/>
          <p:cNvSpPr txBox="1">
            <a:spLocks noChangeArrowheads="1"/>
          </p:cNvSpPr>
          <p:nvPr/>
        </p:nvSpPr>
        <p:spPr bwMode="auto">
          <a:xfrm>
            <a:off x="2761941" y="-26988"/>
            <a:ext cx="37638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pl-PL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Krajowy System Elektroenergetyczny </a:t>
            </a:r>
            <a:r>
              <a:rPr lang="pl-PL" altLang="pl-PL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 KSE</a:t>
            </a:r>
            <a:endParaRPr lang="pl-PL" altLang="pl-PL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8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4" fill="hold">
                      <p:stCondLst>
                        <p:cond delay="indefinite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4" fill="hold">
                      <p:stCondLst>
                        <p:cond delay="indefinite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hold">
                      <p:stCondLst>
                        <p:cond delay="indefinite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5" fill="hold">
                      <p:stCondLst>
                        <p:cond delay="indefinite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4" fill="hold">
                      <p:stCondLst>
                        <p:cond delay="indefinite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4" fill="hold">
                      <p:stCondLst>
                        <p:cond delay="indefinite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4" fill="hold">
                      <p:stCondLst>
                        <p:cond delay="indefinite"/>
                      </p:stCondLst>
                      <p:childTnLst>
                        <p:par>
                          <p:cTn id="725" fill="hold">
                            <p:stCondLst>
                              <p:cond delay="0"/>
                            </p:stCondLst>
                            <p:childTnLst>
                              <p:par>
                                <p:cTn id="7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fill="hold">
                      <p:stCondLst>
                        <p:cond delay="indefinite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4" fill="hold">
                      <p:stCondLst>
                        <p:cond delay="indefinite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1" fill="hold">
                      <p:stCondLst>
                        <p:cond delay="indefinite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2" fill="hold">
                      <p:stCondLst>
                        <p:cond delay="indefinite"/>
                      </p:stCondLst>
                      <p:childTnLst>
                        <p:par>
                          <p:cTn id="773" fill="hold">
                            <p:stCondLst>
                              <p:cond delay="0"/>
                            </p:stCondLst>
                            <p:childTnLst>
                              <p:par>
                                <p:cTn id="7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38" grpId="0" animBg="1"/>
      <p:bldP spid="138" grpId="1" animBg="1"/>
      <p:bldP spid="122" grpId="0" animBg="1"/>
      <p:bldP spid="12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terie"/>
          <p:cNvSpPr txBox="1">
            <a:spLocks noChangeArrowheads="1"/>
          </p:cNvSpPr>
          <p:nvPr/>
        </p:nvSpPr>
        <p:spPr>
          <a:xfrm>
            <a:off x="1108924" y="4448145"/>
            <a:ext cx="250709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baterie kondensatorów</a:t>
            </a:r>
          </a:p>
        </p:txBody>
      </p:sp>
      <p:sp>
        <p:nvSpPr>
          <p:cNvPr id="3" name="Dławiki"/>
          <p:cNvSpPr txBox="1">
            <a:spLocks noChangeArrowheads="1"/>
          </p:cNvSpPr>
          <p:nvPr/>
        </p:nvSpPr>
        <p:spPr>
          <a:xfrm>
            <a:off x="1108924" y="3932207"/>
            <a:ext cx="1038746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dławiki</a:t>
            </a:r>
          </a:p>
        </p:txBody>
      </p:sp>
      <p:sp>
        <p:nvSpPr>
          <p:cNvPr id="4" name="Przesuwniki"/>
          <p:cNvSpPr txBox="1">
            <a:spLocks noChangeArrowheads="1"/>
          </p:cNvSpPr>
          <p:nvPr/>
        </p:nvSpPr>
        <p:spPr>
          <a:xfrm>
            <a:off x="1108924" y="3336895"/>
            <a:ext cx="219932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przesuwniki fazowe</a:t>
            </a:r>
          </a:p>
        </p:txBody>
      </p:sp>
      <p:sp>
        <p:nvSpPr>
          <p:cNvPr id="5" name="Prąd stały"/>
          <p:cNvSpPr txBox="1">
            <a:spLocks noChangeArrowheads="1"/>
          </p:cNvSpPr>
          <p:nvPr/>
        </p:nvSpPr>
        <p:spPr>
          <a:xfrm>
            <a:off x="1108924" y="2759045"/>
            <a:ext cx="538609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przesyły prądem stałym (kabel podmorski do Szwecji)</a:t>
            </a:r>
          </a:p>
        </p:txBody>
      </p:sp>
      <p:sp>
        <p:nvSpPr>
          <p:cNvPr id="6" name="Transformatory"/>
          <p:cNvSpPr txBox="1">
            <a:spLocks noChangeArrowheads="1"/>
          </p:cNvSpPr>
          <p:nvPr/>
        </p:nvSpPr>
        <p:spPr>
          <a:xfrm>
            <a:off x="1108924" y="2236757"/>
            <a:ext cx="797560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transformatory i autotransformatory energetyczne (400/220, 400/110, 220/110)</a:t>
            </a:r>
          </a:p>
        </p:txBody>
      </p:sp>
      <p:sp>
        <p:nvSpPr>
          <p:cNvPr id="7" name="Linie"/>
          <p:cNvSpPr txBox="1">
            <a:spLocks noChangeArrowheads="1"/>
          </p:cNvSpPr>
          <p:nvPr/>
        </p:nvSpPr>
        <p:spPr>
          <a:xfrm>
            <a:off x="1108924" y="1650970"/>
            <a:ext cx="455894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l-PL" sz="1800" b="1" i="1" kern="0">
                <a:cs typeface="Times New Roman" pitchFamily="18" charset="0"/>
              </a:rPr>
              <a:t>linie napowietrzne 400 kV, 220 kV, (110 kV)</a:t>
            </a:r>
          </a:p>
        </p:txBody>
      </p:sp>
      <p:sp>
        <p:nvSpPr>
          <p:cNvPr id="8" name="Tytuł"/>
          <p:cNvSpPr txBox="1">
            <a:spLocks noChangeArrowheads="1"/>
          </p:cNvSpPr>
          <p:nvPr/>
        </p:nvSpPr>
        <p:spPr bwMode="auto">
          <a:xfrm>
            <a:off x="3417838" y="621268"/>
            <a:ext cx="23083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Elementy sieci przesyłowej</a:t>
            </a:r>
          </a:p>
        </p:txBody>
      </p:sp>
    </p:spTree>
    <p:extLst>
      <p:ext uri="{BB962C8B-B14F-4D97-AF65-F5344CB8AC3E}">
        <p14:creationId xmlns:p14="http://schemas.microsoft.com/office/powerpoint/2010/main" val="32838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ie_ZRC" descr="Linie_400k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8" y="1357316"/>
            <a:ext cx="73723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"/>
          <p:cNvSpPr txBox="1">
            <a:spLocks noChangeArrowheads="1"/>
          </p:cNvSpPr>
          <p:nvPr/>
        </p:nvSpPr>
        <p:spPr bwMode="auto">
          <a:xfrm>
            <a:off x="3547681" y="476706"/>
            <a:ext cx="20486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Linie przesyłowe </a:t>
            </a: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400 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kV</a:t>
            </a:r>
            <a:endParaRPr kumimoji="1" lang="pl-PL" sz="1400" b="1" i="1" kern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7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f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54" y="928688"/>
            <a:ext cx="650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"/>
          <p:cNvSpPr txBox="1">
            <a:spLocks noChangeArrowheads="1"/>
          </p:cNvSpPr>
          <p:nvPr/>
        </p:nvSpPr>
        <p:spPr bwMode="auto">
          <a:xfrm>
            <a:off x="3501996" y="476706"/>
            <a:ext cx="21400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Transformator 220/110kV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"/>
          <p:cNvSpPr txBox="1">
            <a:spLocks noChangeArrowheads="1"/>
          </p:cNvSpPr>
          <p:nvPr/>
        </p:nvSpPr>
        <p:spPr bwMode="auto">
          <a:xfrm>
            <a:off x="3501996" y="393581"/>
            <a:ext cx="16719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Generator 1000 MW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48" y="867892"/>
            <a:ext cx="740664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51" y="267773"/>
            <a:ext cx="6697010" cy="3600953"/>
          </a:xfrm>
          <a:prstGeom prst="rect">
            <a:avLst/>
          </a:prstGeom>
        </p:spPr>
      </p:pic>
      <p:sp>
        <p:nvSpPr>
          <p:cNvPr id="3" name="Tytuł"/>
          <p:cNvSpPr txBox="1">
            <a:spLocks noChangeArrowheads="1"/>
          </p:cNvSpPr>
          <p:nvPr/>
        </p:nvSpPr>
        <p:spPr bwMode="auto">
          <a:xfrm>
            <a:off x="4117549" y="150126"/>
            <a:ext cx="9089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Praca KSE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4" y="3232833"/>
            <a:ext cx="3125589" cy="29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5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_6"/>
          <p:cNvSpPr>
            <a:spLocks noChangeArrowheads="1"/>
          </p:cNvSpPr>
          <p:nvPr/>
        </p:nvSpPr>
        <p:spPr bwMode="auto">
          <a:xfrm>
            <a:off x="1528912" y="4673106"/>
            <a:ext cx="7328929" cy="682101"/>
          </a:xfrm>
          <a:prstGeom prst="rect">
            <a:avLst/>
          </a:prstGeom>
          <a:solidFill>
            <a:srgbClr val="85DFFF"/>
          </a:solidFill>
          <a:ln>
            <a:noFill/>
          </a:ln>
          <a:extLst/>
        </p:spPr>
        <p:txBody>
          <a:bodyPr wrap="none" lIns="0" tIns="36000" rIns="0" bIns="3600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 smtClean="0">
                <a:solidFill>
                  <a:srgbClr val="00B050"/>
                </a:solidFill>
                <a:latin typeface="Times New Roman" pitchFamily="18" charset="0"/>
              </a:rPr>
              <a:t>1. 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Metoda sprowadzania do jednego poziomu napięciowego (transformatory) </a:t>
            </a:r>
          </a:p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                    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= U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/U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      U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=U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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      I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=I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/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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      Z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= Z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∙ 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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pl-PL" altLang="pl-PL" sz="1800" b="1" i="1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Tekst_5"/>
          <p:cNvSpPr>
            <a:spLocks noChangeArrowheads="1"/>
          </p:cNvSpPr>
          <p:nvPr/>
        </p:nvSpPr>
        <p:spPr bwMode="auto">
          <a:xfrm>
            <a:off x="1528912" y="3955517"/>
            <a:ext cx="7226337" cy="349702"/>
          </a:xfrm>
          <a:prstGeom prst="rect">
            <a:avLst/>
          </a:prstGeom>
          <a:solidFill>
            <a:srgbClr val="85DFFF"/>
          </a:solidFill>
          <a:ln>
            <a:noFill/>
          </a:ln>
          <a:extLst/>
        </p:spPr>
        <p:txBody>
          <a:bodyPr wrap="none" lIns="0" tIns="36000" rIns="0" bIns="3600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Tx/>
              <a:buNone/>
            </a:pPr>
            <a:r>
              <a:rPr kumimoji="0" lang="pl-PL" altLang="pl-PL" sz="1800" b="1" i="1" smtClean="0">
                <a:solidFill>
                  <a:srgbClr val="00B050"/>
                </a:solidFill>
                <a:latin typeface="Times New Roman" pitchFamily="18" charset="0"/>
              </a:rPr>
              <a:t>1. 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Metoda składowych symetrycznych:  [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,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,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], [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U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,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U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,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U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],   [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,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,Z</a:t>
            </a:r>
            <a:r>
              <a:rPr kumimoji="0" lang="pl-PL" altLang="pl-PL" sz="1800" b="1" i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]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" name="Tekst_4"/>
          <p:cNvSpPr>
            <a:spLocks noChangeArrowheads="1"/>
          </p:cNvSpPr>
          <p:nvPr/>
        </p:nvSpPr>
        <p:spPr bwMode="auto">
          <a:xfrm>
            <a:off x="1528912" y="3237927"/>
            <a:ext cx="4104713" cy="349702"/>
          </a:xfrm>
          <a:prstGeom prst="rect">
            <a:avLst/>
          </a:prstGeom>
          <a:solidFill>
            <a:srgbClr val="85DFFF"/>
          </a:solidFill>
          <a:ln>
            <a:noFill/>
          </a:ln>
          <a:extLst/>
        </p:spPr>
        <p:txBody>
          <a:bodyPr wrap="none" lIns="0" tIns="36000" rIns="0" bIns="3600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 smtClean="0">
                <a:solidFill>
                  <a:srgbClr val="00B050"/>
                </a:solidFill>
                <a:latin typeface="Times New Roman" pitchFamily="18" charset="0"/>
              </a:rPr>
              <a:t>1. 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Metoda potencjałów węzłowych:</a:t>
            </a:r>
            <a:r>
              <a:rPr kumimoji="0" lang="pl-PL" altLang="pl-PL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=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pl-PL" altLang="pl-PL" sz="1800">
                <a:solidFill>
                  <a:srgbClr val="000000"/>
                </a:solidFill>
                <a:latin typeface="Times New Roman" pitchFamily="18" charset="0"/>
              </a:rPr>
              <a:t>∙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pl-PL" altLang="pl-PL" sz="1800" b="1" i="1" u="sng">
                <a:solidFill>
                  <a:srgbClr val="000000"/>
                </a:solidFill>
                <a:latin typeface="Times New Roman" pitchFamily="18" charset="0"/>
              </a:rPr>
              <a:t>U 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Tekst_3"/>
          <p:cNvSpPr>
            <a:spLocks noChangeArrowheads="1"/>
          </p:cNvSpPr>
          <p:nvPr/>
        </p:nvSpPr>
        <p:spPr bwMode="auto">
          <a:xfrm>
            <a:off x="1528912" y="2489559"/>
            <a:ext cx="6604372" cy="380480"/>
          </a:xfrm>
          <a:prstGeom prst="rect">
            <a:avLst/>
          </a:prstGeom>
          <a:solidFill>
            <a:srgbClr val="FF6600">
              <a:lumMod val="60000"/>
              <a:lumOff val="40000"/>
            </a:srgbClr>
          </a:solidFill>
          <a:ln>
            <a:noFill/>
          </a:ln>
          <a:extLst/>
        </p:spPr>
        <p:txBody>
          <a:bodyPr wrap="none" lIns="0" tIns="36000" rIns="0" bIns="3600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defTabSz="909638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altLang="pl-PL" sz="1800" b="1" i="1" kern="0" dirty="0">
                <a:solidFill>
                  <a:srgbClr val="00B050"/>
                </a:solidFill>
                <a:latin typeface="Times New Roman" pitchFamily="18" charset="0"/>
              </a:rPr>
              <a:t>1</a:t>
            </a:r>
            <a:r>
              <a:rPr kumimoji="0" lang="pl-PL" alt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. </a:t>
            </a:r>
            <a:r>
              <a:rPr kumimoji="0" lang="pl-PL" altLang="pl-PL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Linia przesyłowa, transformator  –  czwórnik </a:t>
            </a: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sym typeface="Symbol" pitchFamily="18" charset="2"/>
              </a:rPr>
              <a:t></a:t>
            </a:r>
            <a:r>
              <a:rPr kumimoji="0" lang="pl-PL" altLang="pl-PL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  </a:t>
            </a:r>
            <a:r>
              <a:rPr kumimoji="0" lang="pl-PL" altLang="pl-PL" sz="18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Z</a:t>
            </a:r>
            <a:r>
              <a:rPr kumimoji="0" lang="pl-PL" altLang="pl-PL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  <a:r>
              <a:rPr kumimoji="0" lang="pl-PL" altLang="pl-PL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R+jX</a:t>
            </a:r>
            <a:r>
              <a:rPr kumimoji="0" lang="pl-PL" altLang="pl-PL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,  </a:t>
            </a:r>
            <a:r>
              <a:rPr kumimoji="0" lang="pl-PL" altLang="pl-PL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jB</a:t>
            </a:r>
            <a:r>
              <a:rPr kumimoji="0" lang="pl-PL" altLang="pl-PL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/2, </a:t>
            </a:r>
            <a:r>
              <a:rPr kumimoji="0" lang="pl-PL" altLang="pl-PL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sym typeface="Symbol" pitchFamily="18" charset="2"/>
              </a:rPr>
              <a:t></a:t>
            </a:r>
            <a:endParaRPr kumimoji="0" lang="pl-PL" altLang="pl-PL" sz="20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6" name="Tekst_2"/>
          <p:cNvSpPr>
            <a:spLocks noChangeArrowheads="1"/>
          </p:cNvSpPr>
          <p:nvPr/>
        </p:nvSpPr>
        <p:spPr bwMode="auto">
          <a:xfrm>
            <a:off x="1528912" y="1290674"/>
            <a:ext cx="7461402" cy="83099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lang="pl-PL" sz="1800" b="1" i="1" kern="0" dirty="0">
                <a:solidFill>
                  <a:srgbClr val="00B050"/>
                </a:solidFill>
              </a:rPr>
              <a:t>1</a:t>
            </a:r>
            <a:r>
              <a:rPr kumimoji="0" lang="pl-PL" sz="1800" b="1" i="1" u="none" strike="noStrike" kern="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. </a:t>
            </a:r>
            <a:r>
              <a:rPr kumimoji="0" lang="pl-PL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Obwody trójfazowe </a:t>
            </a:r>
          </a:p>
          <a:p>
            <a:pPr marL="533400" marR="0" lvl="0" indent="127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l-PL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napięcie fazowe lub międzyprzewodowe,  prąd fazowy,  moc trójfazowa,  </a:t>
            </a:r>
            <a:endParaRPr kumimoji="0" lang="pl-PL" sz="18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3880304" y="592630"/>
            <a:ext cx="21464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odstawy elektrotechniki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kst_2"/>
          <p:cNvSpPr>
            <a:spLocks noChangeArrowheads="1"/>
          </p:cNvSpPr>
          <p:nvPr/>
        </p:nvSpPr>
        <p:spPr bwMode="auto">
          <a:xfrm>
            <a:off x="1308239" y="3066311"/>
            <a:ext cx="3398366" cy="124649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70C0"/>
              </a:buClr>
              <a:defRPr/>
            </a:pPr>
            <a:r>
              <a:rPr lang="pl-PL" sz="1800" b="1" i="1" dirty="0">
                <a:solidFill>
                  <a:srgbClr val="00B050"/>
                </a:solidFill>
              </a:rPr>
              <a:t>2</a:t>
            </a:r>
            <a:r>
              <a:rPr lang="pl-PL" sz="1800" b="1" i="1">
                <a:solidFill>
                  <a:srgbClr val="00B050"/>
                </a:solidFill>
              </a:rPr>
              <a:t>. </a:t>
            </a:r>
            <a:r>
              <a:rPr lang="pl-PL" sz="1800" b="1" i="1" smtClean="0"/>
              <a:t>Prawo Ohma</a:t>
            </a:r>
          </a:p>
          <a:p>
            <a:pPr marL="342900" indent="-342900">
              <a:lnSpc>
                <a:spcPct val="150000"/>
              </a:lnSpc>
              <a:buClr>
                <a:srgbClr val="0070C0"/>
              </a:buClr>
              <a:defRPr/>
            </a:pPr>
            <a:r>
              <a:rPr lang="pl-PL" sz="1800" b="1" i="1"/>
              <a:t> </a:t>
            </a:r>
            <a:r>
              <a:rPr lang="pl-PL" sz="1800" b="1" i="1" smtClean="0"/>
              <a:t>               </a:t>
            </a:r>
            <a:r>
              <a:rPr lang="pl-PL" sz="1800" b="1" i="1" u="sng" smtClean="0"/>
              <a:t>U</a:t>
            </a:r>
            <a:r>
              <a:rPr lang="pl-PL" sz="1800" b="1" i="1" smtClean="0"/>
              <a:t> = </a:t>
            </a:r>
            <a:r>
              <a:rPr lang="pl-PL" sz="1800" b="1" i="1" u="sng" smtClean="0"/>
              <a:t>Z </a:t>
            </a:r>
            <a:r>
              <a:rPr lang="pl-PL" sz="1800" b="1" i="1"/>
              <a:t>∙</a:t>
            </a:r>
            <a:r>
              <a:rPr lang="pl-PL" sz="1800" b="1" i="1" smtClean="0"/>
              <a:t> </a:t>
            </a:r>
            <a:r>
              <a:rPr lang="pl-PL" sz="1800" b="1" i="1" u="sng"/>
              <a:t>I</a:t>
            </a:r>
            <a:r>
              <a:rPr lang="pl-PL" sz="1800" b="1" i="1"/>
              <a:t> </a:t>
            </a:r>
            <a:r>
              <a:rPr lang="pl-PL" sz="1800" b="1" i="1" smtClean="0"/>
              <a:t>= </a:t>
            </a:r>
            <a:r>
              <a:rPr lang="pl-PL" sz="1800" b="1" i="1"/>
              <a:t>(R+jX</a:t>
            </a:r>
            <a:r>
              <a:rPr lang="pl-PL" sz="1800" b="1" i="1" smtClean="0"/>
              <a:t>)</a:t>
            </a:r>
            <a:r>
              <a:rPr lang="pl-PL" sz="1800" b="1" i="1"/>
              <a:t> </a:t>
            </a:r>
            <a:r>
              <a:rPr lang="pl-PL" sz="1800" b="1" i="1" smtClean="0"/>
              <a:t>∙ (a+jb)</a:t>
            </a:r>
          </a:p>
          <a:p>
            <a:pPr marL="342900" indent="-342900">
              <a:lnSpc>
                <a:spcPct val="150000"/>
              </a:lnSpc>
              <a:buClr>
                <a:srgbClr val="0070C0"/>
              </a:buClr>
              <a:defRPr/>
            </a:pPr>
            <a:r>
              <a:rPr lang="pl-PL" sz="1800" b="1" i="1"/>
              <a:t>               </a:t>
            </a:r>
            <a:r>
              <a:rPr lang="pl-PL" sz="1800" b="1" i="1" smtClean="0"/>
              <a:t> </a:t>
            </a:r>
            <a:r>
              <a:rPr lang="pl-PL" sz="1800" b="1" i="1"/>
              <a:t>|U| =  |Z| </a:t>
            </a:r>
            <a:r>
              <a:rPr lang="pl-PL" sz="1800" b="1" i="1" smtClean="0"/>
              <a:t>∙ |I|</a:t>
            </a:r>
            <a:endParaRPr lang="pl-PL" sz="1800" b="1" i="1" dirty="0"/>
          </a:p>
        </p:txBody>
      </p:sp>
      <p:sp>
        <p:nvSpPr>
          <p:cNvPr id="16387" name="Txt_Rach"/>
          <p:cNvSpPr>
            <a:spLocks noChangeArrowheads="1"/>
          </p:cNvSpPr>
          <p:nvPr/>
        </p:nvSpPr>
        <p:spPr bwMode="auto">
          <a:xfrm>
            <a:off x="1308239" y="599693"/>
            <a:ext cx="302647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>
              <a:buClr>
                <a:srgbClr val="0070C0"/>
              </a:buClr>
              <a:defRPr/>
            </a:pPr>
            <a:r>
              <a:rPr lang="pl-PL" sz="1800" b="1" i="1" smtClean="0">
                <a:solidFill>
                  <a:srgbClr val="00B050"/>
                </a:solidFill>
              </a:rPr>
              <a:t>1.  </a:t>
            </a:r>
            <a:r>
              <a:rPr lang="pl-PL" sz="1800" b="1" i="1"/>
              <a:t>Rachunek liczb zespolonych </a:t>
            </a:r>
          </a:p>
        </p:txBody>
      </p:sp>
      <p:sp>
        <p:nvSpPr>
          <p:cNvPr id="13" name="Txt_U"/>
          <p:cNvSpPr>
            <a:spLocks noChangeArrowheads="1"/>
          </p:cNvSpPr>
          <p:nvPr/>
        </p:nvSpPr>
        <p:spPr bwMode="auto">
          <a:xfrm>
            <a:off x="1854060" y="1360491"/>
            <a:ext cx="332373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>
              <a:buClr>
                <a:srgbClr val="0070C0"/>
              </a:buClr>
              <a:defRPr/>
            </a:pPr>
            <a:r>
              <a:rPr lang="pl-PL" sz="1800" b="1" i="1" u="sng" smtClean="0"/>
              <a:t>U</a:t>
            </a:r>
            <a:r>
              <a:rPr lang="pl-PL" sz="1800" b="1" i="1" smtClean="0"/>
              <a:t> = ( U </a:t>
            </a:r>
            <a:r>
              <a:rPr lang="pl-PL" sz="1800" b="1" i="1"/>
              <a:t>e</a:t>
            </a:r>
            <a:r>
              <a:rPr lang="pl-PL" sz="1800" b="1" i="1" baseline="30000"/>
              <a:t>j</a:t>
            </a:r>
            <a:r>
              <a:rPr lang="pl-PL" sz="1800" b="1" i="1" baseline="30000">
                <a:sym typeface="Symbol"/>
              </a:rPr>
              <a:t></a:t>
            </a:r>
            <a:r>
              <a:rPr lang="pl-PL" sz="1800" b="1" i="1" baseline="30000"/>
              <a:t>  </a:t>
            </a:r>
            <a:r>
              <a:rPr lang="pl-PL" sz="1800" b="1" i="1"/>
              <a:t>) </a:t>
            </a:r>
            <a:r>
              <a:rPr lang="pl-PL" sz="1800"/>
              <a:t>[</a:t>
            </a:r>
            <a:r>
              <a:rPr lang="pl-PL" sz="1800" smtClean="0"/>
              <a:t>kV,stop</a:t>
            </a:r>
            <a:r>
              <a:rPr lang="pl-PL" sz="1800"/>
              <a:t>.]</a:t>
            </a:r>
            <a:r>
              <a:rPr lang="pl-PL" sz="1800" b="1" i="1"/>
              <a:t>= (</a:t>
            </a:r>
            <a:r>
              <a:rPr lang="pl-PL" sz="1800" b="1" i="1" smtClean="0"/>
              <a:t>e+jf</a:t>
            </a:r>
            <a:r>
              <a:rPr lang="pl-PL" sz="1800" b="1" i="1"/>
              <a:t>) </a:t>
            </a:r>
            <a:r>
              <a:rPr lang="pl-PL" sz="1800"/>
              <a:t>[kV]</a:t>
            </a:r>
          </a:p>
        </p:txBody>
      </p:sp>
      <p:sp>
        <p:nvSpPr>
          <p:cNvPr id="14" name="Txt_I"/>
          <p:cNvSpPr>
            <a:spLocks noChangeArrowheads="1"/>
          </p:cNvSpPr>
          <p:nvPr/>
        </p:nvSpPr>
        <p:spPr bwMode="auto">
          <a:xfrm>
            <a:off x="1854060" y="1740890"/>
            <a:ext cx="1571007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>
              <a:buClr>
                <a:srgbClr val="0070C0"/>
              </a:buClr>
              <a:defRPr/>
            </a:pPr>
            <a:r>
              <a:rPr lang="pl-PL" sz="1800" b="1" i="1" smtClean="0">
                <a:solidFill>
                  <a:srgbClr val="00B050"/>
                </a:solidFill>
              </a:rPr>
              <a:t> </a:t>
            </a:r>
            <a:r>
              <a:rPr lang="pl-PL" sz="1800" b="1" i="1" u="sng" smtClean="0"/>
              <a:t>I</a:t>
            </a:r>
            <a:r>
              <a:rPr lang="pl-PL" sz="1800" b="1" i="1" smtClean="0"/>
              <a:t> </a:t>
            </a:r>
            <a:r>
              <a:rPr lang="pl-PL" sz="1800" b="1" i="1"/>
              <a:t>= (a+jb) </a:t>
            </a:r>
            <a:r>
              <a:rPr lang="pl-PL" sz="1800"/>
              <a:t>[kA ]</a:t>
            </a:r>
          </a:p>
        </p:txBody>
      </p:sp>
      <p:sp>
        <p:nvSpPr>
          <p:cNvPr id="15" name="Txt_S"/>
          <p:cNvSpPr>
            <a:spLocks noChangeArrowheads="1"/>
          </p:cNvSpPr>
          <p:nvPr/>
        </p:nvSpPr>
        <p:spPr bwMode="auto">
          <a:xfrm>
            <a:off x="1854060" y="2121289"/>
            <a:ext cx="2434641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>
              <a:buClr>
                <a:srgbClr val="0070C0"/>
              </a:buClr>
              <a:defRPr/>
            </a:pPr>
            <a:r>
              <a:rPr lang="pl-PL" sz="1800" b="1" i="1" smtClean="0">
                <a:solidFill>
                  <a:srgbClr val="00B050"/>
                </a:solidFill>
              </a:rPr>
              <a:t> </a:t>
            </a:r>
            <a:r>
              <a:rPr lang="pl-PL" sz="1800" b="1" i="1" u="sng" smtClean="0"/>
              <a:t>S</a:t>
            </a:r>
            <a:r>
              <a:rPr lang="pl-PL" sz="1800" b="1" i="1" smtClean="0"/>
              <a:t>  = (</a:t>
            </a:r>
            <a:r>
              <a:rPr lang="pl-PL" sz="1800" b="1" i="1"/>
              <a:t>P+jQ ) </a:t>
            </a:r>
            <a:r>
              <a:rPr lang="pl-PL" sz="1800"/>
              <a:t>[MW, Mvar</a:t>
            </a:r>
            <a:r>
              <a:rPr lang="pl-PL" sz="1800" smtClean="0"/>
              <a:t>]</a:t>
            </a:r>
            <a:endParaRPr lang="pl-PL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xt_Y"/>
              <p:cNvSpPr>
                <a:spLocks noChangeArrowheads="1"/>
              </p:cNvSpPr>
              <p:nvPr/>
            </p:nvSpPr>
            <p:spPr bwMode="auto">
              <a:xfrm>
                <a:off x="1854060" y="2527785"/>
                <a:ext cx="2519985" cy="43556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>
                  <a:buClr>
                    <a:srgbClr val="0070C0"/>
                  </a:buClr>
                  <a:defRPr/>
                </a:pPr>
                <a:r>
                  <a:rPr lang="pl-PL" sz="1800" b="1" i="1" smtClean="0">
                    <a:solidFill>
                      <a:srgbClr val="00B050"/>
                    </a:solidFill>
                  </a:rPr>
                  <a:t> </a:t>
                </a:r>
                <a:r>
                  <a:rPr lang="pl-PL" sz="1800" b="1" i="1" u="sng" smtClean="0"/>
                  <a:t>Y</a:t>
                </a:r>
                <a:r>
                  <a:rPr lang="pl-PL" sz="1800" b="1" i="1" smtClean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1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l-PL" sz="18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pl-PL" sz="1800" b="1" i="1" smtClean="0">
                            <a:latin typeface="Cambria Math"/>
                          </a:rPr>
                          <m:t>𝑹</m:t>
                        </m:r>
                        <m:r>
                          <a:rPr lang="pl-PL" sz="1800" b="1" i="1" smtClean="0">
                            <a:latin typeface="Cambria Math"/>
                          </a:rPr>
                          <m:t>+</m:t>
                        </m:r>
                        <m:r>
                          <a:rPr lang="pl-PL" sz="1800" b="1" i="1" smtClean="0">
                            <a:latin typeface="Cambria Math"/>
                          </a:rPr>
                          <m:t>𝒋𝑿</m:t>
                        </m:r>
                      </m:den>
                    </m:f>
                    <m:r>
                      <a:rPr lang="pl-PL" sz="1800" b="1" i="1" smtClean="0">
                        <a:latin typeface="Cambria Math"/>
                      </a:rPr>
                      <m:t>= </m:t>
                    </m:r>
                  </m:oMath>
                </a14:m>
                <a:r>
                  <a:rPr lang="pl-PL" sz="1800" b="1" i="1" smtClean="0"/>
                  <a:t>(</a:t>
                </a:r>
                <a:r>
                  <a:rPr lang="pl-PL" sz="1800" b="1" i="1"/>
                  <a:t>G+jB) </a:t>
                </a:r>
                <a:r>
                  <a:rPr lang="pl-PL" sz="1800"/>
                  <a:t>[S,</a:t>
                </a:r>
                <a:r>
                  <a:rPr lang="el-GR" sz="1800"/>
                  <a:t>μ</a:t>
                </a:r>
                <a:r>
                  <a:rPr lang="pl-PL" sz="1800"/>
                  <a:t>S]</a:t>
                </a:r>
              </a:p>
            </p:txBody>
          </p:sp>
        </mc:Choice>
        <mc:Fallback xmlns="">
          <p:sp>
            <p:nvSpPr>
              <p:cNvPr id="16" name="Txt_Y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4060" y="2527785"/>
                <a:ext cx="2519985" cy="435568"/>
              </a:xfrm>
              <a:prstGeom prst="rect">
                <a:avLst/>
              </a:prstGeom>
              <a:blipFill rotWithShape="1">
                <a:blip r:embed="rId2"/>
                <a:stretch>
                  <a:fillRect l="-3382" t="-4225" r="-4589" b="-1690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xt_Z"/>
          <p:cNvSpPr>
            <a:spLocks noChangeArrowheads="1"/>
          </p:cNvSpPr>
          <p:nvPr/>
        </p:nvSpPr>
        <p:spPr bwMode="auto">
          <a:xfrm>
            <a:off x="1854060" y="980092"/>
            <a:ext cx="1550104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>
              <a:buClr>
                <a:srgbClr val="0070C0"/>
              </a:buClr>
              <a:defRPr/>
            </a:pPr>
            <a:r>
              <a:rPr lang="pl-PL" sz="1800" b="1" i="1" smtClean="0">
                <a:solidFill>
                  <a:srgbClr val="00B050"/>
                </a:solidFill>
              </a:rPr>
              <a:t> </a:t>
            </a:r>
            <a:r>
              <a:rPr lang="pl-PL" sz="1800" b="1" i="1" u="sng" smtClean="0"/>
              <a:t>Z</a:t>
            </a:r>
            <a:r>
              <a:rPr lang="pl-PL" sz="1800" b="1" i="1" smtClean="0"/>
              <a:t> = </a:t>
            </a:r>
            <a:r>
              <a:rPr lang="pl-PL" sz="1800" b="1" i="1"/>
              <a:t>(R+jX) </a:t>
            </a:r>
            <a:r>
              <a:rPr lang="pl-PL" sz="1800"/>
              <a:t>[</a:t>
            </a:r>
            <a:r>
              <a:rPr lang="pl-PL" sz="1800">
                <a:sym typeface="Symbol"/>
              </a:rPr>
              <a:t></a:t>
            </a:r>
            <a:r>
              <a:rPr lang="pl-PL" sz="1800"/>
              <a:t> ]</a:t>
            </a:r>
          </a:p>
        </p:txBody>
      </p:sp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1699419" y="263650"/>
            <a:ext cx="57451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Metody rozwiązywania obwodów trójfazowych prądu przemiennego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_2"/>
              <p:cNvSpPr>
                <a:spLocks noChangeArrowheads="1"/>
              </p:cNvSpPr>
              <p:nvPr/>
            </p:nvSpPr>
            <p:spPr bwMode="auto">
              <a:xfrm>
                <a:off x="1308239" y="4430873"/>
                <a:ext cx="7540436" cy="1324850"/>
              </a:xfrm>
              <a:prstGeom prst="rect">
                <a:avLst/>
              </a:prstGeom>
              <a:solidFill>
                <a:srgbClr val="92D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Clr>
                    <a:srgbClr val="0070C0"/>
                  </a:buClr>
                  <a:defRPr/>
                </a:pPr>
                <a:r>
                  <a:rPr lang="pl-PL" sz="1800" b="1" i="1" dirty="0">
                    <a:solidFill>
                      <a:srgbClr val="00B050"/>
                    </a:solidFill>
                  </a:rPr>
                  <a:t>2</a:t>
                </a:r>
                <a:r>
                  <a:rPr lang="pl-PL" sz="1800" b="1" i="1">
                    <a:solidFill>
                      <a:srgbClr val="00B050"/>
                    </a:solidFill>
                  </a:rPr>
                  <a:t>. </a:t>
                </a:r>
                <a:r>
                  <a:rPr lang="pl-PL" sz="1800" b="1" i="1" smtClean="0"/>
                  <a:t>Wzór na moc trójfazową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0070C0"/>
                  </a:buClr>
                  <a:defRPr/>
                </a:pPr>
                <a:r>
                  <a:rPr lang="pl-PL" sz="1800" b="1" i="1"/>
                  <a:t> </a:t>
                </a:r>
                <a:r>
                  <a:rPr lang="pl-PL" sz="1800" b="1" i="1" smtClean="0"/>
                  <a:t>               </a:t>
                </a:r>
                <a:r>
                  <a:rPr lang="pl-PL" sz="1800" b="1" i="1" u="sng"/>
                  <a:t>S</a:t>
                </a:r>
                <a:r>
                  <a:rPr lang="pl-PL" sz="1800" b="1" i="1" smtClean="0"/>
                  <a:t> =</a:t>
                </a:r>
                <a:r>
                  <a:rPr lang="pl-PL" sz="1800" b="1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800" b="1" i="1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pl-PL" sz="1800" b="1" i="1">
                            <a:latin typeface="Cambria Math"/>
                            <a:ea typeface="Cambria Math"/>
                          </a:rPr>
                          <m:t>𝟑</m:t>
                        </m:r>
                      </m:e>
                    </m:rad>
                    <m:r>
                      <a:rPr lang="pl-PL" sz="1800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pl-PL" sz="1800" b="1" i="1"/>
                  <a:t>∙ </a:t>
                </a:r>
                <a:r>
                  <a:rPr lang="pl-PL" sz="1800" b="1" i="1" smtClean="0"/>
                  <a:t> </a:t>
                </a:r>
                <a:r>
                  <a:rPr lang="pl-PL" sz="1800" b="1" i="1" u="sng"/>
                  <a:t>U</a:t>
                </a:r>
                <a:r>
                  <a:rPr lang="pl-PL" b="1" i="1" baseline="-25000"/>
                  <a:t>mfaz.</a:t>
                </a:r>
                <a:r>
                  <a:rPr lang="pl-PL" sz="2000" b="1" i="1" baseline="-25000"/>
                  <a:t> </a:t>
                </a:r>
                <a:r>
                  <a:rPr lang="pl-PL" sz="1800" b="1" i="1"/>
                  <a:t>∙</a:t>
                </a:r>
                <a:r>
                  <a:rPr lang="pl-PL" sz="1800" b="1" i="1" u="sng"/>
                  <a:t>I</a:t>
                </a:r>
                <a:r>
                  <a:rPr lang="pl-PL" b="1" i="1" baseline="-25000"/>
                  <a:t>faz.</a:t>
                </a:r>
                <a:r>
                  <a:rPr lang="pl-PL" b="1" i="1" baseline="30000"/>
                  <a:t>*</a:t>
                </a:r>
                <a:r>
                  <a:rPr lang="pl-PL" sz="1800" b="1" i="1" baseline="30000"/>
                  <a:t> </a:t>
                </a:r>
                <a:r>
                  <a:rPr lang="pl-PL" sz="1800" b="1" i="1"/>
                  <a:t> =</a:t>
                </a:r>
                <a:r>
                  <a:rPr lang="pl-PL" sz="1800" b="1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800" b="1" i="1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pl-PL" sz="1800" b="1" i="1">
                            <a:latin typeface="Cambria Math"/>
                            <a:ea typeface="Cambria Math"/>
                          </a:rPr>
                          <m:t>𝟑</m:t>
                        </m:r>
                      </m:e>
                    </m:rad>
                    <m:r>
                      <a:rPr lang="pl-PL" sz="1800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pl-PL" sz="1800" b="1" i="1"/>
                  <a:t>∙ (e+jf) ∙ (a - jb) = P</a:t>
                </a:r>
                <a:r>
                  <a:rPr lang="pl-PL" sz="1800"/>
                  <a:t>[MW]</a:t>
                </a:r>
                <a:r>
                  <a:rPr lang="pl-PL" sz="1800" b="1" i="1"/>
                  <a:t> +jQ</a:t>
                </a:r>
                <a:r>
                  <a:rPr lang="pl-PL" sz="1800"/>
                  <a:t>[Mvar]</a:t>
                </a:r>
                <a:endParaRPr lang="pl-PL" sz="1800" b="1" i="1" smtClean="0"/>
              </a:p>
              <a:p>
                <a:pPr marL="342900" indent="-342900">
                  <a:lnSpc>
                    <a:spcPct val="150000"/>
                  </a:lnSpc>
                  <a:buClr>
                    <a:srgbClr val="0070C0"/>
                  </a:buClr>
                  <a:defRPr/>
                </a:pPr>
                <a:r>
                  <a:rPr lang="pl-PL" sz="1800" b="1" i="1"/>
                  <a:t>                </a:t>
                </a:r>
                <a:r>
                  <a:rPr lang="pl-PL" sz="1800" b="1" i="1" smtClean="0"/>
                  <a:t>|S| </a:t>
                </a:r>
                <a:r>
                  <a:rPr lang="pl-PL" sz="1800" b="1" i="1"/>
                  <a:t>=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800" b="1" i="1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pl-PL" sz="1800" b="1" i="1">
                            <a:latin typeface="Cambria Math"/>
                            <a:ea typeface="Cambria Math"/>
                          </a:rPr>
                          <m:t>𝟑</m:t>
                        </m:r>
                      </m:e>
                    </m:rad>
                    <m:r>
                      <a:rPr lang="pl-PL" sz="1800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pl-PL" sz="1800" b="1" i="1"/>
                  <a:t>∙ |</a:t>
                </a:r>
                <a:r>
                  <a:rPr lang="pl-PL" sz="1800" b="1" i="1" u="sng"/>
                  <a:t>U</a:t>
                </a:r>
                <a:r>
                  <a:rPr lang="pl-PL" sz="1800" b="1" i="1"/>
                  <a:t>|</a:t>
                </a:r>
                <a:r>
                  <a:rPr lang="pl-PL" b="1" i="1" baseline="-25000"/>
                  <a:t>mfaz.</a:t>
                </a:r>
                <a:r>
                  <a:rPr lang="pl-PL" sz="1800" b="1" i="1"/>
                  <a:t> ∙ |</a:t>
                </a:r>
                <a:r>
                  <a:rPr lang="pl-PL" sz="1800" b="1" i="1" u="sng" smtClean="0"/>
                  <a:t>I</a:t>
                </a:r>
                <a:r>
                  <a:rPr lang="pl-PL" sz="1800" b="1" i="1" smtClean="0"/>
                  <a:t>|</a:t>
                </a:r>
                <a:r>
                  <a:rPr lang="pl-PL" b="1" i="1" baseline="-25000" smtClean="0"/>
                  <a:t>faz</a:t>
                </a:r>
                <a:r>
                  <a:rPr lang="pl-PL" sz="1800" b="1" i="1" smtClean="0"/>
                  <a:t> </a:t>
                </a:r>
                <a:r>
                  <a:rPr lang="pl-PL" sz="1800"/>
                  <a:t>[MV</a:t>
                </a:r>
                <a:r>
                  <a:rPr lang="pl-PL" sz="1800" b="1" i="1"/>
                  <a:t>∙</a:t>
                </a:r>
                <a:r>
                  <a:rPr lang="pl-PL" sz="1800"/>
                  <a:t>A]</a:t>
                </a:r>
                <a:endParaRPr lang="pl-PL" sz="1800" b="1" i="1" dirty="0"/>
              </a:p>
            </p:txBody>
          </p:sp>
        </mc:Choice>
        <mc:Fallback xmlns="">
          <p:sp>
            <p:nvSpPr>
              <p:cNvPr id="19" name="Tekst_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8239" y="4430873"/>
                <a:ext cx="7540436" cy="1324850"/>
              </a:xfrm>
              <a:prstGeom prst="rect">
                <a:avLst/>
              </a:prstGeom>
              <a:blipFill rotWithShape="1">
                <a:blip r:embed="rId3"/>
                <a:stretch>
                  <a:fillRect l="-1940" b="-55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10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7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_6"/>
          <p:cNvSpPr>
            <a:spLocks noChangeArrowheads="1"/>
          </p:cNvSpPr>
          <p:nvPr/>
        </p:nvSpPr>
        <p:spPr bwMode="auto">
          <a:xfrm>
            <a:off x="1554573" y="5391982"/>
            <a:ext cx="3055035" cy="36931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xtLst/>
        </p:spPr>
        <p:txBody>
          <a:bodyPr wrap="none" lIns="91424" tIns="45711" rIns="91424" bIns="45711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 dirty="0">
                <a:solidFill>
                  <a:srgbClr val="00B050"/>
                </a:solidFill>
                <a:latin typeface="Times New Roman" pitchFamily="18" charset="0"/>
              </a:rPr>
              <a:t>6</a:t>
            </a:r>
            <a:r>
              <a:rPr kumimoji="0" lang="pl-PL" altLang="pl-PL" sz="1800" b="1" i="1" smtClean="0">
                <a:solidFill>
                  <a:srgbClr val="00B050"/>
                </a:solidFill>
                <a:latin typeface="Times New Roman" pitchFamily="18" charset="0"/>
              </a:rPr>
              <a:t>. </a:t>
            </a:r>
            <a:r>
              <a:rPr kumimoji="0" lang="pl-PL" altLang="pl-PL" sz="1800" b="1" i="1" smtClean="0">
                <a:solidFill>
                  <a:srgbClr val="000000"/>
                </a:solidFill>
                <a:latin typeface="Times New Roman" pitchFamily="18" charset="0"/>
              </a:rPr>
              <a:t>Transmitancja operatorowa</a:t>
            </a:r>
            <a:endParaRPr kumimoji="0" lang="pl-PL" altLang="pl-PL" sz="1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grpSp>
        <p:nvGrpSpPr>
          <p:cNvPr id="7" name="Tekst_5"/>
          <p:cNvGrpSpPr/>
          <p:nvPr/>
        </p:nvGrpSpPr>
        <p:grpSpPr>
          <a:xfrm>
            <a:off x="1554573" y="4333382"/>
            <a:ext cx="4539704" cy="789450"/>
            <a:chOff x="1124194" y="4283697"/>
            <a:chExt cx="4539704" cy="789450"/>
          </a:xfrm>
          <a:solidFill>
            <a:srgbClr val="FFFF00"/>
          </a:solidFill>
        </p:grpSpPr>
        <p:sp>
          <p:nvSpPr>
            <p:cNvPr id="8" name="Tekst_4"/>
            <p:cNvSpPr>
              <a:spLocks noChangeArrowheads="1"/>
            </p:cNvSpPr>
            <p:nvPr/>
          </p:nvSpPr>
          <p:spPr bwMode="auto">
            <a:xfrm>
              <a:off x="1124194" y="4283697"/>
              <a:ext cx="4539704" cy="276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lvl1pPr marL="342900" indent="-342900" defTabSz="909638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909638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909638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909638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909638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9096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9096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9096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9096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buClr>
                  <a:srgbClr val="0070C0"/>
                </a:buClr>
                <a:buFontTx/>
                <a:buNone/>
              </a:pPr>
              <a:r>
                <a:rPr kumimoji="0" lang="pl-PL" altLang="pl-PL" sz="1800" b="1" i="1" dirty="0">
                  <a:solidFill>
                    <a:srgbClr val="00B050"/>
                  </a:solidFill>
                  <a:latin typeface="Times New Roman" pitchFamily="18" charset="0"/>
                </a:rPr>
                <a:t>5</a:t>
              </a:r>
              <a:r>
                <a:rPr kumimoji="0" lang="pl-PL" altLang="pl-PL" sz="1800" b="1" i="1" dirty="0" smtClean="0">
                  <a:solidFill>
                    <a:srgbClr val="00B050"/>
                  </a:solidFill>
                  <a:latin typeface="Times New Roman" pitchFamily="18" charset="0"/>
                </a:rPr>
                <a:t>. </a:t>
              </a:r>
              <a:r>
                <a:rPr kumimoji="0" lang="pl-PL" altLang="pl-PL" sz="1800" b="1" i="1" dirty="0" smtClean="0">
                  <a:solidFill>
                    <a:srgbClr val="000000"/>
                  </a:solidFill>
                  <a:latin typeface="Times New Roman" pitchFamily="18" charset="0"/>
                </a:rPr>
                <a:t>Równanie ruchu obrotowego mas wirujących</a:t>
              </a:r>
              <a:endParaRPr kumimoji="0" lang="pl-PL" altLang="pl-PL" sz="1800" b="1" i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pole tekstowe 1"/>
                <p:cNvSpPr>
                  <a:spLocks noChangeArrowheads="1"/>
                </p:cNvSpPr>
                <p:nvPr/>
              </p:nvSpPr>
              <p:spPr bwMode="auto">
                <a:xfrm>
                  <a:off x="2566226" y="4572754"/>
                  <a:ext cx="2386038" cy="50039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 wrap="none" lIns="0" tIns="0" rIns="0" bIns="0" numCol="1">
                  <a:spAutoFit/>
                </a:bodyPr>
                <a:lstStyle>
                  <a:lvl1pPr marL="342900" indent="-342900" defTabSz="909638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defTabSz="909638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defTabSz="909638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defTabSz="909638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defTabSz="909638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defTabSz="9096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defTabSz="9096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defTabSz="9096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defTabSz="9096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indent="0">
                    <a:spcBef>
                      <a:spcPts val="0"/>
                    </a:spcBef>
                    <a:buClr>
                      <a:srgbClr val="0070C0"/>
                    </a:buClr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𝑱</m:t>
                        </m:r>
                        <m:f>
                          <m:fPr>
                            <m:ctrlPr>
                              <a:rPr lang="pl-PL" sz="16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l-PL" sz="16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pl-PL" sz="16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pl-PL" sz="16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pl-PL" sz="16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l-GR" sz="16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Ω</m:t>
                            </m:r>
                          </m:num>
                          <m:den>
                            <m:sSup>
                              <m:sSupPr>
                                <m:ctrlPr>
                                  <a:rPr lang="pl-PL" sz="16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pl-PL" sz="16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𝒅𝒕</m:t>
                                </m:r>
                              </m:e>
                              <m:sup>
                                <m:r>
                                  <a:rPr lang="pl-PL" sz="1600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lang="pl-PL" sz="16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pl-PL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𝑴</m:t>
                            </m:r>
                          </m:e>
                          <m:sub>
                            <m:r>
                              <a:rPr lang="pl-PL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𝒏</m:t>
                            </m:r>
                          </m:sub>
                        </m:sSub>
                        <m: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pl-PL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𝑴</m:t>
                            </m:r>
                          </m:e>
                          <m:sub>
                            <m:r>
                              <a:rPr lang="pl-PL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𝒉</m:t>
                            </m:r>
                          </m:sub>
                        </m:sSub>
                        <m: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𝑫</m:t>
                        </m:r>
                        <m:f>
                          <m:fPr>
                            <m:ctrlPr>
                              <a:rPr lang="pl-PL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l-PL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𝒅</m:t>
                            </m:r>
                            <m:r>
                              <m:rPr>
                                <m:sty m:val="p"/>
                              </m:rPr>
                              <a:rPr lang="el-GR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Ω</m:t>
                            </m:r>
                          </m:num>
                          <m:den>
                            <m:r>
                              <a:rPr lang="pl-PL" sz="16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𝒅𝒕</m:t>
                            </m:r>
                          </m:den>
                        </m:f>
                      </m:oMath>
                    </m:oMathPara>
                  </a14:m>
                  <a:endParaRPr kumimoji="0" lang="pl-PL" altLang="pl-PL" sz="1800" b="1" i="1" dirty="0">
                    <a:solidFill>
                      <a:srgbClr val="00B050"/>
                    </a:solidFill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0" name="pole tekstow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66226" y="4572754"/>
                  <a:ext cx="2386038" cy="50039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kst_4"/>
          <p:cNvSpPr>
            <a:spLocks noChangeArrowheads="1"/>
          </p:cNvSpPr>
          <p:nvPr/>
        </p:nvSpPr>
        <p:spPr bwMode="auto">
          <a:xfrm>
            <a:off x="1554573" y="3787231"/>
            <a:ext cx="6828371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xtLst/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 dirty="0">
                <a:solidFill>
                  <a:srgbClr val="00B050"/>
                </a:solidFill>
                <a:latin typeface="Times New Roman" pitchFamily="18" charset="0"/>
              </a:rPr>
              <a:t>4. </a:t>
            </a:r>
            <a:r>
              <a:rPr kumimoji="0" lang="pl-PL" altLang="pl-PL" sz="1800" b="1" i="1" dirty="0">
                <a:solidFill>
                  <a:srgbClr val="000000"/>
                </a:solidFill>
                <a:latin typeface="Times New Roman" pitchFamily="18" charset="0"/>
              </a:rPr>
              <a:t>Całkowanie równań </a:t>
            </a:r>
            <a:r>
              <a:rPr kumimoji="0" lang="pl-PL" altLang="pl-PL" sz="1800" b="1" i="1" dirty="0" smtClean="0">
                <a:solidFill>
                  <a:srgbClr val="000000"/>
                </a:solidFill>
                <a:latin typeface="Times New Roman" pitchFamily="18" charset="0"/>
              </a:rPr>
              <a:t>różniczkowych – metoda Eulera, </a:t>
            </a:r>
            <a:r>
              <a:rPr kumimoji="0" lang="pl-PL" altLang="pl-PL" sz="1800" b="1" i="1" dirty="0" err="1" smtClean="0">
                <a:solidFill>
                  <a:srgbClr val="000000"/>
                </a:solidFill>
                <a:latin typeface="Times New Roman" pitchFamily="18" charset="0"/>
              </a:rPr>
              <a:t>Rungego</a:t>
            </a:r>
            <a:r>
              <a:rPr kumimoji="0" lang="pl-PL" altLang="pl-PL" sz="1800" b="1" i="1" dirty="0" smtClean="0">
                <a:solidFill>
                  <a:srgbClr val="000000"/>
                </a:solidFill>
                <a:latin typeface="Times New Roman" pitchFamily="18" charset="0"/>
              </a:rPr>
              <a:t>-Kutty</a:t>
            </a:r>
            <a:endParaRPr kumimoji="0" lang="pl-PL" altLang="pl-PL" sz="1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Tekst_3"/>
          <p:cNvSpPr>
            <a:spLocks noChangeArrowheads="1"/>
          </p:cNvSpPr>
          <p:nvPr/>
        </p:nvSpPr>
        <p:spPr bwMode="auto">
          <a:xfrm>
            <a:off x="1554573" y="3148765"/>
            <a:ext cx="6622293" cy="36931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xtLst/>
        </p:spPr>
        <p:txBody>
          <a:bodyPr wrap="none" lIns="91424" tIns="45711" rIns="91424" bIns="45711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 dirty="0">
                <a:solidFill>
                  <a:srgbClr val="00B050"/>
                </a:solidFill>
                <a:latin typeface="Times New Roman" pitchFamily="18" charset="0"/>
              </a:rPr>
              <a:t>3. </a:t>
            </a:r>
            <a:r>
              <a:rPr kumimoji="0" lang="pl-PL" altLang="pl-PL" sz="1800" b="1" i="1" dirty="0">
                <a:solidFill>
                  <a:srgbClr val="000000"/>
                </a:solidFill>
                <a:latin typeface="Times New Roman" pitchFamily="18" charset="0"/>
              </a:rPr>
              <a:t>Rozwiązywanie nieliniowych układów </a:t>
            </a:r>
            <a:r>
              <a:rPr kumimoji="0" lang="pl-PL" altLang="pl-PL" sz="1800" b="1" i="1" dirty="0" smtClean="0">
                <a:solidFill>
                  <a:srgbClr val="000000"/>
                </a:solidFill>
                <a:latin typeface="Times New Roman" pitchFamily="18" charset="0"/>
              </a:rPr>
              <a:t>równań – </a:t>
            </a:r>
            <a:r>
              <a:rPr kumimoji="0" lang="pl-PL" altLang="pl-PL" sz="1800" b="1" i="1" smtClean="0">
                <a:solidFill>
                  <a:srgbClr val="000000"/>
                </a:solidFill>
                <a:latin typeface="Times New Roman" pitchFamily="18" charset="0"/>
              </a:rPr>
              <a:t>metoda Newtona</a:t>
            </a:r>
            <a:endParaRPr kumimoji="0" lang="pl-PL" altLang="pl-PL" sz="1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" name="Tekst_2"/>
          <p:cNvSpPr>
            <a:spLocks noChangeArrowheads="1"/>
          </p:cNvSpPr>
          <p:nvPr/>
        </p:nvSpPr>
        <p:spPr bwMode="auto">
          <a:xfrm>
            <a:off x="1554573" y="2177901"/>
            <a:ext cx="6551761" cy="701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xtLst/>
        </p:spPr>
        <p:txBody>
          <a:bodyPr wrap="none" lIns="91424" tIns="45711" rIns="91424" bIns="45711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 dirty="0">
                <a:solidFill>
                  <a:srgbClr val="00B050"/>
                </a:solidFill>
                <a:latin typeface="Times New Roman" pitchFamily="18" charset="0"/>
              </a:rPr>
              <a:t>2. </a:t>
            </a:r>
            <a:r>
              <a:rPr kumimoji="0" lang="pl-PL" altLang="pl-PL" sz="1800" b="1" i="1" dirty="0">
                <a:solidFill>
                  <a:srgbClr val="000000"/>
                </a:solidFill>
                <a:latin typeface="Times New Roman" pitchFamily="18" charset="0"/>
              </a:rPr>
              <a:t>Rozwiązywanie liniowych </a:t>
            </a:r>
            <a:r>
              <a:rPr kumimoji="0" lang="pl-PL" altLang="pl-PL" sz="1800" b="1" i="1">
                <a:solidFill>
                  <a:srgbClr val="000000"/>
                </a:solidFill>
                <a:latin typeface="Times New Roman" pitchFamily="18" charset="0"/>
              </a:rPr>
              <a:t>układów  </a:t>
            </a:r>
            <a:r>
              <a:rPr kumimoji="0" lang="pl-PL" altLang="pl-PL" sz="1800" b="1" i="1" smtClean="0">
                <a:solidFill>
                  <a:srgbClr val="000000"/>
                </a:solidFill>
                <a:latin typeface="Times New Roman" pitchFamily="18" charset="0"/>
              </a:rPr>
              <a:t>równań </a:t>
            </a:r>
            <a:r>
              <a:rPr kumimoji="0" lang="pl-PL" altLang="pl-PL" sz="1800" b="1" i="1" dirty="0" smtClean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kumimoji="0" lang="pl-PL" altLang="pl-PL" sz="1800" b="1" i="1" smtClean="0">
                <a:solidFill>
                  <a:srgbClr val="000000"/>
                </a:solidFill>
                <a:latin typeface="Times New Roman" pitchFamily="18" charset="0"/>
              </a:rPr>
              <a:t>eliminacja Gaussa</a:t>
            </a:r>
          </a:p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kumimoji="0" lang="pl-PL" altLang="pl-PL" sz="1800" b="1" i="1" smtClean="0">
                <a:solidFill>
                  <a:srgbClr val="002060"/>
                </a:solidFill>
                <a:latin typeface="Times New Roman" pitchFamily="18" charset="0"/>
              </a:rPr>
              <a:t>    rozkład trójkątny macierzy (faktoryzacja)</a:t>
            </a:r>
            <a:endParaRPr kumimoji="0" lang="pl-PL" altLang="pl-PL" sz="1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" name="Tekst_1"/>
          <p:cNvSpPr>
            <a:spLocks noChangeArrowheads="1"/>
          </p:cNvSpPr>
          <p:nvPr/>
        </p:nvSpPr>
        <p:spPr bwMode="auto">
          <a:xfrm>
            <a:off x="1554573" y="1539435"/>
            <a:ext cx="5532251" cy="36931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xtLst/>
        </p:spPr>
        <p:txBody>
          <a:bodyPr wrap="none" lIns="91424" tIns="45711" rIns="91424" bIns="45711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 dirty="0">
                <a:solidFill>
                  <a:srgbClr val="00B050"/>
                </a:solidFill>
                <a:latin typeface="Times New Roman" pitchFamily="18" charset="0"/>
              </a:rPr>
              <a:t>1</a:t>
            </a:r>
            <a:r>
              <a:rPr kumimoji="0" lang="pl-PL" altLang="pl-PL" sz="1800" b="1" i="1" smtClean="0">
                <a:solidFill>
                  <a:srgbClr val="00B050"/>
                </a:solidFill>
                <a:latin typeface="Times New Roman" pitchFamily="18" charset="0"/>
              </a:rPr>
              <a:t>. </a:t>
            </a:r>
            <a:r>
              <a:rPr kumimoji="0" lang="pl-PL" altLang="pl-PL" sz="1800" b="1" i="1" smtClean="0">
                <a:solidFill>
                  <a:srgbClr val="000000"/>
                </a:solidFill>
                <a:latin typeface="Times New Roman" pitchFamily="18" charset="0"/>
              </a:rPr>
              <a:t>Rachunek macierzowy – mnożenie, inwersja macierzy</a:t>
            </a:r>
            <a:endParaRPr kumimoji="0" lang="pl-PL" altLang="pl-PL" sz="1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ytuł"/>
          <p:cNvSpPr txBox="1">
            <a:spLocks noChangeArrowheads="1"/>
          </p:cNvSpPr>
          <p:nvPr/>
        </p:nvSpPr>
        <p:spPr bwMode="auto">
          <a:xfrm>
            <a:off x="2493707" y="841184"/>
            <a:ext cx="41565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>
              <a:defRPr/>
            </a:pPr>
            <a:r>
              <a:rPr kumimoji="1" lang="pl-PL" sz="1400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Metody numeryczne w obliczeniach </a:t>
            </a:r>
            <a:r>
              <a:rPr kumimoji="1" lang="pl-PL" sz="1400" b="1" i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stanów  SEE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4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odsumowanie"/>
          <p:cNvSpPr txBox="1">
            <a:spLocks noChangeArrowheads="1"/>
          </p:cNvSpPr>
          <p:nvPr/>
        </p:nvSpPr>
        <p:spPr bwMode="auto">
          <a:xfrm>
            <a:off x="1081573" y="5044185"/>
            <a:ext cx="7643118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lnSpc>
                <a:spcPct val="150000"/>
              </a:lnSpc>
              <a:defRPr/>
            </a:pPr>
            <a:r>
              <a:rPr kumimoji="1" lang="pl-PL" sz="18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Trójfazowy układ prądów i napięć w stanie symetrycznego obciążenia</a:t>
            </a:r>
          </a:p>
          <a:p>
            <a:pPr defTabSz="912813" eaLnBrk="0" hangingPunct="0">
              <a:defRPr/>
            </a:pPr>
            <a:r>
              <a:rPr kumimoji="1" lang="pl-PL" sz="18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jest równoważny </a:t>
            </a:r>
            <a:r>
              <a:rPr kumimoji="1" lang="pl-PL" sz="2000" b="1" i="1" kern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jednofazowemu</a:t>
            </a:r>
            <a:r>
              <a:rPr kumimoji="1" lang="pl-PL" sz="18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układowi (składowej zgodnej)</a:t>
            </a:r>
            <a:endParaRPr kumimoji="1" lang="pl-PL" sz="18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I0,I1,I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744335"/>
              </p:ext>
            </p:extLst>
          </p:nvPr>
        </p:nvGraphicFramePr>
        <p:xfrm>
          <a:off x="5047272" y="3803799"/>
          <a:ext cx="3260725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" name="Równanie" r:id="rId4" imgW="2717640" imgH="711000" progId="Equation.3">
                  <p:embed/>
                </p:oleObj>
              </mc:Choice>
              <mc:Fallback>
                <p:oleObj name="Równanie" r:id="rId4" imgW="271764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7272" y="3803799"/>
                        <a:ext cx="3260725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Skł_Symetr"/>
          <p:cNvGrpSpPr/>
          <p:nvPr/>
        </p:nvGrpSpPr>
        <p:grpSpPr>
          <a:xfrm>
            <a:off x="5218488" y="3100019"/>
            <a:ext cx="3202800" cy="683290"/>
            <a:chOff x="5218488" y="3100019"/>
            <a:chExt cx="3202800" cy="683290"/>
          </a:xfrm>
        </p:grpSpPr>
        <p:sp>
          <p:nvSpPr>
            <p:cNvPr id="23" name="Tekst"/>
            <p:cNvSpPr txBox="1">
              <a:spLocks noChangeArrowheads="1"/>
            </p:cNvSpPr>
            <p:nvPr/>
          </p:nvSpPr>
          <p:spPr bwMode="auto">
            <a:xfrm>
              <a:off x="5218488" y="3100019"/>
              <a:ext cx="3202800" cy="269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defTabSz="912813" eaLnBrk="0" hangingPunct="0">
                <a:defRPr/>
              </a:pPr>
              <a:r>
                <a:rPr kumimoji="1" lang="pl-PL" sz="1400" b="1" i="1" kern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Prądy w składowych symetrycznych</a:t>
              </a:r>
              <a:endParaRPr kumimoji="1" lang="pl-PL" sz="1400" b="1" i="1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43" name="Obiek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6951275"/>
                </p:ext>
              </p:extLst>
            </p:nvPr>
          </p:nvGraphicFramePr>
          <p:xfrm>
            <a:off x="6153631" y="3403896"/>
            <a:ext cx="882650" cy="379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7" name="Równanie" r:id="rId6" imgW="736560" imgH="253800" progId="Equation.3">
                    <p:embed/>
                  </p:oleObj>
                </mc:Choice>
                <mc:Fallback>
                  <p:oleObj name="Równanie" r:id="rId6" imgW="7365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3631" y="3403896"/>
                          <a:ext cx="882650" cy="3794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Skł_fazowe"/>
          <p:cNvGrpSpPr/>
          <p:nvPr/>
        </p:nvGrpSpPr>
        <p:grpSpPr>
          <a:xfrm>
            <a:off x="5438243" y="1680748"/>
            <a:ext cx="2604880" cy="1138717"/>
            <a:chOff x="5066088" y="1553152"/>
            <a:chExt cx="2604880" cy="1138717"/>
          </a:xfrm>
        </p:grpSpPr>
        <p:graphicFrame>
          <p:nvGraphicFramePr>
            <p:cNvPr id="19" name="Obiek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4809453"/>
                </p:ext>
              </p:extLst>
            </p:nvPr>
          </p:nvGraphicFramePr>
          <p:xfrm>
            <a:off x="5376909" y="1899707"/>
            <a:ext cx="2133600" cy="792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8" name="Równanie" r:id="rId8" imgW="1777680" imgH="660240" progId="Equation.3">
                    <p:embed/>
                  </p:oleObj>
                </mc:Choice>
                <mc:Fallback>
                  <p:oleObj name="Równanie" r:id="rId8" imgW="1777680" imgH="660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6909" y="1899707"/>
                          <a:ext cx="2133600" cy="7921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kst"/>
            <p:cNvSpPr txBox="1">
              <a:spLocks noChangeArrowheads="1"/>
            </p:cNvSpPr>
            <p:nvPr/>
          </p:nvSpPr>
          <p:spPr bwMode="auto">
            <a:xfrm>
              <a:off x="5066088" y="1553152"/>
              <a:ext cx="260488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defTabSz="912813" eaLnBrk="0" hangingPunct="0">
                <a:defRPr/>
              </a:pPr>
              <a:r>
                <a:rPr kumimoji="1" lang="pl-PL" sz="1400" b="1" i="1" kern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Prądy w składowych fazowych</a:t>
              </a:r>
              <a:endParaRPr kumimoji="1" lang="pl-PL" sz="1400" b="1" i="1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7" name="I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031792"/>
              </p:ext>
            </p:extLst>
          </p:nvPr>
        </p:nvGraphicFramePr>
        <p:xfrm>
          <a:off x="2858730" y="1842459"/>
          <a:ext cx="199644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9" name="Równanie" r:id="rId10" imgW="1663700" imgH="508000" progId="Equation.3">
                  <p:embed/>
                </p:oleObj>
              </mc:Choice>
              <mc:Fallback>
                <p:oleObj name="Równanie" r:id="rId10" imgW="16637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8730" y="1842459"/>
                        <a:ext cx="199644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Ib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469364"/>
              </p:ext>
            </p:extLst>
          </p:nvPr>
        </p:nvGraphicFramePr>
        <p:xfrm>
          <a:off x="1029943" y="3234510"/>
          <a:ext cx="210312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" name="Równanie" r:id="rId12" imgW="1752600" imgH="508000" progId="Equation.3">
                  <p:embed/>
                </p:oleObj>
              </mc:Choice>
              <mc:Fallback>
                <p:oleObj name="Równanie" r:id="rId12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943" y="3234510"/>
                        <a:ext cx="210312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I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690565"/>
              </p:ext>
            </p:extLst>
          </p:nvPr>
        </p:nvGraphicFramePr>
        <p:xfrm>
          <a:off x="3513821" y="3780433"/>
          <a:ext cx="1142504" cy="25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" name="Równanie" r:id="rId14" imgW="952087" imgH="215806" progId="Equation.3">
                  <p:embed/>
                </p:oleObj>
              </mc:Choice>
              <mc:Fallback>
                <p:oleObj name="Równanie" r:id="rId14" imgW="95208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821" y="3780433"/>
                        <a:ext cx="1142504" cy="2589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Moce"/>
          <p:cNvGrpSpPr/>
          <p:nvPr/>
        </p:nvGrpSpPr>
        <p:grpSpPr>
          <a:xfrm>
            <a:off x="2673298" y="2678868"/>
            <a:ext cx="1023952" cy="822563"/>
            <a:chOff x="0" y="0"/>
            <a:chExt cx="1024128" cy="822573"/>
          </a:xfrm>
        </p:grpSpPr>
        <p:cxnSp>
          <p:nvCxnSpPr>
            <p:cNvPr id="70" name="Łącznik prosty ze strzałką 69"/>
            <p:cNvCxnSpPr/>
            <p:nvPr/>
          </p:nvCxnSpPr>
          <p:spPr>
            <a:xfrm flipV="1">
              <a:off x="0" y="190195"/>
              <a:ext cx="892175" cy="9525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y ze strzałką 70"/>
            <p:cNvCxnSpPr/>
            <p:nvPr/>
          </p:nvCxnSpPr>
          <p:spPr>
            <a:xfrm flipH="1">
              <a:off x="863193" y="182880"/>
              <a:ext cx="1499" cy="63969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Pole tekstowe 2"/>
            <p:cNvSpPr txBox="1">
              <a:spLocks noChangeArrowheads="1"/>
            </p:cNvSpPr>
            <p:nvPr/>
          </p:nvSpPr>
          <p:spPr bwMode="auto">
            <a:xfrm>
              <a:off x="475488" y="0"/>
              <a:ext cx="107968" cy="237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P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3" name="Pole tekstowe 2"/>
            <p:cNvSpPr txBox="1">
              <a:spLocks noChangeArrowheads="1"/>
            </p:cNvSpPr>
            <p:nvPr/>
          </p:nvSpPr>
          <p:spPr bwMode="auto">
            <a:xfrm>
              <a:off x="907085" y="358445"/>
              <a:ext cx="117043" cy="241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Q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4" name="Łuk 73"/>
            <p:cNvSpPr/>
            <p:nvPr/>
          </p:nvSpPr>
          <p:spPr>
            <a:xfrm>
              <a:off x="182880" y="124358"/>
              <a:ext cx="306070" cy="561975"/>
            </a:xfrm>
            <a:prstGeom prst="arc">
              <a:avLst>
                <a:gd name="adj1" fmla="val 17650655"/>
                <a:gd name="adj2" fmla="val 2419041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75" name="Pole tekstowe 2"/>
            <p:cNvSpPr txBox="1">
              <a:spLocks noChangeArrowheads="1"/>
            </p:cNvSpPr>
            <p:nvPr/>
          </p:nvSpPr>
          <p:spPr bwMode="auto">
            <a:xfrm>
              <a:off x="570585" y="270662"/>
              <a:ext cx="95098" cy="24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φ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</p:grpSp>
      <p:grpSp>
        <p:nvGrpSpPr>
          <p:cNvPr id="51" name="Prądy"/>
          <p:cNvGrpSpPr/>
          <p:nvPr/>
        </p:nvGrpSpPr>
        <p:grpSpPr>
          <a:xfrm>
            <a:off x="1576207" y="1654753"/>
            <a:ext cx="2138944" cy="2106781"/>
            <a:chOff x="0" y="0"/>
            <a:chExt cx="2139312" cy="2106807"/>
          </a:xfrm>
        </p:grpSpPr>
        <p:sp>
          <p:nvSpPr>
            <p:cNvPr id="64" name="Pole tekstowe 2"/>
            <p:cNvSpPr txBox="1">
              <a:spLocks noChangeArrowheads="1"/>
            </p:cNvSpPr>
            <p:nvPr/>
          </p:nvSpPr>
          <p:spPr bwMode="auto">
            <a:xfrm>
              <a:off x="1997049" y="1755648"/>
              <a:ext cx="142263" cy="351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a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5" name="Pole tekstowe 2"/>
            <p:cNvSpPr txBox="1">
              <a:spLocks noChangeArrowheads="1"/>
            </p:cNvSpPr>
            <p:nvPr/>
          </p:nvSpPr>
          <p:spPr bwMode="auto">
            <a:xfrm>
              <a:off x="0" y="1198551"/>
              <a:ext cx="142239" cy="35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b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6" name="Pole tekstowe 2"/>
            <p:cNvSpPr txBox="1">
              <a:spLocks noChangeArrowheads="1"/>
            </p:cNvSpPr>
            <p:nvPr/>
          </p:nvSpPr>
          <p:spPr bwMode="auto">
            <a:xfrm>
              <a:off x="1279841" y="0"/>
              <a:ext cx="133984" cy="35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c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67" name="Łącznik prosty ze strzałką 66"/>
            <p:cNvCxnSpPr/>
            <p:nvPr/>
          </p:nvCxnSpPr>
          <p:spPr>
            <a:xfrm rot="360000" flipH="1" flipV="1">
              <a:off x="1141171" y="138989"/>
              <a:ext cx="304" cy="10910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Łącznik prosty ze strzałką 67"/>
            <p:cNvCxnSpPr/>
            <p:nvPr/>
          </p:nvCxnSpPr>
          <p:spPr>
            <a:xfrm rot="7560000" flipH="1" flipV="1">
              <a:off x="1521561" y="980237"/>
              <a:ext cx="0" cy="10902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Łącznik prosty ze strzałką 68"/>
            <p:cNvCxnSpPr/>
            <p:nvPr/>
          </p:nvCxnSpPr>
          <p:spPr>
            <a:xfrm rot="14760000" flipH="1" flipV="1">
              <a:off x="596189" y="888796"/>
              <a:ext cx="0" cy="10907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Napięcia"/>
          <p:cNvGrpSpPr/>
          <p:nvPr/>
        </p:nvGrpSpPr>
        <p:grpSpPr>
          <a:xfrm>
            <a:off x="1941904" y="1252422"/>
            <a:ext cx="2467199" cy="3218513"/>
            <a:chOff x="0" y="0"/>
            <a:chExt cx="2467623" cy="3218553"/>
          </a:xfrm>
        </p:grpSpPr>
        <p:sp>
          <p:nvSpPr>
            <p:cNvPr id="58" name="Pole tekstowe 2"/>
            <p:cNvSpPr txBox="1">
              <a:spLocks noChangeArrowheads="1"/>
            </p:cNvSpPr>
            <p:nvPr/>
          </p:nvSpPr>
          <p:spPr bwMode="auto">
            <a:xfrm>
              <a:off x="2274584" y="1227459"/>
              <a:ext cx="193039" cy="35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U</a:t>
              </a:r>
              <a:r>
                <a:rPr lang="pl-PL" sz="1800" b="1" i="1" baseline="-2500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a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9" name="Pole tekstowe 2"/>
            <p:cNvSpPr txBox="1">
              <a:spLocks noChangeArrowheads="1"/>
            </p:cNvSpPr>
            <p:nvPr/>
          </p:nvSpPr>
          <p:spPr bwMode="auto">
            <a:xfrm>
              <a:off x="36576" y="0"/>
              <a:ext cx="184784" cy="35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U</a:t>
              </a:r>
              <a:r>
                <a:rPr lang="pl-PL" sz="1800" b="1" i="1" baseline="-2500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c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0" name="Pole tekstowe 2"/>
            <p:cNvSpPr txBox="1">
              <a:spLocks noChangeArrowheads="1"/>
            </p:cNvSpPr>
            <p:nvPr/>
          </p:nvSpPr>
          <p:spPr bwMode="auto">
            <a:xfrm>
              <a:off x="0" y="2867399"/>
              <a:ext cx="193039" cy="35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U</a:t>
              </a:r>
              <a:r>
                <a:rPr lang="pl-PL" sz="1800" b="1" i="1" baseline="-2500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b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61" name="Łącznik prosty ze strzałką 60"/>
            <p:cNvCxnSpPr/>
            <p:nvPr/>
          </p:nvCxnSpPr>
          <p:spPr>
            <a:xfrm flipV="1">
              <a:off x="731520" y="1623974"/>
              <a:ext cx="1662379" cy="2565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Łącznik prosty ze strzałką 61"/>
            <p:cNvCxnSpPr/>
            <p:nvPr/>
          </p:nvCxnSpPr>
          <p:spPr>
            <a:xfrm rot="7200000" flipV="1">
              <a:off x="-519380" y="2348179"/>
              <a:ext cx="1663200" cy="36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ze strzałką 62"/>
            <p:cNvCxnSpPr/>
            <p:nvPr/>
          </p:nvCxnSpPr>
          <p:spPr>
            <a:xfrm rot="14400000" flipV="1">
              <a:off x="-515722" y="910742"/>
              <a:ext cx="1663200" cy="36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Osie"/>
          <p:cNvGrpSpPr/>
          <p:nvPr/>
        </p:nvGrpSpPr>
        <p:grpSpPr>
          <a:xfrm>
            <a:off x="2649548" y="1023249"/>
            <a:ext cx="2150300" cy="1859706"/>
            <a:chOff x="0" y="-53610"/>
            <a:chExt cx="2150669" cy="1859729"/>
          </a:xfrm>
        </p:grpSpPr>
        <p:cxnSp>
          <p:nvCxnSpPr>
            <p:cNvPr id="54" name="Łącznik prosty ze strzałką 53"/>
            <p:cNvCxnSpPr/>
            <p:nvPr/>
          </p:nvCxnSpPr>
          <p:spPr>
            <a:xfrm flipV="1">
              <a:off x="14630" y="1799539"/>
              <a:ext cx="2082800" cy="29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Łącznik prosty ze strzałką 54"/>
            <p:cNvCxnSpPr/>
            <p:nvPr/>
          </p:nvCxnSpPr>
          <p:spPr>
            <a:xfrm flipV="1">
              <a:off x="0" y="0"/>
              <a:ext cx="643" cy="18061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Pole tekstowe 2"/>
            <p:cNvSpPr txBox="1">
              <a:spLocks noChangeArrowheads="1"/>
            </p:cNvSpPr>
            <p:nvPr/>
          </p:nvSpPr>
          <p:spPr bwMode="auto">
            <a:xfrm>
              <a:off x="56562" y="-53610"/>
              <a:ext cx="138988" cy="24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>
                  <a:effectLst/>
                  <a:latin typeface="Times New Roman"/>
                  <a:ea typeface="Times New Roman"/>
                </a:rPr>
                <a:t>+j</a:t>
              </a:r>
            </a:p>
          </p:txBody>
        </p:sp>
        <p:sp>
          <p:nvSpPr>
            <p:cNvPr id="57" name="Pole tekstowe 2"/>
            <p:cNvSpPr txBox="1">
              <a:spLocks noChangeArrowheads="1"/>
            </p:cNvSpPr>
            <p:nvPr/>
          </p:nvSpPr>
          <p:spPr bwMode="auto">
            <a:xfrm>
              <a:off x="2055571" y="1536736"/>
              <a:ext cx="95098" cy="24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>
                  <a:effectLst/>
                  <a:latin typeface="Times New Roman"/>
                  <a:ea typeface="Times New Roman"/>
                </a:rPr>
                <a:t>+</a:t>
              </a:r>
            </a:p>
          </p:txBody>
        </p:sp>
      </p:grpSp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1121477" y="308912"/>
            <a:ext cx="7684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Praca układu trójfazowego w stanie symetrycznego obciążenia o charakterze indukcyjnym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odsumowanie"/>
          <p:cNvSpPr txBox="1">
            <a:spLocks noChangeArrowheads="1"/>
          </p:cNvSpPr>
          <p:nvPr/>
        </p:nvSpPr>
        <p:spPr bwMode="auto">
          <a:xfrm>
            <a:off x="1022198" y="4767186"/>
            <a:ext cx="7976543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lnSpc>
                <a:spcPct val="150000"/>
              </a:lnSpc>
              <a:defRPr/>
            </a:pPr>
            <a:r>
              <a:rPr kumimoji="1" lang="pl-PL" sz="18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Trójfazowy układ prądów i napięć w stanie niesymetrycznego obciążenia</a:t>
            </a:r>
          </a:p>
          <a:p>
            <a:pPr defTabSz="912813" eaLnBrk="0" hangingPunct="0">
              <a:defRPr/>
            </a:pPr>
            <a:r>
              <a:rPr kumimoji="1" lang="pl-PL" sz="18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jest równoważny trzem jednofazowym układom:</a:t>
            </a:r>
          </a:p>
          <a:p>
            <a:pPr defTabSz="912813" eaLnBrk="0" hangingPunct="0">
              <a:defRPr/>
            </a:pPr>
            <a:r>
              <a:rPr kumimoji="1" lang="pl-PL" sz="18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dla składowej </a:t>
            </a:r>
            <a:r>
              <a:rPr kumimoji="1" lang="pl-PL" sz="2000" b="1" i="1" kern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zerowej</a:t>
            </a:r>
            <a:r>
              <a:rPr kumimoji="1" lang="pl-PL" sz="18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1" lang="pl-PL" sz="2000" b="1" i="1" kern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zgodnej</a:t>
            </a:r>
            <a:r>
              <a:rPr kumimoji="1" lang="pl-PL" sz="18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kumimoji="1" lang="pl-PL" sz="2000" b="1" i="1" kern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przeciwnej</a:t>
            </a:r>
            <a:endParaRPr kumimoji="1" lang="pl-PL" sz="2000" b="1" i="1" kern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Skł_symetr"/>
          <p:cNvGrpSpPr/>
          <p:nvPr/>
        </p:nvGrpSpPr>
        <p:grpSpPr>
          <a:xfrm>
            <a:off x="5066088" y="2974816"/>
            <a:ext cx="3379146" cy="1357885"/>
            <a:chOff x="5066088" y="2974816"/>
            <a:chExt cx="3379146" cy="1357885"/>
          </a:xfrm>
        </p:grpSpPr>
        <p:graphicFrame>
          <p:nvGraphicFramePr>
            <p:cNvPr id="5" name="Obi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9042599"/>
                </p:ext>
              </p:extLst>
            </p:nvPr>
          </p:nvGraphicFramePr>
          <p:xfrm>
            <a:off x="5336274" y="3357341"/>
            <a:ext cx="3108960" cy="975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4" name="Równanie" r:id="rId4" imgW="2590800" imgH="812800" progId="Equation.3">
                    <p:embed/>
                  </p:oleObj>
                </mc:Choice>
                <mc:Fallback>
                  <p:oleObj name="Równanie" r:id="rId4" imgW="2590800" imgH="812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6274" y="3357341"/>
                          <a:ext cx="3108960" cy="9753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kst"/>
            <p:cNvSpPr txBox="1">
              <a:spLocks noChangeArrowheads="1"/>
            </p:cNvSpPr>
            <p:nvPr/>
          </p:nvSpPr>
          <p:spPr bwMode="auto">
            <a:xfrm>
              <a:off x="5066088" y="2974816"/>
              <a:ext cx="3202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defTabSz="912813" eaLnBrk="0" hangingPunct="0">
                <a:defRPr/>
              </a:pPr>
              <a:r>
                <a:rPr kumimoji="1" lang="pl-PL" sz="1400" b="1" i="1" kern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Prądy w składowych symetrycznych</a:t>
              </a:r>
              <a:endParaRPr kumimoji="1" lang="pl-PL" sz="1400" b="1" i="1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Skł_fazowe"/>
          <p:cNvGrpSpPr/>
          <p:nvPr/>
        </p:nvGrpSpPr>
        <p:grpSpPr>
          <a:xfrm>
            <a:off x="5066088" y="1266544"/>
            <a:ext cx="2604880" cy="1359762"/>
            <a:chOff x="5066088" y="1266544"/>
            <a:chExt cx="2604880" cy="1359762"/>
          </a:xfrm>
        </p:grpSpPr>
        <p:graphicFrame>
          <p:nvGraphicFramePr>
            <p:cNvPr id="3" name="Obiek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2458412"/>
                </p:ext>
              </p:extLst>
            </p:nvPr>
          </p:nvGraphicFramePr>
          <p:xfrm>
            <a:off x="5336274" y="1651370"/>
            <a:ext cx="1401472" cy="9749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5" name="Równanie" r:id="rId6" imgW="1167893" imgH="812447" progId="Equation.3">
                    <p:embed/>
                  </p:oleObj>
                </mc:Choice>
                <mc:Fallback>
                  <p:oleObj name="Równanie" r:id="rId6" imgW="1167893" imgH="81244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6274" y="1651370"/>
                          <a:ext cx="1401472" cy="9749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kst"/>
            <p:cNvSpPr txBox="1">
              <a:spLocks noChangeArrowheads="1"/>
            </p:cNvSpPr>
            <p:nvPr/>
          </p:nvSpPr>
          <p:spPr bwMode="auto">
            <a:xfrm>
              <a:off x="5066088" y="1266544"/>
              <a:ext cx="260488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defTabSz="912813" eaLnBrk="0" hangingPunct="0">
                <a:defRPr/>
              </a:pPr>
              <a:r>
                <a:rPr kumimoji="1" lang="pl-PL" sz="1400" b="1" i="1" kern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Prądy w składowych fazowych</a:t>
              </a:r>
              <a:endParaRPr kumimoji="1" lang="pl-PL" sz="1400" b="1" i="1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Prądy"/>
          <p:cNvGrpSpPr/>
          <p:nvPr/>
        </p:nvGrpSpPr>
        <p:grpSpPr>
          <a:xfrm>
            <a:off x="1358505" y="1592851"/>
            <a:ext cx="2863715" cy="1997071"/>
            <a:chOff x="0" y="-1"/>
            <a:chExt cx="2864156" cy="1997071"/>
          </a:xfrm>
        </p:grpSpPr>
        <p:sp>
          <p:nvSpPr>
            <p:cNvPr id="29" name="Pole tekstowe 2"/>
            <p:cNvSpPr txBox="1">
              <a:spLocks noChangeArrowheads="1"/>
            </p:cNvSpPr>
            <p:nvPr/>
          </p:nvSpPr>
          <p:spPr bwMode="auto">
            <a:xfrm>
              <a:off x="0" y="1287473"/>
              <a:ext cx="648334" cy="35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b</a:t>
              </a:r>
              <a:r>
                <a:rPr lang="pl-PL" sz="1200" b="1" i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=c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b</a:t>
              </a:r>
              <a:r>
                <a:rPr lang="pl-PL" sz="1200" b="1" i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+jb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b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0" name="Pole tekstowe 2"/>
            <p:cNvSpPr txBox="1">
              <a:spLocks noChangeArrowheads="1"/>
            </p:cNvSpPr>
            <p:nvPr/>
          </p:nvSpPr>
          <p:spPr bwMode="auto">
            <a:xfrm>
              <a:off x="1074870" y="-1"/>
              <a:ext cx="623569" cy="35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c</a:t>
              </a:r>
              <a:r>
                <a:rPr lang="pl-PL" sz="1200" b="1" i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=c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c</a:t>
              </a:r>
              <a:r>
                <a:rPr lang="pl-PL" sz="1200" b="1" i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+jb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c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1" name="Pole tekstowe 2"/>
            <p:cNvSpPr txBox="1">
              <a:spLocks noChangeArrowheads="1"/>
            </p:cNvSpPr>
            <p:nvPr/>
          </p:nvSpPr>
          <p:spPr bwMode="auto">
            <a:xfrm>
              <a:off x="2215822" y="1645916"/>
              <a:ext cx="648334" cy="35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I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a</a:t>
              </a:r>
              <a:r>
                <a:rPr lang="pl-PL" sz="1200" b="1" i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=c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a</a:t>
              </a:r>
              <a:r>
                <a:rPr lang="pl-PL" sz="1200" b="1" i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+jb</a:t>
              </a:r>
              <a:r>
                <a:rPr lang="pl-PL" sz="1800" b="1" i="1" baseline="-25000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a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2" name="Łącznik prosty ze strzałką 31"/>
            <p:cNvCxnSpPr/>
            <p:nvPr/>
          </p:nvCxnSpPr>
          <p:spPr>
            <a:xfrm rot="360000" flipH="1" flipV="1">
              <a:off x="952785" y="146304"/>
              <a:ext cx="304" cy="109105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Łącznik prosty ze strzałką 32"/>
            <p:cNvCxnSpPr/>
            <p:nvPr/>
          </p:nvCxnSpPr>
          <p:spPr>
            <a:xfrm>
              <a:off x="870509" y="1214323"/>
              <a:ext cx="1414121" cy="45095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ze strzałką 33"/>
            <p:cNvCxnSpPr/>
            <p:nvPr/>
          </p:nvCxnSpPr>
          <p:spPr>
            <a:xfrm flipH="1">
              <a:off x="387706" y="1221638"/>
              <a:ext cx="498026" cy="824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Napięcia"/>
          <p:cNvGrpSpPr/>
          <p:nvPr/>
        </p:nvGrpSpPr>
        <p:grpSpPr>
          <a:xfrm>
            <a:off x="1519364" y="1197831"/>
            <a:ext cx="2466156" cy="3218514"/>
            <a:chOff x="-50" y="0"/>
            <a:chExt cx="2466956" cy="3218551"/>
          </a:xfrm>
        </p:grpSpPr>
        <p:sp>
          <p:nvSpPr>
            <p:cNvPr id="20" name="Pole tekstowe 2"/>
            <p:cNvSpPr txBox="1">
              <a:spLocks noChangeArrowheads="1"/>
            </p:cNvSpPr>
            <p:nvPr/>
          </p:nvSpPr>
          <p:spPr bwMode="auto">
            <a:xfrm>
              <a:off x="2273834" y="1309345"/>
              <a:ext cx="193072" cy="351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U</a:t>
              </a:r>
              <a:r>
                <a:rPr lang="pl-PL" sz="1800" b="1" i="1" baseline="-2500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a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1" name="Pole tekstowe 2"/>
            <p:cNvSpPr txBox="1">
              <a:spLocks noChangeArrowheads="1"/>
            </p:cNvSpPr>
            <p:nvPr/>
          </p:nvSpPr>
          <p:spPr bwMode="auto">
            <a:xfrm>
              <a:off x="36516" y="0"/>
              <a:ext cx="184816" cy="351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U</a:t>
              </a:r>
              <a:r>
                <a:rPr lang="pl-PL" sz="1800" b="1" i="1" baseline="-2500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c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5" name="Pole tekstowe 2"/>
            <p:cNvSpPr txBox="1">
              <a:spLocks noChangeArrowheads="1"/>
            </p:cNvSpPr>
            <p:nvPr/>
          </p:nvSpPr>
          <p:spPr bwMode="auto">
            <a:xfrm>
              <a:off x="-50" y="2867393"/>
              <a:ext cx="193072" cy="351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 b="1" i="1" u="sng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U</a:t>
              </a:r>
              <a:r>
                <a:rPr lang="pl-PL" sz="1800" b="1" i="1" baseline="-25000">
                  <a:solidFill>
                    <a:srgbClr val="0070C0"/>
                  </a:solidFill>
                  <a:effectLst/>
                  <a:latin typeface="Times New Roman"/>
                  <a:ea typeface="Times New Roman"/>
                </a:rPr>
                <a:t>b</a:t>
              </a:r>
              <a:endParaRPr lang="pl-PL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6" name="Łącznik prosty ze strzałką 25"/>
            <p:cNvCxnSpPr/>
            <p:nvPr/>
          </p:nvCxnSpPr>
          <p:spPr>
            <a:xfrm flipV="1">
              <a:off x="731520" y="1623974"/>
              <a:ext cx="1662379" cy="2565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ze strzałką 26"/>
            <p:cNvCxnSpPr/>
            <p:nvPr/>
          </p:nvCxnSpPr>
          <p:spPr>
            <a:xfrm rot="7200000" flipV="1">
              <a:off x="-519380" y="2348179"/>
              <a:ext cx="1663200" cy="36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ze strzałką 27"/>
            <p:cNvCxnSpPr/>
            <p:nvPr/>
          </p:nvCxnSpPr>
          <p:spPr>
            <a:xfrm rot="14400000" flipV="1">
              <a:off x="-515722" y="910742"/>
              <a:ext cx="1663200" cy="36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Osie"/>
          <p:cNvGrpSpPr/>
          <p:nvPr/>
        </p:nvGrpSpPr>
        <p:grpSpPr>
          <a:xfrm>
            <a:off x="2250823" y="1022266"/>
            <a:ext cx="2149968" cy="1806119"/>
            <a:chOff x="0" y="0"/>
            <a:chExt cx="2150669" cy="1806119"/>
          </a:xfrm>
        </p:grpSpPr>
        <p:cxnSp>
          <p:nvCxnSpPr>
            <p:cNvPr id="16" name="Łącznik prosty ze strzałką 15"/>
            <p:cNvCxnSpPr/>
            <p:nvPr/>
          </p:nvCxnSpPr>
          <p:spPr>
            <a:xfrm flipV="1">
              <a:off x="14630" y="1799539"/>
              <a:ext cx="2082800" cy="29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/>
            <p:cNvCxnSpPr/>
            <p:nvPr/>
          </p:nvCxnSpPr>
          <p:spPr>
            <a:xfrm flipV="1">
              <a:off x="0" y="0"/>
              <a:ext cx="643" cy="18061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ole tekstowe 2"/>
            <p:cNvSpPr txBox="1">
              <a:spLocks noChangeArrowheads="1"/>
            </p:cNvSpPr>
            <p:nvPr/>
          </p:nvSpPr>
          <p:spPr bwMode="auto">
            <a:xfrm>
              <a:off x="29261" y="14630"/>
              <a:ext cx="138988" cy="24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>
                  <a:effectLst/>
                  <a:latin typeface="Times New Roman"/>
                  <a:ea typeface="Times New Roman"/>
                </a:rPr>
                <a:t>+j</a:t>
              </a:r>
            </a:p>
          </p:txBody>
        </p:sp>
        <p:sp>
          <p:nvSpPr>
            <p:cNvPr id="19" name="Pole tekstowe 2"/>
            <p:cNvSpPr txBox="1">
              <a:spLocks noChangeArrowheads="1"/>
            </p:cNvSpPr>
            <p:nvPr/>
          </p:nvSpPr>
          <p:spPr bwMode="auto">
            <a:xfrm>
              <a:off x="2055571" y="1564032"/>
              <a:ext cx="95098" cy="24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0"/>
                </a:spcAft>
              </a:pPr>
              <a:r>
                <a:rPr lang="pl-PL" sz="1200">
                  <a:effectLst/>
                  <a:latin typeface="Times New Roman"/>
                  <a:ea typeface="Times New Roman"/>
                </a:rPr>
                <a:t>+</a:t>
              </a:r>
            </a:p>
          </p:txBody>
        </p:sp>
      </p:grpSp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1842888" y="308912"/>
            <a:ext cx="55960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Praca układu trójfazowego w stanie niesymetrycznego obciążenia</a:t>
            </a:r>
            <a:endParaRPr kumimoji="1" lang="pl-PL" sz="1400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4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"/>
          <p:cNvSpPr txBox="1">
            <a:spLocks noChangeArrowheads="1"/>
          </p:cNvSpPr>
          <p:nvPr/>
        </p:nvSpPr>
        <p:spPr bwMode="auto">
          <a:xfrm>
            <a:off x="2787056" y="386684"/>
            <a:ext cx="35698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Struktura systemu </a:t>
            </a:r>
            <a:r>
              <a:rPr kumimoji="1" lang="pl-PL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elektroenergetycznego</a:t>
            </a:r>
          </a:p>
        </p:txBody>
      </p:sp>
      <p:grpSp>
        <p:nvGrpSpPr>
          <p:cNvPr id="3" name="Sieć_6kV"/>
          <p:cNvGrpSpPr>
            <a:grpSpLocks/>
          </p:cNvGrpSpPr>
          <p:nvPr/>
        </p:nvGrpSpPr>
        <p:grpSpPr bwMode="auto">
          <a:xfrm>
            <a:off x="5770563" y="5010150"/>
            <a:ext cx="1231900" cy="650875"/>
            <a:chOff x="7627" y="7518"/>
            <a:chExt cx="1938" cy="1026"/>
          </a:xfrm>
        </p:grpSpPr>
        <p:sp>
          <p:nvSpPr>
            <p:cNvPr id="4" name="AutoShape 326"/>
            <p:cNvSpPr>
              <a:spLocks noChangeArrowheads="1"/>
            </p:cNvSpPr>
            <p:nvPr/>
          </p:nvSpPr>
          <p:spPr bwMode="auto">
            <a:xfrm flipH="1">
              <a:off x="7627" y="7518"/>
              <a:ext cx="1938" cy="1026"/>
            </a:xfrm>
            <a:prstGeom prst="parallelogram">
              <a:avLst>
                <a:gd name="adj" fmla="val 29916"/>
              </a:avLst>
            </a:prstGeom>
            <a:solidFill>
              <a:srgbClr val="AA64C8"/>
            </a:solidFill>
            <a:ln w="9525">
              <a:solidFill>
                <a:srgbClr val="460A4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1000">
                <a:latin typeface="Times New Roman" pitchFamily="18" charset="0"/>
              </a:endParaRPr>
            </a:p>
          </p:txBody>
        </p:sp>
        <p:sp>
          <p:nvSpPr>
            <p:cNvPr id="5" name="Text Box 325"/>
            <p:cNvSpPr txBox="1">
              <a:spLocks noChangeArrowheads="1"/>
            </p:cNvSpPr>
            <p:nvPr/>
          </p:nvSpPr>
          <p:spPr bwMode="auto">
            <a:xfrm>
              <a:off x="8311" y="8031"/>
              <a:ext cx="684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solidFill>
                    <a:srgbClr val="460A46"/>
                  </a:solidFill>
                  <a:latin typeface="Arial" pitchFamily="34" charset="0"/>
                  <a:cs typeface="Times New Roman" pitchFamily="18" charset="0"/>
                </a:rPr>
                <a:t>Sieć 6kV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6" name="Sieć_110kV"/>
          <p:cNvGrpSpPr>
            <a:grpSpLocks/>
          </p:cNvGrpSpPr>
          <p:nvPr/>
        </p:nvGrpSpPr>
        <p:grpSpPr bwMode="auto">
          <a:xfrm>
            <a:off x="2862263" y="3271838"/>
            <a:ext cx="4103687" cy="1809750"/>
            <a:chOff x="3047" y="4782"/>
            <a:chExt cx="6461" cy="2850"/>
          </a:xfrm>
        </p:grpSpPr>
        <p:sp>
          <p:nvSpPr>
            <p:cNvPr id="7" name="AutoShape 508"/>
            <p:cNvSpPr>
              <a:spLocks noChangeArrowheads="1"/>
            </p:cNvSpPr>
            <p:nvPr/>
          </p:nvSpPr>
          <p:spPr bwMode="auto">
            <a:xfrm flipH="1">
              <a:off x="3047" y="4782"/>
              <a:ext cx="6461" cy="2850"/>
            </a:xfrm>
            <a:prstGeom prst="parallelogram">
              <a:avLst>
                <a:gd name="adj" fmla="val 30237"/>
              </a:avLst>
            </a:prstGeom>
            <a:solidFill>
              <a:srgbClr val="00B0F0"/>
            </a:solidFill>
            <a:ln w="9525">
              <a:solidFill>
                <a:srgbClr val="00488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1000">
                <a:latin typeface="Times New Roman" pitchFamily="18" charset="0"/>
              </a:endParaRPr>
            </a:p>
          </p:txBody>
        </p:sp>
        <p:sp>
          <p:nvSpPr>
            <p:cNvPr id="8" name="Text Box 507"/>
            <p:cNvSpPr txBox="1">
              <a:spLocks noChangeArrowheads="1"/>
            </p:cNvSpPr>
            <p:nvPr/>
          </p:nvSpPr>
          <p:spPr bwMode="auto">
            <a:xfrm>
              <a:off x="5289" y="6390"/>
              <a:ext cx="1483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solidFill>
                    <a:srgbClr val="FFC000"/>
                  </a:solidFill>
                  <a:latin typeface="Arial" pitchFamily="34" charset="0"/>
                  <a:cs typeface="Times New Roman" pitchFamily="18" charset="0"/>
                </a:rPr>
                <a:t>Sieć 110kV</a:t>
              </a:r>
              <a:endParaRPr kumimoji="0" lang="pl-PL" altLang="pl-PL" sz="1000">
                <a:solidFill>
                  <a:srgbClr val="FFC000"/>
                </a:solidFill>
                <a:latin typeface="Arial" pitchFamily="34" charset="0"/>
              </a:endParaRPr>
            </a:p>
          </p:txBody>
        </p:sp>
      </p:grpSp>
      <p:grpSp>
        <p:nvGrpSpPr>
          <p:cNvPr id="9" name="Sieć_220kV"/>
          <p:cNvGrpSpPr>
            <a:grpSpLocks/>
          </p:cNvGrpSpPr>
          <p:nvPr/>
        </p:nvGrpSpPr>
        <p:grpSpPr bwMode="auto">
          <a:xfrm>
            <a:off x="2935288" y="2366963"/>
            <a:ext cx="3910012" cy="1447800"/>
            <a:chOff x="3161" y="3357"/>
            <a:chExt cx="6156" cy="2280"/>
          </a:xfrm>
        </p:grpSpPr>
        <p:sp>
          <p:nvSpPr>
            <p:cNvPr id="10" name="AutoShape 505"/>
            <p:cNvSpPr>
              <a:spLocks noChangeArrowheads="1"/>
            </p:cNvSpPr>
            <p:nvPr/>
          </p:nvSpPr>
          <p:spPr bwMode="auto">
            <a:xfrm flipH="1">
              <a:off x="3161" y="3357"/>
              <a:ext cx="6156" cy="2280"/>
            </a:xfrm>
            <a:prstGeom prst="parallelogram">
              <a:avLst>
                <a:gd name="adj" fmla="val 29963"/>
              </a:avLst>
            </a:prstGeom>
            <a:solidFill>
              <a:srgbClr val="00B050"/>
            </a:solidFill>
            <a:ln w="9525">
              <a:solidFill>
                <a:srgbClr val="00482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1000">
                <a:latin typeface="Times New Roman" pitchFamily="18" charset="0"/>
              </a:endParaRPr>
            </a:p>
          </p:txBody>
        </p:sp>
        <p:sp>
          <p:nvSpPr>
            <p:cNvPr id="11" name="Text Box 504"/>
            <p:cNvSpPr txBox="1">
              <a:spLocks noChangeArrowheads="1"/>
            </p:cNvSpPr>
            <p:nvPr/>
          </p:nvSpPr>
          <p:spPr bwMode="auto">
            <a:xfrm>
              <a:off x="5175" y="4576"/>
              <a:ext cx="15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solidFill>
                    <a:srgbClr val="FFC000"/>
                  </a:solidFill>
                  <a:latin typeface="Arial" pitchFamily="34" charset="0"/>
                  <a:cs typeface="Times New Roman" pitchFamily="18" charset="0"/>
                </a:rPr>
                <a:t>Sieć 220kV</a:t>
              </a:r>
              <a:endParaRPr kumimoji="0" lang="pl-PL" altLang="pl-PL" sz="1000">
                <a:solidFill>
                  <a:srgbClr val="FFC000"/>
                </a:solidFill>
                <a:latin typeface="Arial" pitchFamily="34" charset="0"/>
              </a:endParaRPr>
            </a:p>
          </p:txBody>
        </p:sp>
      </p:grpSp>
      <p:grpSp>
        <p:nvGrpSpPr>
          <p:cNvPr id="12" name="Txt_Gen_500"/>
          <p:cNvGrpSpPr>
            <a:grpSpLocks/>
          </p:cNvGrpSpPr>
          <p:nvPr/>
        </p:nvGrpSpPr>
        <p:grpSpPr bwMode="auto">
          <a:xfrm>
            <a:off x="2043113" y="1390650"/>
            <a:ext cx="614362" cy="831850"/>
            <a:chOff x="1756" y="1818"/>
            <a:chExt cx="969" cy="1311"/>
          </a:xfrm>
        </p:grpSpPr>
        <p:sp>
          <p:nvSpPr>
            <p:cNvPr id="13" name="Text Box 502"/>
            <p:cNvSpPr txBox="1">
              <a:spLocks noChangeArrowheads="1"/>
            </p:cNvSpPr>
            <p:nvPr/>
          </p:nvSpPr>
          <p:spPr bwMode="auto">
            <a:xfrm>
              <a:off x="2176" y="1818"/>
              <a:ext cx="54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20kV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sp>
          <p:nvSpPr>
            <p:cNvPr id="14" name="Text Box 501"/>
            <p:cNvSpPr txBox="1">
              <a:spLocks noChangeArrowheads="1"/>
            </p:cNvSpPr>
            <p:nvPr/>
          </p:nvSpPr>
          <p:spPr bwMode="auto">
            <a:xfrm>
              <a:off x="1756" y="2844"/>
              <a:ext cx="912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500MW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sp>
          <p:nvSpPr>
            <p:cNvPr id="15" name="Text Box 500"/>
            <p:cNvSpPr txBox="1">
              <a:spLocks noChangeArrowheads="1"/>
            </p:cNvSpPr>
            <p:nvPr/>
          </p:nvSpPr>
          <p:spPr bwMode="auto">
            <a:xfrm>
              <a:off x="2131" y="2160"/>
              <a:ext cx="48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16" name="AT2"/>
          <p:cNvGrpSpPr>
            <a:grpSpLocks/>
          </p:cNvGrpSpPr>
          <p:nvPr/>
        </p:nvGrpSpPr>
        <p:grpSpPr bwMode="auto">
          <a:xfrm>
            <a:off x="3273425" y="2982913"/>
            <a:ext cx="485775" cy="868362"/>
            <a:chOff x="3694" y="4325"/>
            <a:chExt cx="765" cy="1369"/>
          </a:xfrm>
        </p:grpSpPr>
        <p:grpSp>
          <p:nvGrpSpPr>
            <p:cNvPr id="17" name="Group 490"/>
            <p:cNvGrpSpPr>
              <a:grpSpLocks/>
            </p:cNvGrpSpPr>
            <p:nvPr/>
          </p:nvGrpSpPr>
          <p:grpSpPr bwMode="auto">
            <a:xfrm>
              <a:off x="3694" y="4325"/>
              <a:ext cx="456" cy="1369"/>
              <a:chOff x="4658" y="3293"/>
              <a:chExt cx="456" cy="1369"/>
            </a:xfrm>
          </p:grpSpPr>
          <p:grpSp>
            <p:nvGrpSpPr>
              <p:cNvPr id="20" name="Group 496"/>
              <p:cNvGrpSpPr>
                <a:grpSpLocks/>
              </p:cNvGrpSpPr>
              <p:nvPr/>
            </p:nvGrpSpPr>
            <p:grpSpPr bwMode="auto">
              <a:xfrm>
                <a:off x="4714" y="3635"/>
                <a:ext cx="341" cy="513"/>
                <a:chOff x="4714" y="3407"/>
                <a:chExt cx="341" cy="513"/>
              </a:xfrm>
            </p:grpSpPr>
            <p:sp>
              <p:nvSpPr>
                <p:cNvPr id="26" name="Oval 49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714" y="3578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27" name="Arc 497"/>
                <p:cNvSpPr>
                  <a:spLocks/>
                </p:cNvSpPr>
                <p:nvPr/>
              </p:nvSpPr>
              <p:spPr bwMode="auto">
                <a:xfrm flipH="1">
                  <a:off x="4715" y="3407"/>
                  <a:ext cx="285" cy="342"/>
                </a:xfrm>
                <a:custGeom>
                  <a:avLst/>
                  <a:gdLst>
                    <a:gd name="T0" fmla="*/ 0 w 21600"/>
                    <a:gd name="T1" fmla="*/ 0 h 19564"/>
                    <a:gd name="T2" fmla="*/ 0 w 21600"/>
                    <a:gd name="T3" fmla="*/ 0 h 19564"/>
                    <a:gd name="T4" fmla="*/ 0 w 21600"/>
                    <a:gd name="T5" fmla="*/ 0 h 1956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9564" fill="none" extrusionOk="0">
                      <a:moveTo>
                        <a:pt x="9154" y="-1"/>
                      </a:moveTo>
                      <a:cubicBezTo>
                        <a:pt x="16748" y="3552"/>
                        <a:pt x="21600" y="11179"/>
                        <a:pt x="21600" y="19564"/>
                      </a:cubicBezTo>
                    </a:path>
                    <a:path w="21600" h="19564" stroke="0" extrusionOk="0">
                      <a:moveTo>
                        <a:pt x="9154" y="-1"/>
                      </a:moveTo>
                      <a:cubicBezTo>
                        <a:pt x="16748" y="3552"/>
                        <a:pt x="21600" y="11179"/>
                        <a:pt x="21600" y="19564"/>
                      </a:cubicBezTo>
                      <a:lnTo>
                        <a:pt x="0" y="19564"/>
                      </a:lnTo>
                      <a:lnTo>
                        <a:pt x="9154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21" name="Line 495"/>
              <p:cNvSpPr>
                <a:spLocks noChangeShapeType="1"/>
              </p:cNvSpPr>
              <p:nvPr/>
            </p:nvSpPr>
            <p:spPr bwMode="auto">
              <a:xfrm flipV="1">
                <a:off x="4658" y="3749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2" name="Line 494"/>
              <p:cNvSpPr>
                <a:spLocks noChangeShapeType="1"/>
              </p:cNvSpPr>
              <p:nvPr/>
            </p:nvSpPr>
            <p:spPr bwMode="auto">
              <a:xfrm>
                <a:off x="4886" y="4148"/>
                <a:ext cx="1" cy="5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3" name="Line 493"/>
              <p:cNvSpPr>
                <a:spLocks noChangeShapeType="1"/>
              </p:cNvSpPr>
              <p:nvPr/>
            </p:nvSpPr>
            <p:spPr bwMode="auto">
              <a:xfrm flipV="1">
                <a:off x="4886" y="3293"/>
                <a:ext cx="1" cy="3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cxnSp>
            <p:nvCxnSpPr>
              <p:cNvPr id="24" name="AutoShape 492"/>
              <p:cNvCxnSpPr>
                <a:cxnSpLocks noChangeShapeType="1"/>
              </p:cNvCxnSpPr>
              <p:nvPr/>
            </p:nvCxnSpPr>
            <p:spPr bwMode="auto">
              <a:xfrm flipH="1">
                <a:off x="4658" y="3293"/>
                <a:ext cx="228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AutoShape 491"/>
              <p:cNvCxnSpPr>
                <a:cxnSpLocks noChangeShapeType="1"/>
              </p:cNvCxnSpPr>
              <p:nvPr/>
            </p:nvCxnSpPr>
            <p:spPr bwMode="auto">
              <a:xfrm>
                <a:off x="4658" y="4661"/>
                <a:ext cx="228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" name="Group 488"/>
            <p:cNvGrpSpPr>
              <a:grpSpLocks/>
            </p:cNvGrpSpPr>
            <p:nvPr/>
          </p:nvGrpSpPr>
          <p:grpSpPr bwMode="auto">
            <a:xfrm>
              <a:off x="3979" y="4440"/>
              <a:ext cx="480" cy="228"/>
              <a:chOff x="5114" y="3863"/>
              <a:chExt cx="480" cy="228"/>
            </a:xfrm>
          </p:grpSpPr>
          <p:sp>
            <p:nvSpPr>
              <p:cNvPr id="19" name="Text Box 489"/>
              <p:cNvSpPr txBox="1">
                <a:spLocks noChangeArrowheads="1"/>
              </p:cNvSpPr>
              <p:nvPr/>
            </p:nvSpPr>
            <p:spPr bwMode="auto">
              <a:xfrm>
                <a:off x="5114" y="3863"/>
                <a:ext cx="480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 i="1">
                    <a:latin typeface="Arial" pitchFamily="34" charset="0"/>
                    <a:cs typeface="Times New Roman" pitchFamily="18" charset="0"/>
                  </a:rPr>
                  <a:t>AT2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</p:grpSp>
      </p:grpSp>
      <p:grpSp>
        <p:nvGrpSpPr>
          <p:cNvPr id="28" name="Gen_200_1"/>
          <p:cNvGrpSpPr>
            <a:grpSpLocks/>
          </p:cNvGrpSpPr>
          <p:nvPr/>
        </p:nvGrpSpPr>
        <p:grpSpPr bwMode="auto">
          <a:xfrm>
            <a:off x="2043113" y="2476500"/>
            <a:ext cx="1373187" cy="831850"/>
            <a:chOff x="1756" y="3528"/>
            <a:chExt cx="2162" cy="1311"/>
          </a:xfrm>
        </p:grpSpPr>
        <p:grpSp>
          <p:nvGrpSpPr>
            <p:cNvPr id="29" name="Group 460"/>
            <p:cNvGrpSpPr>
              <a:grpSpLocks/>
            </p:cNvGrpSpPr>
            <p:nvPr/>
          </p:nvGrpSpPr>
          <p:grpSpPr bwMode="auto">
            <a:xfrm>
              <a:off x="1813" y="3699"/>
              <a:ext cx="2105" cy="855"/>
              <a:chOff x="1813" y="3699"/>
              <a:chExt cx="2105" cy="855"/>
            </a:xfrm>
          </p:grpSpPr>
          <p:grpSp>
            <p:nvGrpSpPr>
              <p:cNvPr id="34" name="Group 475"/>
              <p:cNvGrpSpPr>
                <a:grpSpLocks/>
              </p:cNvGrpSpPr>
              <p:nvPr/>
            </p:nvGrpSpPr>
            <p:grpSpPr bwMode="auto">
              <a:xfrm>
                <a:off x="1813" y="4212"/>
                <a:ext cx="1877" cy="342"/>
                <a:chOff x="2667" y="8765"/>
                <a:chExt cx="1877" cy="342"/>
              </a:xfrm>
            </p:grpSpPr>
            <p:grpSp>
              <p:nvGrpSpPr>
                <p:cNvPr id="49" name="Group 483"/>
                <p:cNvGrpSpPr>
                  <a:grpSpLocks/>
                </p:cNvGrpSpPr>
                <p:nvPr/>
              </p:nvGrpSpPr>
              <p:grpSpPr bwMode="auto">
                <a:xfrm>
                  <a:off x="2667" y="8765"/>
                  <a:ext cx="342" cy="341"/>
                  <a:chOff x="4788" y="8892"/>
                  <a:chExt cx="342" cy="341"/>
                </a:xfrm>
              </p:grpSpPr>
              <p:sp>
                <p:nvSpPr>
                  <p:cNvPr id="57" name="Oval 486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" name="Arc 485"/>
                  <p:cNvSpPr>
                    <a:spLocks/>
                  </p:cNvSpPr>
                  <p:nvPr/>
                </p:nvSpPr>
                <p:spPr bwMode="auto">
                  <a:xfrm flipH="1" flipV="1">
                    <a:off x="4845" y="9063"/>
                    <a:ext cx="114" cy="57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  <p:sp>
                <p:nvSpPr>
                  <p:cNvPr id="59" name="Arc 484"/>
                  <p:cNvSpPr>
                    <a:spLocks/>
                  </p:cNvSpPr>
                  <p:nvPr/>
                </p:nvSpPr>
                <p:spPr bwMode="auto">
                  <a:xfrm flipH="1">
                    <a:off x="4959" y="9006"/>
                    <a:ext cx="114" cy="69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grpSp>
              <p:nvGrpSpPr>
                <p:cNvPr id="50" name="Group 479"/>
                <p:cNvGrpSpPr>
                  <a:grpSpLocks/>
                </p:cNvGrpSpPr>
                <p:nvPr/>
              </p:nvGrpSpPr>
              <p:grpSpPr bwMode="auto">
                <a:xfrm>
                  <a:off x="3408" y="8765"/>
                  <a:ext cx="513" cy="342"/>
                  <a:chOff x="5529" y="8892"/>
                  <a:chExt cx="513" cy="342"/>
                </a:xfrm>
              </p:grpSpPr>
              <p:sp>
                <p:nvSpPr>
                  <p:cNvPr id="54" name="Oval 482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" name="Oval 481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" name="Arc 480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sp>
              <p:nvSpPr>
                <p:cNvPr id="51" name="Line 478"/>
                <p:cNvSpPr>
                  <a:spLocks noChangeShapeType="1"/>
                </p:cNvSpPr>
                <p:nvPr/>
              </p:nvSpPr>
              <p:spPr bwMode="auto">
                <a:xfrm>
                  <a:off x="3009" y="8936"/>
                  <a:ext cx="39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52" name="Line 477"/>
                <p:cNvSpPr>
                  <a:spLocks noChangeShapeType="1"/>
                </p:cNvSpPr>
                <p:nvPr/>
              </p:nvSpPr>
              <p:spPr bwMode="auto">
                <a:xfrm>
                  <a:off x="3921" y="8936"/>
                  <a:ext cx="45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53" name="Line 476"/>
                <p:cNvSpPr>
                  <a:spLocks noChangeShapeType="1"/>
                </p:cNvSpPr>
                <p:nvPr/>
              </p:nvSpPr>
              <p:spPr bwMode="auto">
                <a:xfrm flipV="1">
                  <a:off x="4373" y="8765"/>
                  <a:ext cx="17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grpSp>
            <p:nvGrpSpPr>
              <p:cNvPr id="35" name="Group 463"/>
              <p:cNvGrpSpPr>
                <a:grpSpLocks/>
              </p:cNvGrpSpPr>
              <p:nvPr/>
            </p:nvGrpSpPr>
            <p:grpSpPr bwMode="auto">
              <a:xfrm>
                <a:off x="1813" y="3699"/>
                <a:ext cx="1877" cy="342"/>
                <a:chOff x="2667" y="8252"/>
                <a:chExt cx="1877" cy="342"/>
              </a:xfrm>
            </p:grpSpPr>
            <p:sp>
              <p:nvSpPr>
                <p:cNvPr id="38" name="Line 474"/>
                <p:cNvSpPr>
                  <a:spLocks noChangeShapeType="1"/>
                </p:cNvSpPr>
                <p:nvPr/>
              </p:nvSpPr>
              <p:spPr bwMode="auto">
                <a:xfrm>
                  <a:off x="4373" y="8423"/>
                  <a:ext cx="17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grpSp>
              <p:nvGrpSpPr>
                <p:cNvPr id="39" name="Group 470"/>
                <p:cNvGrpSpPr>
                  <a:grpSpLocks/>
                </p:cNvGrpSpPr>
                <p:nvPr/>
              </p:nvGrpSpPr>
              <p:grpSpPr bwMode="auto">
                <a:xfrm>
                  <a:off x="2667" y="8252"/>
                  <a:ext cx="342" cy="341"/>
                  <a:chOff x="4788" y="8892"/>
                  <a:chExt cx="342" cy="341"/>
                </a:xfrm>
              </p:grpSpPr>
              <p:sp>
                <p:nvSpPr>
                  <p:cNvPr id="46" name="Oval 473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" name="Arc 472"/>
                  <p:cNvSpPr>
                    <a:spLocks/>
                  </p:cNvSpPr>
                  <p:nvPr/>
                </p:nvSpPr>
                <p:spPr bwMode="auto">
                  <a:xfrm flipH="1" flipV="1">
                    <a:off x="4845" y="9063"/>
                    <a:ext cx="114" cy="57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  <p:sp>
                <p:nvSpPr>
                  <p:cNvPr id="48" name="Arc 471"/>
                  <p:cNvSpPr>
                    <a:spLocks/>
                  </p:cNvSpPr>
                  <p:nvPr/>
                </p:nvSpPr>
                <p:spPr bwMode="auto">
                  <a:xfrm flipH="1">
                    <a:off x="4959" y="9006"/>
                    <a:ext cx="114" cy="69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grpSp>
              <p:nvGrpSpPr>
                <p:cNvPr id="40" name="Group 466"/>
                <p:cNvGrpSpPr>
                  <a:grpSpLocks/>
                </p:cNvGrpSpPr>
                <p:nvPr/>
              </p:nvGrpSpPr>
              <p:grpSpPr bwMode="auto">
                <a:xfrm>
                  <a:off x="3408" y="8252"/>
                  <a:ext cx="513" cy="342"/>
                  <a:chOff x="5529" y="8892"/>
                  <a:chExt cx="513" cy="342"/>
                </a:xfrm>
              </p:grpSpPr>
              <p:sp>
                <p:nvSpPr>
                  <p:cNvPr id="43" name="Oval 469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4" name="Oval 468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" name="Arc 467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sp>
              <p:nvSpPr>
                <p:cNvPr id="41" name="Line 465"/>
                <p:cNvSpPr>
                  <a:spLocks noChangeShapeType="1"/>
                </p:cNvSpPr>
                <p:nvPr/>
              </p:nvSpPr>
              <p:spPr bwMode="auto">
                <a:xfrm>
                  <a:off x="3009" y="8423"/>
                  <a:ext cx="399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2" name="Line 464"/>
                <p:cNvSpPr>
                  <a:spLocks noChangeShapeType="1"/>
                </p:cNvSpPr>
                <p:nvPr/>
              </p:nvSpPr>
              <p:spPr bwMode="auto">
                <a:xfrm>
                  <a:off x="3921" y="8423"/>
                  <a:ext cx="45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36" name="Line 462"/>
              <p:cNvSpPr>
                <a:spLocks noChangeShapeType="1"/>
              </p:cNvSpPr>
              <p:nvPr/>
            </p:nvSpPr>
            <p:spPr bwMode="auto">
              <a:xfrm rot="16200000" flipH="1">
                <a:off x="3409" y="4151"/>
                <a:ext cx="563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37" name="Line 461"/>
              <p:cNvSpPr>
                <a:spLocks noChangeShapeType="1"/>
              </p:cNvSpPr>
              <p:nvPr/>
            </p:nvSpPr>
            <p:spPr bwMode="auto">
              <a:xfrm rot="5400000" flipH="1" flipV="1">
                <a:off x="3802" y="4036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grpSp>
          <p:nvGrpSpPr>
            <p:cNvPr id="30" name="Group 456"/>
            <p:cNvGrpSpPr>
              <a:grpSpLocks/>
            </p:cNvGrpSpPr>
            <p:nvPr/>
          </p:nvGrpSpPr>
          <p:grpSpPr bwMode="auto">
            <a:xfrm>
              <a:off x="1756" y="3528"/>
              <a:ext cx="969" cy="1311"/>
              <a:chOff x="1756" y="1818"/>
              <a:chExt cx="969" cy="1311"/>
            </a:xfrm>
          </p:grpSpPr>
          <p:sp>
            <p:nvSpPr>
              <p:cNvPr id="31" name="Text Box 459"/>
              <p:cNvSpPr txBox="1">
                <a:spLocks noChangeArrowheads="1"/>
              </p:cNvSpPr>
              <p:nvPr/>
            </p:nvSpPr>
            <p:spPr bwMode="auto">
              <a:xfrm>
                <a:off x="2176" y="1818"/>
                <a:ext cx="549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 i="1">
                    <a:latin typeface="Arial" pitchFamily="34" charset="0"/>
                    <a:cs typeface="Times New Roman" pitchFamily="18" charset="0"/>
                  </a:rPr>
                  <a:t>15kV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  <p:sp>
            <p:nvSpPr>
              <p:cNvPr id="32" name="Text Box 458"/>
              <p:cNvSpPr txBox="1">
                <a:spLocks noChangeArrowheads="1"/>
              </p:cNvSpPr>
              <p:nvPr/>
            </p:nvSpPr>
            <p:spPr bwMode="auto">
              <a:xfrm>
                <a:off x="1756" y="2844"/>
                <a:ext cx="91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 i="1">
                    <a:latin typeface="Arial" pitchFamily="34" charset="0"/>
                    <a:cs typeface="Times New Roman" pitchFamily="18" charset="0"/>
                  </a:rPr>
                  <a:t>200MW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  <p:sp>
            <p:nvSpPr>
              <p:cNvPr id="33" name="Text Box 457"/>
              <p:cNvSpPr txBox="1">
                <a:spLocks noChangeArrowheads="1"/>
              </p:cNvSpPr>
              <p:nvPr/>
            </p:nvSpPr>
            <p:spPr bwMode="auto">
              <a:xfrm>
                <a:off x="2131" y="2160"/>
                <a:ext cx="480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</p:grpSp>
      </p:grpSp>
      <p:grpSp>
        <p:nvGrpSpPr>
          <p:cNvPr id="60" name="Gen_200_2"/>
          <p:cNvGrpSpPr>
            <a:grpSpLocks/>
          </p:cNvGrpSpPr>
          <p:nvPr/>
        </p:nvGrpSpPr>
        <p:grpSpPr bwMode="auto">
          <a:xfrm>
            <a:off x="2043113" y="3562350"/>
            <a:ext cx="1374775" cy="831850"/>
            <a:chOff x="1756" y="5238"/>
            <a:chExt cx="2166" cy="1311"/>
          </a:xfrm>
        </p:grpSpPr>
        <p:grpSp>
          <p:nvGrpSpPr>
            <p:cNvPr id="61" name="Group 426"/>
            <p:cNvGrpSpPr>
              <a:grpSpLocks/>
            </p:cNvGrpSpPr>
            <p:nvPr/>
          </p:nvGrpSpPr>
          <p:grpSpPr bwMode="auto">
            <a:xfrm>
              <a:off x="1813" y="5409"/>
              <a:ext cx="2109" cy="855"/>
              <a:chOff x="1813" y="5409"/>
              <a:chExt cx="2109" cy="855"/>
            </a:xfrm>
          </p:grpSpPr>
          <p:grpSp>
            <p:nvGrpSpPr>
              <p:cNvPr id="66" name="Group 428"/>
              <p:cNvGrpSpPr>
                <a:grpSpLocks/>
              </p:cNvGrpSpPr>
              <p:nvPr/>
            </p:nvGrpSpPr>
            <p:grpSpPr bwMode="auto">
              <a:xfrm>
                <a:off x="1813" y="5409"/>
                <a:ext cx="2105" cy="855"/>
                <a:chOff x="1813" y="5409"/>
                <a:chExt cx="2105" cy="855"/>
              </a:xfrm>
            </p:grpSpPr>
            <p:grpSp>
              <p:nvGrpSpPr>
                <p:cNvPr id="68" name="Group 443"/>
                <p:cNvGrpSpPr>
                  <a:grpSpLocks/>
                </p:cNvGrpSpPr>
                <p:nvPr/>
              </p:nvGrpSpPr>
              <p:grpSpPr bwMode="auto">
                <a:xfrm>
                  <a:off x="1813" y="5922"/>
                  <a:ext cx="1877" cy="342"/>
                  <a:chOff x="2667" y="8765"/>
                  <a:chExt cx="1877" cy="342"/>
                </a:xfrm>
              </p:grpSpPr>
              <p:grpSp>
                <p:nvGrpSpPr>
                  <p:cNvPr id="83" name="Group 451"/>
                  <p:cNvGrpSpPr>
                    <a:grpSpLocks/>
                  </p:cNvGrpSpPr>
                  <p:nvPr/>
                </p:nvGrpSpPr>
                <p:grpSpPr bwMode="auto">
                  <a:xfrm>
                    <a:off x="2667" y="8765"/>
                    <a:ext cx="342" cy="341"/>
                    <a:chOff x="4788" y="8892"/>
                    <a:chExt cx="342" cy="341"/>
                  </a:xfrm>
                </p:grpSpPr>
                <p:sp>
                  <p:nvSpPr>
                    <p:cNvPr id="91" name="Oval 4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88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1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2" name="Arc 453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845" y="9063"/>
                      <a:ext cx="114" cy="57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  <p:sp>
                  <p:nvSpPr>
                    <p:cNvPr id="93" name="Arc 452"/>
                    <p:cNvSpPr>
                      <a:spLocks/>
                    </p:cNvSpPr>
                    <p:nvPr/>
                  </p:nvSpPr>
                  <p:spPr bwMode="auto">
                    <a:xfrm flipH="1">
                      <a:off x="4959" y="9006"/>
                      <a:ext cx="114" cy="69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</p:grpSp>
              <p:grpSp>
                <p:nvGrpSpPr>
                  <p:cNvPr id="84" name="Group 447"/>
                  <p:cNvGrpSpPr>
                    <a:grpSpLocks/>
                  </p:cNvGrpSpPr>
                  <p:nvPr/>
                </p:nvGrpSpPr>
                <p:grpSpPr bwMode="auto">
                  <a:xfrm>
                    <a:off x="3408" y="8765"/>
                    <a:ext cx="513" cy="342"/>
                    <a:chOff x="5529" y="8892"/>
                    <a:chExt cx="513" cy="342"/>
                  </a:xfrm>
                </p:grpSpPr>
                <p:sp>
                  <p:nvSpPr>
                    <p:cNvPr id="88" name="Oval 4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1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9" name="Oval 4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0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1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0" name="Arc 448"/>
                    <p:cNvSpPr>
                      <a:spLocks/>
                    </p:cNvSpPr>
                    <p:nvPr/>
                  </p:nvSpPr>
                  <p:spPr bwMode="auto">
                    <a:xfrm>
                      <a:off x="5700" y="8892"/>
                      <a:ext cx="171" cy="342"/>
                    </a:xfrm>
                    <a:custGeom>
                      <a:avLst/>
                      <a:gdLst>
                        <a:gd name="T0" fmla="*/ 0 w 25642"/>
                        <a:gd name="T1" fmla="*/ 0 h 43200"/>
                        <a:gd name="T2" fmla="*/ 0 w 25642"/>
                        <a:gd name="T3" fmla="*/ 0 h 43200"/>
                        <a:gd name="T4" fmla="*/ 0 w 25642"/>
                        <a:gd name="T5" fmla="*/ 0 h 432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5642" h="43200" fill="none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</a:path>
                        <a:path w="25642" h="43200" stroke="0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  <a:lnTo>
                            <a:pt x="4042" y="21600"/>
                          </a:lnTo>
                          <a:lnTo>
                            <a:pt x="4041" y="0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</p:grpSp>
              <p:sp>
                <p:nvSpPr>
                  <p:cNvPr id="85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8936"/>
                    <a:ext cx="3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  <p:sp>
                <p:nvSpPr>
                  <p:cNvPr id="86" name="Line 445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8936"/>
                    <a:ext cx="452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  <p:sp>
                <p:nvSpPr>
                  <p:cNvPr id="87" name="Line 4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73" y="8765"/>
                    <a:ext cx="17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grpSp>
              <p:nvGrpSpPr>
                <p:cNvPr id="69" name="Group 431"/>
                <p:cNvGrpSpPr>
                  <a:grpSpLocks/>
                </p:cNvGrpSpPr>
                <p:nvPr/>
              </p:nvGrpSpPr>
              <p:grpSpPr bwMode="auto">
                <a:xfrm>
                  <a:off x="1813" y="5409"/>
                  <a:ext cx="1877" cy="342"/>
                  <a:chOff x="2667" y="8252"/>
                  <a:chExt cx="1877" cy="342"/>
                </a:xfrm>
              </p:grpSpPr>
              <p:sp>
                <p:nvSpPr>
                  <p:cNvPr id="72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4373" y="8423"/>
                    <a:ext cx="17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  <p:grpSp>
                <p:nvGrpSpPr>
                  <p:cNvPr id="73" name="Group 438"/>
                  <p:cNvGrpSpPr>
                    <a:grpSpLocks/>
                  </p:cNvGrpSpPr>
                  <p:nvPr/>
                </p:nvGrpSpPr>
                <p:grpSpPr bwMode="auto">
                  <a:xfrm>
                    <a:off x="2667" y="8252"/>
                    <a:ext cx="342" cy="341"/>
                    <a:chOff x="4788" y="8892"/>
                    <a:chExt cx="342" cy="341"/>
                  </a:xfrm>
                </p:grpSpPr>
                <p:sp>
                  <p:nvSpPr>
                    <p:cNvPr id="80" name="Oval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88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1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1" name="Arc 440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845" y="9063"/>
                      <a:ext cx="114" cy="57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  <p:sp>
                  <p:nvSpPr>
                    <p:cNvPr id="82" name="Arc 439"/>
                    <p:cNvSpPr>
                      <a:spLocks/>
                    </p:cNvSpPr>
                    <p:nvPr/>
                  </p:nvSpPr>
                  <p:spPr bwMode="auto">
                    <a:xfrm flipH="1">
                      <a:off x="4959" y="9006"/>
                      <a:ext cx="114" cy="69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</p:grpSp>
              <p:grpSp>
                <p:nvGrpSpPr>
                  <p:cNvPr id="74" name="Group 434"/>
                  <p:cNvGrpSpPr>
                    <a:grpSpLocks/>
                  </p:cNvGrpSpPr>
                  <p:nvPr/>
                </p:nvGrpSpPr>
                <p:grpSpPr bwMode="auto">
                  <a:xfrm>
                    <a:off x="3408" y="8252"/>
                    <a:ext cx="513" cy="342"/>
                    <a:chOff x="5529" y="8892"/>
                    <a:chExt cx="513" cy="342"/>
                  </a:xfrm>
                </p:grpSpPr>
                <p:sp>
                  <p:nvSpPr>
                    <p:cNvPr id="77" name="Oval 4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1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8" name="Oval 4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0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kumimoji="0" lang="pl-PL" altLang="pl-PL" sz="1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9" name="Arc 435"/>
                    <p:cNvSpPr>
                      <a:spLocks/>
                    </p:cNvSpPr>
                    <p:nvPr/>
                  </p:nvSpPr>
                  <p:spPr bwMode="auto">
                    <a:xfrm>
                      <a:off x="5700" y="8892"/>
                      <a:ext cx="171" cy="342"/>
                    </a:xfrm>
                    <a:custGeom>
                      <a:avLst/>
                      <a:gdLst>
                        <a:gd name="T0" fmla="*/ 0 w 25642"/>
                        <a:gd name="T1" fmla="*/ 0 h 43200"/>
                        <a:gd name="T2" fmla="*/ 0 w 25642"/>
                        <a:gd name="T3" fmla="*/ 0 h 43200"/>
                        <a:gd name="T4" fmla="*/ 0 w 25642"/>
                        <a:gd name="T5" fmla="*/ 0 h 432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5642" h="43200" fill="none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</a:path>
                        <a:path w="25642" h="43200" stroke="0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  <a:lnTo>
                            <a:pt x="4042" y="21600"/>
                          </a:lnTo>
                          <a:lnTo>
                            <a:pt x="4041" y="0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</p:grpSp>
              <p:sp>
                <p:nvSpPr>
                  <p:cNvPr id="75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8423"/>
                    <a:ext cx="39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  <p:sp>
                <p:nvSpPr>
                  <p:cNvPr id="76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8423"/>
                    <a:ext cx="452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sp>
              <p:nvSpPr>
                <p:cNvPr id="70" name="Line 430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3409" y="5861"/>
                  <a:ext cx="563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71" name="Line 429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802" y="5746"/>
                  <a:ext cx="4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67" name="Line 427"/>
              <p:cNvSpPr>
                <a:spLocks noChangeShapeType="1"/>
              </p:cNvSpPr>
              <p:nvPr/>
            </p:nvSpPr>
            <p:spPr bwMode="auto">
              <a:xfrm rot="5400000" flipH="1" flipV="1">
                <a:off x="3806" y="5920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grpSp>
          <p:nvGrpSpPr>
            <p:cNvPr id="62" name="Group 422"/>
            <p:cNvGrpSpPr>
              <a:grpSpLocks/>
            </p:cNvGrpSpPr>
            <p:nvPr/>
          </p:nvGrpSpPr>
          <p:grpSpPr bwMode="auto">
            <a:xfrm>
              <a:off x="1756" y="5238"/>
              <a:ext cx="969" cy="1311"/>
              <a:chOff x="1756" y="1818"/>
              <a:chExt cx="969" cy="1311"/>
            </a:xfrm>
          </p:grpSpPr>
          <p:sp>
            <p:nvSpPr>
              <p:cNvPr id="63" name="Text Box 425"/>
              <p:cNvSpPr txBox="1">
                <a:spLocks noChangeArrowheads="1"/>
              </p:cNvSpPr>
              <p:nvPr/>
            </p:nvSpPr>
            <p:spPr bwMode="auto">
              <a:xfrm>
                <a:off x="2176" y="1818"/>
                <a:ext cx="549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 i="1">
                    <a:latin typeface="Arial" pitchFamily="34" charset="0"/>
                    <a:cs typeface="Times New Roman" pitchFamily="18" charset="0"/>
                  </a:rPr>
                  <a:t>15kV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  <p:sp>
            <p:nvSpPr>
              <p:cNvPr id="64" name="Text Box 424"/>
              <p:cNvSpPr txBox="1">
                <a:spLocks noChangeArrowheads="1"/>
              </p:cNvSpPr>
              <p:nvPr/>
            </p:nvSpPr>
            <p:spPr bwMode="auto">
              <a:xfrm>
                <a:off x="1756" y="2844"/>
                <a:ext cx="91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 i="1">
                    <a:latin typeface="Arial" pitchFamily="34" charset="0"/>
                    <a:cs typeface="Times New Roman" pitchFamily="18" charset="0"/>
                  </a:rPr>
                  <a:t>200MW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  <p:sp>
            <p:nvSpPr>
              <p:cNvPr id="65" name="Text Box 423"/>
              <p:cNvSpPr txBox="1">
                <a:spLocks noChangeArrowheads="1"/>
              </p:cNvSpPr>
              <p:nvPr/>
            </p:nvSpPr>
            <p:spPr bwMode="auto">
              <a:xfrm>
                <a:off x="2131" y="2160"/>
                <a:ext cx="480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</p:grpSp>
      </p:grpSp>
      <p:grpSp>
        <p:nvGrpSpPr>
          <p:cNvPr id="94" name="Sieć_400kV"/>
          <p:cNvGrpSpPr>
            <a:grpSpLocks/>
          </p:cNvGrpSpPr>
          <p:nvPr/>
        </p:nvGrpSpPr>
        <p:grpSpPr bwMode="auto">
          <a:xfrm>
            <a:off x="2984500" y="1390650"/>
            <a:ext cx="3727450" cy="1266825"/>
            <a:chOff x="3238" y="1818"/>
            <a:chExt cx="5871" cy="1996"/>
          </a:xfrm>
        </p:grpSpPr>
        <p:sp>
          <p:nvSpPr>
            <p:cNvPr id="95" name="AutoShape 420"/>
            <p:cNvSpPr>
              <a:spLocks noChangeArrowheads="1"/>
            </p:cNvSpPr>
            <p:nvPr/>
          </p:nvSpPr>
          <p:spPr bwMode="auto">
            <a:xfrm flipH="1">
              <a:off x="3238" y="1818"/>
              <a:ext cx="5871" cy="1996"/>
            </a:xfrm>
            <a:prstGeom prst="parallelogram">
              <a:avLst>
                <a:gd name="adj" fmla="val 28951"/>
              </a:avLst>
            </a:prstGeom>
            <a:solidFill>
              <a:srgbClr val="FF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1000">
                <a:latin typeface="Times New Roman" pitchFamily="18" charset="0"/>
              </a:endParaRPr>
            </a:p>
          </p:txBody>
        </p:sp>
        <p:sp>
          <p:nvSpPr>
            <p:cNvPr id="96" name="Text Box 419"/>
            <p:cNvSpPr txBox="1">
              <a:spLocks noChangeArrowheads="1"/>
            </p:cNvSpPr>
            <p:nvPr/>
          </p:nvSpPr>
          <p:spPr bwMode="auto">
            <a:xfrm>
              <a:off x="5599" y="2506"/>
              <a:ext cx="168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solidFill>
                    <a:srgbClr val="FFC000"/>
                  </a:solidFill>
                  <a:latin typeface="Arial" pitchFamily="34" charset="0"/>
                  <a:cs typeface="Times New Roman" pitchFamily="18" charset="0"/>
                </a:rPr>
                <a:t>Sieć 400kV</a:t>
              </a:r>
              <a:endParaRPr kumimoji="0" lang="pl-PL" altLang="pl-PL" sz="1000">
                <a:solidFill>
                  <a:srgbClr val="FFC000"/>
                </a:solidFill>
                <a:latin typeface="Arial" pitchFamily="34" charset="0"/>
              </a:endParaRPr>
            </a:p>
          </p:txBody>
        </p:sp>
      </p:grpSp>
      <p:grpSp>
        <p:nvGrpSpPr>
          <p:cNvPr id="97" name="Gen_360_1"/>
          <p:cNvGrpSpPr>
            <a:grpSpLocks/>
          </p:cNvGrpSpPr>
          <p:nvPr/>
        </p:nvGrpSpPr>
        <p:grpSpPr bwMode="auto">
          <a:xfrm>
            <a:off x="6251575" y="1778000"/>
            <a:ext cx="1185863" cy="598245"/>
            <a:chOff x="8383" y="2406"/>
            <a:chExt cx="1868" cy="940"/>
          </a:xfrm>
        </p:grpSpPr>
        <p:grpSp>
          <p:nvGrpSpPr>
            <p:cNvPr id="98" name="Group 414"/>
            <p:cNvGrpSpPr>
              <a:grpSpLocks/>
            </p:cNvGrpSpPr>
            <p:nvPr/>
          </p:nvGrpSpPr>
          <p:grpSpPr bwMode="auto">
            <a:xfrm flipH="1">
              <a:off x="9909" y="2496"/>
              <a:ext cx="342" cy="341"/>
              <a:chOff x="4788" y="8892"/>
              <a:chExt cx="342" cy="341"/>
            </a:xfrm>
          </p:grpSpPr>
          <p:sp>
            <p:nvSpPr>
              <p:cNvPr id="111" name="Oval 417"/>
              <p:cNvSpPr>
                <a:spLocks noChangeArrowheads="1"/>
              </p:cNvSpPr>
              <p:nvPr/>
            </p:nvSpPr>
            <p:spPr bwMode="auto">
              <a:xfrm>
                <a:off x="4788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112" name="Arc 416"/>
              <p:cNvSpPr>
                <a:spLocks/>
              </p:cNvSpPr>
              <p:nvPr/>
            </p:nvSpPr>
            <p:spPr bwMode="auto">
              <a:xfrm flipH="1" flipV="1">
                <a:off x="4845" y="9063"/>
                <a:ext cx="114" cy="57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13" name="Arc 415"/>
              <p:cNvSpPr>
                <a:spLocks/>
              </p:cNvSpPr>
              <p:nvPr/>
            </p:nvSpPr>
            <p:spPr bwMode="auto">
              <a:xfrm flipH="1">
                <a:off x="4959" y="9006"/>
                <a:ext cx="114" cy="69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grpSp>
          <p:nvGrpSpPr>
            <p:cNvPr id="99" name="Group 410"/>
            <p:cNvGrpSpPr>
              <a:grpSpLocks/>
            </p:cNvGrpSpPr>
            <p:nvPr/>
          </p:nvGrpSpPr>
          <p:grpSpPr bwMode="auto">
            <a:xfrm flipH="1">
              <a:off x="8997" y="2495"/>
              <a:ext cx="513" cy="342"/>
              <a:chOff x="5529" y="8892"/>
              <a:chExt cx="513" cy="342"/>
            </a:xfrm>
          </p:grpSpPr>
          <p:sp>
            <p:nvSpPr>
              <p:cNvPr id="108" name="Oval 413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109" name="Oval 412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110" name="Arc 411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sp>
          <p:nvSpPr>
            <p:cNvPr id="100" name="Line 409"/>
            <p:cNvSpPr>
              <a:spLocks noChangeShapeType="1"/>
            </p:cNvSpPr>
            <p:nvPr/>
          </p:nvSpPr>
          <p:spPr bwMode="auto">
            <a:xfrm flipH="1">
              <a:off x="9510" y="2671"/>
              <a:ext cx="39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01" name="Line 408"/>
            <p:cNvSpPr>
              <a:spLocks noChangeShapeType="1"/>
            </p:cNvSpPr>
            <p:nvPr/>
          </p:nvSpPr>
          <p:spPr bwMode="auto">
            <a:xfrm flipH="1">
              <a:off x="8598" y="2671"/>
              <a:ext cx="39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02" name="Line 407"/>
            <p:cNvSpPr>
              <a:spLocks noChangeShapeType="1"/>
            </p:cNvSpPr>
            <p:nvPr/>
          </p:nvSpPr>
          <p:spPr bwMode="auto">
            <a:xfrm rot="-5400000">
              <a:off x="8384" y="2672"/>
              <a:ext cx="45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03" name="Line 406"/>
            <p:cNvSpPr>
              <a:spLocks noChangeShapeType="1"/>
            </p:cNvSpPr>
            <p:nvPr/>
          </p:nvSpPr>
          <p:spPr bwMode="auto">
            <a:xfrm rot="5400000">
              <a:off x="8496" y="2389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04" name="Line 405"/>
            <p:cNvSpPr>
              <a:spLocks noChangeShapeType="1"/>
            </p:cNvSpPr>
            <p:nvPr/>
          </p:nvSpPr>
          <p:spPr bwMode="auto">
            <a:xfrm rot="5400000">
              <a:off x="8496" y="2560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05" name="Line 404"/>
            <p:cNvSpPr>
              <a:spLocks noChangeShapeType="1"/>
            </p:cNvSpPr>
            <p:nvPr/>
          </p:nvSpPr>
          <p:spPr bwMode="auto">
            <a:xfrm rot="5400000">
              <a:off x="8496" y="2730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06" name="Text Box 403"/>
            <p:cNvSpPr txBox="1">
              <a:spLocks noChangeArrowheads="1"/>
            </p:cNvSpPr>
            <p:nvPr/>
          </p:nvSpPr>
          <p:spPr bwMode="auto">
            <a:xfrm>
              <a:off x="9492" y="2406"/>
              <a:ext cx="47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15kV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sp>
          <p:nvSpPr>
            <p:cNvPr id="107" name="Text Box 402"/>
            <p:cNvSpPr txBox="1">
              <a:spLocks noChangeArrowheads="1"/>
            </p:cNvSpPr>
            <p:nvPr/>
          </p:nvSpPr>
          <p:spPr bwMode="auto">
            <a:xfrm>
              <a:off x="9565" y="2862"/>
              <a:ext cx="68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360MW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114" name="Gen_360_2"/>
          <p:cNvGrpSpPr>
            <a:grpSpLocks/>
          </p:cNvGrpSpPr>
          <p:nvPr/>
        </p:nvGrpSpPr>
        <p:grpSpPr bwMode="auto">
          <a:xfrm>
            <a:off x="6251575" y="2874966"/>
            <a:ext cx="1185863" cy="443199"/>
            <a:chOff x="8383" y="4155"/>
            <a:chExt cx="1868" cy="699"/>
          </a:xfrm>
        </p:grpSpPr>
        <p:grpSp>
          <p:nvGrpSpPr>
            <p:cNvPr id="115" name="Group 393"/>
            <p:cNvGrpSpPr>
              <a:grpSpLocks/>
            </p:cNvGrpSpPr>
            <p:nvPr/>
          </p:nvGrpSpPr>
          <p:grpSpPr bwMode="auto">
            <a:xfrm flipH="1">
              <a:off x="9909" y="4270"/>
              <a:ext cx="342" cy="341"/>
              <a:chOff x="4788" y="8892"/>
              <a:chExt cx="342" cy="341"/>
            </a:xfrm>
          </p:grpSpPr>
          <p:sp>
            <p:nvSpPr>
              <p:cNvPr id="128" name="Oval 396"/>
              <p:cNvSpPr>
                <a:spLocks noChangeArrowheads="1"/>
              </p:cNvSpPr>
              <p:nvPr/>
            </p:nvSpPr>
            <p:spPr bwMode="auto">
              <a:xfrm>
                <a:off x="4788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129" name="Arc 395"/>
              <p:cNvSpPr>
                <a:spLocks/>
              </p:cNvSpPr>
              <p:nvPr/>
            </p:nvSpPr>
            <p:spPr bwMode="auto">
              <a:xfrm flipH="1" flipV="1">
                <a:off x="4845" y="9063"/>
                <a:ext cx="114" cy="57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30" name="Arc 394"/>
              <p:cNvSpPr>
                <a:spLocks/>
              </p:cNvSpPr>
              <p:nvPr/>
            </p:nvSpPr>
            <p:spPr bwMode="auto">
              <a:xfrm flipH="1">
                <a:off x="4959" y="9006"/>
                <a:ext cx="114" cy="69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grpSp>
          <p:nvGrpSpPr>
            <p:cNvPr id="116" name="Group 389"/>
            <p:cNvGrpSpPr>
              <a:grpSpLocks/>
            </p:cNvGrpSpPr>
            <p:nvPr/>
          </p:nvGrpSpPr>
          <p:grpSpPr bwMode="auto">
            <a:xfrm flipH="1">
              <a:off x="8997" y="4269"/>
              <a:ext cx="513" cy="342"/>
              <a:chOff x="5529" y="8892"/>
              <a:chExt cx="513" cy="342"/>
            </a:xfrm>
          </p:grpSpPr>
          <p:sp>
            <p:nvSpPr>
              <p:cNvPr id="125" name="Oval 392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126" name="Oval 391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127" name="Arc 390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sp>
          <p:nvSpPr>
            <p:cNvPr id="117" name="Line 388"/>
            <p:cNvSpPr>
              <a:spLocks noChangeShapeType="1"/>
            </p:cNvSpPr>
            <p:nvPr/>
          </p:nvSpPr>
          <p:spPr bwMode="auto">
            <a:xfrm flipH="1">
              <a:off x="9510" y="4439"/>
              <a:ext cx="39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18" name="Line 387"/>
            <p:cNvSpPr>
              <a:spLocks noChangeShapeType="1"/>
            </p:cNvSpPr>
            <p:nvPr/>
          </p:nvSpPr>
          <p:spPr bwMode="auto">
            <a:xfrm flipH="1">
              <a:off x="8598" y="4439"/>
              <a:ext cx="39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19" name="Line 386"/>
            <p:cNvSpPr>
              <a:spLocks noChangeShapeType="1"/>
            </p:cNvSpPr>
            <p:nvPr/>
          </p:nvSpPr>
          <p:spPr bwMode="auto">
            <a:xfrm rot="-5400000">
              <a:off x="8384" y="4439"/>
              <a:ext cx="45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20" name="Line 385"/>
            <p:cNvSpPr>
              <a:spLocks noChangeShapeType="1"/>
            </p:cNvSpPr>
            <p:nvPr/>
          </p:nvSpPr>
          <p:spPr bwMode="auto">
            <a:xfrm rot="5400000">
              <a:off x="8496" y="4155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21" name="Line 384"/>
            <p:cNvSpPr>
              <a:spLocks noChangeShapeType="1"/>
            </p:cNvSpPr>
            <p:nvPr/>
          </p:nvSpPr>
          <p:spPr bwMode="auto">
            <a:xfrm rot="5400000">
              <a:off x="8496" y="4326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22" name="Line 383"/>
            <p:cNvSpPr>
              <a:spLocks noChangeShapeType="1"/>
            </p:cNvSpPr>
            <p:nvPr/>
          </p:nvSpPr>
          <p:spPr bwMode="auto">
            <a:xfrm rot="5400000">
              <a:off x="8496" y="4497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123" name="Text Box 382"/>
            <p:cNvSpPr txBox="1">
              <a:spLocks noChangeArrowheads="1"/>
            </p:cNvSpPr>
            <p:nvPr/>
          </p:nvSpPr>
          <p:spPr bwMode="auto">
            <a:xfrm>
              <a:off x="9488" y="4155"/>
              <a:ext cx="47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15kV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sp>
          <p:nvSpPr>
            <p:cNvPr id="124" name="Text Box 381"/>
            <p:cNvSpPr txBox="1">
              <a:spLocks noChangeArrowheads="1"/>
            </p:cNvSpPr>
            <p:nvPr/>
          </p:nvSpPr>
          <p:spPr bwMode="auto">
            <a:xfrm>
              <a:off x="9545" y="4611"/>
              <a:ext cx="704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360MW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131" name="Gen_120_2P"/>
          <p:cNvGrpSpPr>
            <a:grpSpLocks/>
          </p:cNvGrpSpPr>
          <p:nvPr/>
        </p:nvGrpSpPr>
        <p:grpSpPr bwMode="auto">
          <a:xfrm>
            <a:off x="6242051" y="3827464"/>
            <a:ext cx="1216648" cy="465730"/>
            <a:chOff x="8368" y="5655"/>
            <a:chExt cx="1917" cy="734"/>
          </a:xfrm>
        </p:grpSpPr>
        <p:grpSp>
          <p:nvGrpSpPr>
            <p:cNvPr id="132" name="Group 364"/>
            <p:cNvGrpSpPr>
              <a:grpSpLocks/>
            </p:cNvGrpSpPr>
            <p:nvPr/>
          </p:nvGrpSpPr>
          <p:grpSpPr bwMode="auto">
            <a:xfrm>
              <a:off x="8368" y="5694"/>
              <a:ext cx="1868" cy="456"/>
              <a:chOff x="8368" y="5694"/>
              <a:chExt cx="1868" cy="456"/>
            </a:xfrm>
          </p:grpSpPr>
          <p:grpSp>
            <p:nvGrpSpPr>
              <p:cNvPr id="135" name="Group 365"/>
              <p:cNvGrpSpPr>
                <a:grpSpLocks/>
              </p:cNvGrpSpPr>
              <p:nvPr/>
            </p:nvGrpSpPr>
            <p:grpSpPr bwMode="auto">
              <a:xfrm>
                <a:off x="8368" y="5694"/>
                <a:ext cx="1868" cy="456"/>
                <a:chOff x="6430" y="8943"/>
                <a:chExt cx="1868" cy="456"/>
              </a:xfrm>
            </p:grpSpPr>
            <p:grpSp>
              <p:nvGrpSpPr>
                <p:cNvPr id="136" name="Group 376"/>
                <p:cNvGrpSpPr>
                  <a:grpSpLocks/>
                </p:cNvGrpSpPr>
                <p:nvPr/>
              </p:nvGrpSpPr>
              <p:grpSpPr bwMode="auto">
                <a:xfrm flipH="1">
                  <a:off x="7956" y="8994"/>
                  <a:ext cx="342" cy="341"/>
                  <a:chOff x="4788" y="8892"/>
                  <a:chExt cx="342" cy="341"/>
                </a:xfrm>
              </p:grpSpPr>
              <p:sp>
                <p:nvSpPr>
                  <p:cNvPr id="147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48" name="Arc 378"/>
                  <p:cNvSpPr>
                    <a:spLocks/>
                  </p:cNvSpPr>
                  <p:nvPr/>
                </p:nvSpPr>
                <p:spPr bwMode="auto">
                  <a:xfrm flipH="1" flipV="1">
                    <a:off x="4845" y="9063"/>
                    <a:ext cx="114" cy="57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  <p:sp>
                <p:nvSpPr>
                  <p:cNvPr id="149" name="Arc 377"/>
                  <p:cNvSpPr>
                    <a:spLocks/>
                  </p:cNvSpPr>
                  <p:nvPr/>
                </p:nvSpPr>
                <p:spPr bwMode="auto">
                  <a:xfrm flipH="1">
                    <a:off x="4959" y="9006"/>
                    <a:ext cx="114" cy="69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grpSp>
              <p:nvGrpSpPr>
                <p:cNvPr id="137" name="Group 372"/>
                <p:cNvGrpSpPr>
                  <a:grpSpLocks/>
                </p:cNvGrpSpPr>
                <p:nvPr/>
              </p:nvGrpSpPr>
              <p:grpSpPr bwMode="auto">
                <a:xfrm flipH="1">
                  <a:off x="7044" y="8993"/>
                  <a:ext cx="513" cy="342"/>
                  <a:chOff x="5529" y="8892"/>
                  <a:chExt cx="513" cy="342"/>
                </a:xfrm>
              </p:grpSpPr>
              <p:sp>
                <p:nvSpPr>
                  <p:cNvPr id="144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45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46" name="Arc 373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sp>
              <p:nvSpPr>
                <p:cNvPr id="138" name="Line 371"/>
                <p:cNvSpPr>
                  <a:spLocks noChangeShapeType="1"/>
                </p:cNvSpPr>
                <p:nvPr/>
              </p:nvSpPr>
              <p:spPr bwMode="auto">
                <a:xfrm flipH="1">
                  <a:off x="7557" y="9169"/>
                  <a:ext cx="39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139" name="Line 370"/>
                <p:cNvSpPr>
                  <a:spLocks noChangeShapeType="1"/>
                </p:cNvSpPr>
                <p:nvPr/>
              </p:nvSpPr>
              <p:spPr bwMode="auto">
                <a:xfrm flipH="1">
                  <a:off x="6645" y="9169"/>
                  <a:ext cx="39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140" name="Line 369"/>
                <p:cNvSpPr>
                  <a:spLocks noChangeShapeType="1"/>
                </p:cNvSpPr>
                <p:nvPr/>
              </p:nvSpPr>
              <p:spPr bwMode="auto">
                <a:xfrm rot="-5400000">
                  <a:off x="6431" y="9170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141" name="Line 368"/>
                <p:cNvSpPr>
                  <a:spLocks noChangeShapeType="1"/>
                </p:cNvSpPr>
                <p:nvPr/>
              </p:nvSpPr>
              <p:spPr bwMode="auto">
                <a:xfrm rot="5400000">
                  <a:off x="6543" y="8887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142" name="Line 367"/>
                <p:cNvSpPr>
                  <a:spLocks noChangeShapeType="1"/>
                </p:cNvSpPr>
                <p:nvPr/>
              </p:nvSpPr>
              <p:spPr bwMode="auto">
                <a:xfrm rot="5400000">
                  <a:off x="6543" y="9058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143" name="Line 366"/>
                <p:cNvSpPr>
                  <a:spLocks noChangeShapeType="1"/>
                </p:cNvSpPr>
                <p:nvPr/>
              </p:nvSpPr>
              <p:spPr bwMode="auto">
                <a:xfrm rot="5400000">
                  <a:off x="6543" y="9228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</p:grpSp>
        <p:sp>
          <p:nvSpPr>
            <p:cNvPr id="133" name="Text Box 363"/>
            <p:cNvSpPr txBox="1">
              <a:spLocks noChangeArrowheads="1"/>
            </p:cNvSpPr>
            <p:nvPr/>
          </p:nvSpPr>
          <p:spPr bwMode="auto">
            <a:xfrm>
              <a:off x="9565" y="5655"/>
              <a:ext cx="54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10kV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sp>
          <p:nvSpPr>
            <p:cNvPr id="134" name="Text Box 362"/>
            <p:cNvSpPr txBox="1">
              <a:spLocks noChangeArrowheads="1"/>
            </p:cNvSpPr>
            <p:nvPr/>
          </p:nvSpPr>
          <p:spPr bwMode="auto">
            <a:xfrm>
              <a:off x="9300" y="6146"/>
              <a:ext cx="9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10-120MW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150" name="AT400/220_1"/>
          <p:cNvGrpSpPr>
            <a:grpSpLocks/>
          </p:cNvGrpSpPr>
          <p:nvPr/>
        </p:nvGrpSpPr>
        <p:grpSpPr bwMode="auto">
          <a:xfrm>
            <a:off x="3816350" y="2259013"/>
            <a:ext cx="868363" cy="760412"/>
            <a:chOff x="4549" y="3186"/>
            <a:chExt cx="1368" cy="1197"/>
          </a:xfrm>
        </p:grpSpPr>
        <p:sp>
          <p:nvSpPr>
            <p:cNvPr id="151" name="Text Box 360"/>
            <p:cNvSpPr txBox="1">
              <a:spLocks noChangeArrowheads="1"/>
            </p:cNvSpPr>
            <p:nvPr/>
          </p:nvSpPr>
          <p:spPr bwMode="auto">
            <a:xfrm>
              <a:off x="5062" y="3543"/>
              <a:ext cx="855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AT        </a:t>
              </a:r>
              <a:endParaRPr kumimoji="0" lang="pl-PL" altLang="pl-PL" sz="1000">
                <a:latin typeface="Arial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 smtClean="0">
                  <a:latin typeface="Arial" pitchFamily="34" charset="0"/>
                  <a:cs typeface="Times New Roman" pitchFamily="18" charset="0"/>
                </a:rPr>
                <a:t>250MVA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grpSp>
          <p:nvGrpSpPr>
            <p:cNvPr id="152" name="Group 346"/>
            <p:cNvGrpSpPr>
              <a:grpSpLocks/>
            </p:cNvGrpSpPr>
            <p:nvPr/>
          </p:nvGrpSpPr>
          <p:grpSpPr bwMode="auto">
            <a:xfrm>
              <a:off x="4549" y="3186"/>
              <a:ext cx="456" cy="1197"/>
              <a:chOff x="4549" y="3186"/>
              <a:chExt cx="456" cy="1197"/>
            </a:xfrm>
          </p:grpSpPr>
          <p:sp>
            <p:nvSpPr>
              <p:cNvPr id="153" name="Line 359"/>
              <p:cNvSpPr>
                <a:spLocks noChangeShapeType="1"/>
              </p:cNvSpPr>
              <p:nvPr/>
            </p:nvSpPr>
            <p:spPr bwMode="auto">
              <a:xfrm>
                <a:off x="4549" y="3364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54" name="Line 358"/>
              <p:cNvSpPr>
                <a:spLocks noChangeShapeType="1"/>
              </p:cNvSpPr>
              <p:nvPr/>
            </p:nvSpPr>
            <p:spPr bwMode="auto">
              <a:xfrm flipV="1">
                <a:off x="4777" y="318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55" name="Line 357"/>
              <p:cNvSpPr>
                <a:spLocks noChangeShapeType="1"/>
              </p:cNvSpPr>
              <p:nvPr/>
            </p:nvSpPr>
            <p:spPr bwMode="auto">
              <a:xfrm flipV="1">
                <a:off x="4891" y="3186"/>
                <a:ext cx="1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56" name="Line 356"/>
              <p:cNvSpPr>
                <a:spLocks noChangeShapeType="1"/>
              </p:cNvSpPr>
              <p:nvPr/>
            </p:nvSpPr>
            <p:spPr bwMode="auto">
              <a:xfrm flipH="1" flipV="1">
                <a:off x="4663" y="318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57" name="Line 355"/>
              <p:cNvSpPr>
                <a:spLocks noChangeShapeType="1"/>
              </p:cNvSpPr>
              <p:nvPr/>
            </p:nvSpPr>
            <p:spPr bwMode="auto">
              <a:xfrm rot="10800000">
                <a:off x="4549" y="4212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58" name="Line 354"/>
              <p:cNvSpPr>
                <a:spLocks noChangeShapeType="1"/>
              </p:cNvSpPr>
              <p:nvPr/>
            </p:nvSpPr>
            <p:spPr bwMode="auto">
              <a:xfrm rot="10800000" flipV="1">
                <a:off x="4663" y="421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59" name="Line 353"/>
              <p:cNvSpPr>
                <a:spLocks noChangeShapeType="1"/>
              </p:cNvSpPr>
              <p:nvPr/>
            </p:nvSpPr>
            <p:spPr bwMode="auto">
              <a:xfrm rot="10800000" flipH="1" flipV="1">
                <a:off x="4891" y="421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60" name="Line 352"/>
              <p:cNvSpPr>
                <a:spLocks noChangeShapeType="1"/>
              </p:cNvSpPr>
              <p:nvPr/>
            </p:nvSpPr>
            <p:spPr bwMode="auto">
              <a:xfrm>
                <a:off x="4777" y="3364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61" name="Line 351"/>
              <p:cNvSpPr>
                <a:spLocks noChangeShapeType="1"/>
              </p:cNvSpPr>
              <p:nvPr/>
            </p:nvSpPr>
            <p:spPr bwMode="auto">
              <a:xfrm>
                <a:off x="4777" y="4048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62" name="Oval 350"/>
              <p:cNvSpPr>
                <a:spLocks noChangeArrowheads="1"/>
              </p:cNvSpPr>
              <p:nvPr/>
            </p:nvSpPr>
            <p:spPr bwMode="auto">
              <a:xfrm rot="16200000" flipH="1">
                <a:off x="4607" y="3699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163" name="Arc 349"/>
              <p:cNvSpPr>
                <a:spLocks/>
              </p:cNvSpPr>
              <p:nvPr/>
            </p:nvSpPr>
            <p:spPr bwMode="auto">
              <a:xfrm flipH="1">
                <a:off x="4606" y="3521"/>
                <a:ext cx="342" cy="342"/>
              </a:xfrm>
              <a:custGeom>
                <a:avLst/>
                <a:gdLst>
                  <a:gd name="T0" fmla="*/ 0 w 21600"/>
                  <a:gd name="T1" fmla="*/ 0 h 18883"/>
                  <a:gd name="T2" fmla="*/ 0 w 21600"/>
                  <a:gd name="T3" fmla="*/ 0 h 18883"/>
                  <a:gd name="T4" fmla="*/ 0 w 21600"/>
                  <a:gd name="T5" fmla="*/ 0 h 188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8883" fill="none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</a:path>
                  <a:path w="21600" h="18883" stroke="0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  <a:lnTo>
                      <a:pt x="0" y="18883"/>
                    </a:lnTo>
                    <a:lnTo>
                      <a:pt x="10487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64" name="Line 348"/>
              <p:cNvSpPr>
                <a:spLocks noChangeShapeType="1"/>
              </p:cNvSpPr>
              <p:nvPr/>
            </p:nvSpPr>
            <p:spPr bwMode="auto">
              <a:xfrm flipV="1">
                <a:off x="4549" y="3642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65" name="Line 347"/>
              <p:cNvSpPr>
                <a:spLocks noChangeShapeType="1"/>
              </p:cNvSpPr>
              <p:nvPr/>
            </p:nvSpPr>
            <p:spPr bwMode="auto">
              <a:xfrm flipV="1">
                <a:off x="4777" y="421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</p:grpSp>
      <p:grpSp>
        <p:nvGrpSpPr>
          <p:cNvPr id="166" name="AT400/110"/>
          <p:cNvGrpSpPr>
            <a:grpSpLocks/>
          </p:cNvGrpSpPr>
          <p:nvPr/>
        </p:nvGrpSpPr>
        <p:grpSpPr bwMode="auto">
          <a:xfrm>
            <a:off x="5249862" y="2222500"/>
            <a:ext cx="1161100" cy="1846263"/>
            <a:chOff x="6805" y="3129"/>
            <a:chExt cx="1829" cy="2907"/>
          </a:xfrm>
        </p:grpSpPr>
        <p:grpSp>
          <p:nvGrpSpPr>
            <p:cNvPr id="167" name="Group 330"/>
            <p:cNvGrpSpPr>
              <a:grpSpLocks/>
            </p:cNvGrpSpPr>
            <p:nvPr/>
          </p:nvGrpSpPr>
          <p:grpSpPr bwMode="auto">
            <a:xfrm>
              <a:off x="7513" y="3186"/>
              <a:ext cx="456" cy="2850"/>
              <a:chOff x="7513" y="3186"/>
              <a:chExt cx="456" cy="2850"/>
            </a:xfrm>
          </p:grpSpPr>
          <p:sp>
            <p:nvSpPr>
              <p:cNvPr id="170" name="Line 343"/>
              <p:cNvSpPr>
                <a:spLocks noChangeShapeType="1"/>
              </p:cNvSpPr>
              <p:nvPr/>
            </p:nvSpPr>
            <p:spPr bwMode="auto">
              <a:xfrm>
                <a:off x="7513" y="3364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71" name="Line 342"/>
              <p:cNvSpPr>
                <a:spLocks noChangeShapeType="1"/>
              </p:cNvSpPr>
              <p:nvPr/>
            </p:nvSpPr>
            <p:spPr bwMode="auto">
              <a:xfrm flipV="1">
                <a:off x="7741" y="318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72" name="Line 341"/>
              <p:cNvSpPr>
                <a:spLocks noChangeShapeType="1"/>
              </p:cNvSpPr>
              <p:nvPr/>
            </p:nvSpPr>
            <p:spPr bwMode="auto">
              <a:xfrm flipV="1">
                <a:off x="7855" y="3186"/>
                <a:ext cx="1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73" name="Line 340"/>
              <p:cNvSpPr>
                <a:spLocks noChangeShapeType="1"/>
              </p:cNvSpPr>
              <p:nvPr/>
            </p:nvSpPr>
            <p:spPr bwMode="auto">
              <a:xfrm flipH="1" flipV="1">
                <a:off x="7627" y="318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74" name="Line 339"/>
              <p:cNvSpPr>
                <a:spLocks noChangeShapeType="1"/>
              </p:cNvSpPr>
              <p:nvPr/>
            </p:nvSpPr>
            <p:spPr bwMode="auto">
              <a:xfrm rot="10800000">
                <a:off x="7513" y="5865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75" name="Line 338"/>
              <p:cNvSpPr>
                <a:spLocks noChangeShapeType="1"/>
              </p:cNvSpPr>
              <p:nvPr/>
            </p:nvSpPr>
            <p:spPr bwMode="auto">
              <a:xfrm rot="10800000" flipV="1">
                <a:off x="7627" y="5865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76" name="Line 337"/>
              <p:cNvSpPr>
                <a:spLocks noChangeShapeType="1"/>
              </p:cNvSpPr>
              <p:nvPr/>
            </p:nvSpPr>
            <p:spPr bwMode="auto">
              <a:xfrm rot="10800000" flipH="1" flipV="1">
                <a:off x="7855" y="5865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77" name="Line 336"/>
              <p:cNvSpPr>
                <a:spLocks noChangeShapeType="1"/>
              </p:cNvSpPr>
              <p:nvPr/>
            </p:nvSpPr>
            <p:spPr bwMode="auto">
              <a:xfrm>
                <a:off x="7742" y="3357"/>
                <a:ext cx="1" cy="10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78" name="Line 335"/>
              <p:cNvSpPr>
                <a:spLocks noChangeShapeType="1"/>
              </p:cNvSpPr>
              <p:nvPr/>
            </p:nvSpPr>
            <p:spPr bwMode="auto">
              <a:xfrm>
                <a:off x="7741" y="4903"/>
                <a:ext cx="1" cy="9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79" name="Oval 334"/>
              <p:cNvSpPr>
                <a:spLocks noChangeArrowheads="1"/>
              </p:cNvSpPr>
              <p:nvPr/>
            </p:nvSpPr>
            <p:spPr bwMode="auto">
              <a:xfrm rot="16200000" flipH="1">
                <a:off x="7571" y="4554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180" name="Arc 333"/>
              <p:cNvSpPr>
                <a:spLocks/>
              </p:cNvSpPr>
              <p:nvPr/>
            </p:nvSpPr>
            <p:spPr bwMode="auto">
              <a:xfrm flipH="1">
                <a:off x="7570" y="4376"/>
                <a:ext cx="342" cy="342"/>
              </a:xfrm>
              <a:custGeom>
                <a:avLst/>
                <a:gdLst>
                  <a:gd name="T0" fmla="*/ 0 w 21600"/>
                  <a:gd name="T1" fmla="*/ 0 h 18883"/>
                  <a:gd name="T2" fmla="*/ 0 w 21600"/>
                  <a:gd name="T3" fmla="*/ 0 h 18883"/>
                  <a:gd name="T4" fmla="*/ 0 w 21600"/>
                  <a:gd name="T5" fmla="*/ 0 h 188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8883" fill="none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</a:path>
                  <a:path w="21600" h="18883" stroke="0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  <a:lnTo>
                      <a:pt x="0" y="18883"/>
                    </a:lnTo>
                    <a:lnTo>
                      <a:pt x="10487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81" name="Line 332"/>
              <p:cNvSpPr>
                <a:spLocks noChangeShapeType="1"/>
              </p:cNvSpPr>
              <p:nvPr/>
            </p:nvSpPr>
            <p:spPr bwMode="auto">
              <a:xfrm flipV="1">
                <a:off x="7513" y="4497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182" name="Line 331"/>
              <p:cNvSpPr>
                <a:spLocks noChangeShapeType="1"/>
              </p:cNvSpPr>
              <p:nvPr/>
            </p:nvSpPr>
            <p:spPr bwMode="auto">
              <a:xfrm flipV="1">
                <a:off x="7741" y="5865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sp>
          <p:nvSpPr>
            <p:cNvPr id="168" name="Text Box 329"/>
            <p:cNvSpPr txBox="1">
              <a:spLocks noChangeArrowheads="1"/>
            </p:cNvSpPr>
            <p:nvPr/>
          </p:nvSpPr>
          <p:spPr bwMode="auto">
            <a:xfrm>
              <a:off x="7851" y="3529"/>
              <a:ext cx="783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AT</a:t>
              </a:r>
              <a:endParaRPr kumimoji="0" lang="pl-PL" altLang="pl-PL" sz="1000">
                <a:latin typeface="Arial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 smtClean="0">
                  <a:latin typeface="Arial" pitchFamily="34" charset="0"/>
                  <a:cs typeface="Times New Roman" pitchFamily="18" charset="0"/>
                </a:rPr>
                <a:t>500MVA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sp>
          <p:nvSpPr>
            <p:cNvPr id="169" name="Text Box 328"/>
            <p:cNvSpPr txBox="1">
              <a:spLocks noChangeArrowheads="1"/>
            </p:cNvSpPr>
            <p:nvPr/>
          </p:nvSpPr>
          <p:spPr bwMode="auto">
            <a:xfrm>
              <a:off x="6805" y="3129"/>
              <a:ext cx="48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183" name="FW"/>
          <p:cNvGrpSpPr>
            <a:grpSpLocks/>
          </p:cNvGrpSpPr>
          <p:nvPr/>
        </p:nvGrpSpPr>
        <p:grpSpPr bwMode="auto">
          <a:xfrm>
            <a:off x="6459538" y="4348163"/>
            <a:ext cx="1012825" cy="407987"/>
            <a:chOff x="8710" y="6476"/>
            <a:chExt cx="1596" cy="643"/>
          </a:xfrm>
        </p:grpSpPr>
        <p:grpSp>
          <p:nvGrpSpPr>
            <p:cNvPr id="184" name="Group 318"/>
            <p:cNvGrpSpPr>
              <a:grpSpLocks/>
            </p:cNvGrpSpPr>
            <p:nvPr/>
          </p:nvGrpSpPr>
          <p:grpSpPr bwMode="auto">
            <a:xfrm>
              <a:off x="8710" y="6492"/>
              <a:ext cx="228" cy="456"/>
              <a:chOff x="8666" y="6492"/>
              <a:chExt cx="228" cy="456"/>
            </a:xfrm>
          </p:grpSpPr>
          <p:sp>
            <p:nvSpPr>
              <p:cNvPr id="214" name="Line 322"/>
              <p:cNvSpPr>
                <a:spLocks noChangeShapeType="1"/>
              </p:cNvSpPr>
              <p:nvPr/>
            </p:nvSpPr>
            <p:spPr bwMode="auto">
              <a:xfrm rot="5400000" flipH="1">
                <a:off x="8654" y="6719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15" name="Line 321"/>
              <p:cNvSpPr>
                <a:spLocks noChangeShapeType="1"/>
              </p:cNvSpPr>
              <p:nvPr/>
            </p:nvSpPr>
            <p:spPr bwMode="auto">
              <a:xfrm rot="5400000">
                <a:off x="8779" y="6436"/>
                <a:ext cx="1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16" name="Line 320"/>
              <p:cNvSpPr>
                <a:spLocks noChangeShapeType="1"/>
              </p:cNvSpPr>
              <p:nvPr/>
            </p:nvSpPr>
            <p:spPr bwMode="auto">
              <a:xfrm rot="5400000">
                <a:off x="8779" y="6606"/>
                <a:ext cx="1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17" name="Line 319"/>
              <p:cNvSpPr>
                <a:spLocks noChangeShapeType="1"/>
              </p:cNvSpPr>
              <p:nvPr/>
            </p:nvSpPr>
            <p:spPr bwMode="auto">
              <a:xfrm rot="5400000">
                <a:off x="8779" y="6778"/>
                <a:ext cx="1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grpSp>
          <p:nvGrpSpPr>
            <p:cNvPr id="185" name="Group 311"/>
            <p:cNvGrpSpPr>
              <a:grpSpLocks/>
            </p:cNvGrpSpPr>
            <p:nvPr/>
          </p:nvGrpSpPr>
          <p:grpSpPr bwMode="auto">
            <a:xfrm>
              <a:off x="8894" y="6596"/>
              <a:ext cx="969" cy="246"/>
              <a:chOff x="8894" y="6596"/>
              <a:chExt cx="969" cy="246"/>
            </a:xfrm>
          </p:grpSpPr>
          <p:grpSp>
            <p:nvGrpSpPr>
              <p:cNvPr id="208" name="Group 314"/>
              <p:cNvGrpSpPr>
                <a:grpSpLocks noChangeAspect="1"/>
              </p:cNvGrpSpPr>
              <p:nvPr/>
            </p:nvGrpSpPr>
            <p:grpSpPr bwMode="auto">
              <a:xfrm flipH="1">
                <a:off x="9253" y="6596"/>
                <a:ext cx="369" cy="246"/>
                <a:chOff x="5529" y="8892"/>
                <a:chExt cx="513" cy="342"/>
              </a:xfrm>
            </p:grpSpPr>
            <p:sp>
              <p:nvSpPr>
                <p:cNvPr id="211" name="Oval 317"/>
                <p:cNvSpPr>
                  <a:spLocks noChangeAspect="1"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212" name="Oval 316"/>
                <p:cNvSpPr>
                  <a:spLocks noChangeAspect="1"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213" name="Arc 315"/>
                <p:cNvSpPr>
                  <a:spLocks noChangeAspect="1"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209" name="Line 313"/>
              <p:cNvSpPr>
                <a:spLocks noChangeShapeType="1"/>
              </p:cNvSpPr>
              <p:nvPr/>
            </p:nvSpPr>
            <p:spPr bwMode="auto">
              <a:xfrm flipH="1">
                <a:off x="9622" y="6719"/>
                <a:ext cx="24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10" name="Line 312"/>
              <p:cNvSpPr>
                <a:spLocks noChangeShapeType="1"/>
              </p:cNvSpPr>
              <p:nvPr/>
            </p:nvSpPr>
            <p:spPr bwMode="auto">
              <a:xfrm flipH="1">
                <a:off x="8894" y="6720"/>
                <a:ext cx="36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grpSp>
          <p:nvGrpSpPr>
            <p:cNvPr id="186" name="Group 289"/>
            <p:cNvGrpSpPr>
              <a:grpSpLocks/>
            </p:cNvGrpSpPr>
            <p:nvPr/>
          </p:nvGrpSpPr>
          <p:grpSpPr bwMode="auto">
            <a:xfrm>
              <a:off x="9863" y="6476"/>
              <a:ext cx="443" cy="643"/>
              <a:chOff x="9863" y="6476"/>
              <a:chExt cx="443" cy="643"/>
            </a:xfrm>
          </p:grpSpPr>
          <p:sp>
            <p:nvSpPr>
              <p:cNvPr id="187" name="Oval 310"/>
              <p:cNvSpPr>
                <a:spLocks noChangeAspect="1" noChangeArrowheads="1"/>
              </p:cNvSpPr>
              <p:nvPr/>
            </p:nvSpPr>
            <p:spPr bwMode="auto">
              <a:xfrm flipH="1">
                <a:off x="9906" y="6648"/>
                <a:ext cx="128" cy="128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grpSp>
            <p:nvGrpSpPr>
              <p:cNvPr id="188" name="Group 306"/>
              <p:cNvGrpSpPr>
                <a:grpSpLocks noChangeAspect="1"/>
              </p:cNvGrpSpPr>
              <p:nvPr/>
            </p:nvGrpSpPr>
            <p:grpSpPr bwMode="auto">
              <a:xfrm rot="2100000">
                <a:off x="9949" y="6669"/>
                <a:ext cx="64" cy="85"/>
                <a:chOff x="6710" y="8024"/>
                <a:chExt cx="171" cy="228"/>
              </a:xfrm>
            </p:grpSpPr>
            <p:cxnSp>
              <p:nvCxnSpPr>
                <p:cNvPr id="205" name="AutoShape 309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6710" y="8024"/>
                  <a:ext cx="57" cy="114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6" name="AutoShape 308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6767" y="8081"/>
                  <a:ext cx="114" cy="57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7" name="AutoShape 307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6710" y="8138"/>
                  <a:ext cx="57" cy="114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189" name="Oval 305"/>
              <p:cNvSpPr>
                <a:spLocks noChangeAspect="1" noChangeArrowheads="1"/>
              </p:cNvSpPr>
              <p:nvPr/>
            </p:nvSpPr>
            <p:spPr bwMode="auto">
              <a:xfrm flipH="1">
                <a:off x="10035" y="6756"/>
                <a:ext cx="127" cy="128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grpSp>
            <p:nvGrpSpPr>
              <p:cNvPr id="190" name="Group 301"/>
              <p:cNvGrpSpPr>
                <a:grpSpLocks noChangeAspect="1"/>
              </p:cNvGrpSpPr>
              <p:nvPr/>
            </p:nvGrpSpPr>
            <p:grpSpPr bwMode="auto">
              <a:xfrm rot="2100000">
                <a:off x="10077" y="6777"/>
                <a:ext cx="64" cy="85"/>
                <a:chOff x="6710" y="8024"/>
                <a:chExt cx="171" cy="228"/>
              </a:xfrm>
            </p:grpSpPr>
            <p:cxnSp>
              <p:nvCxnSpPr>
                <p:cNvPr id="202" name="AutoShape 304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6710" y="8024"/>
                  <a:ext cx="57" cy="114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3" name="AutoShape 303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6767" y="8081"/>
                  <a:ext cx="114" cy="57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4" name="AutoShape 302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6710" y="8138"/>
                  <a:ext cx="57" cy="114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91" name="AutoShape 300"/>
              <p:cNvCxnSpPr>
                <a:cxnSpLocks noChangeAspect="1" noChangeShapeType="1"/>
              </p:cNvCxnSpPr>
              <p:nvPr/>
            </p:nvCxnSpPr>
            <p:spPr bwMode="auto">
              <a:xfrm rot="2100000">
                <a:off x="10093" y="6553"/>
                <a:ext cx="21" cy="43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2" name="AutoShape 299"/>
              <p:cNvCxnSpPr>
                <a:cxnSpLocks noChangeAspect="1" noChangeShapeType="1"/>
              </p:cNvCxnSpPr>
              <p:nvPr/>
            </p:nvCxnSpPr>
            <p:spPr bwMode="auto">
              <a:xfrm rot="2100000" flipV="1">
                <a:off x="10102" y="6592"/>
                <a:ext cx="43" cy="2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3" name="AutoShape 298"/>
              <p:cNvCxnSpPr>
                <a:cxnSpLocks noChangeAspect="1" noChangeShapeType="1"/>
              </p:cNvCxnSpPr>
              <p:nvPr/>
            </p:nvCxnSpPr>
            <p:spPr bwMode="auto">
              <a:xfrm rot="2100000" flipV="1">
                <a:off x="10069" y="6588"/>
                <a:ext cx="21" cy="43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" name="AutoShape 297"/>
              <p:cNvSpPr>
                <a:spLocks noChangeAspect="1" noChangeArrowheads="1"/>
              </p:cNvSpPr>
              <p:nvPr/>
            </p:nvSpPr>
            <p:spPr bwMode="auto">
              <a:xfrm>
                <a:off x="9964" y="6712"/>
                <a:ext cx="22" cy="85"/>
              </a:xfrm>
              <a:prstGeom prst="triangle">
                <a:avLst>
                  <a:gd name="adj" fmla="val 50000"/>
                </a:avLst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195" name="AutoShape 296"/>
              <p:cNvSpPr>
                <a:spLocks noChangeAspect="1" noChangeArrowheads="1"/>
              </p:cNvSpPr>
              <p:nvPr/>
            </p:nvSpPr>
            <p:spPr bwMode="auto">
              <a:xfrm>
                <a:off x="10092" y="6820"/>
                <a:ext cx="22" cy="85"/>
              </a:xfrm>
              <a:prstGeom prst="triangle">
                <a:avLst>
                  <a:gd name="adj" fmla="val 50000"/>
                </a:avLst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grpSp>
            <p:nvGrpSpPr>
              <p:cNvPr id="196" name="Group 293"/>
              <p:cNvGrpSpPr>
                <a:grpSpLocks/>
              </p:cNvGrpSpPr>
              <p:nvPr/>
            </p:nvGrpSpPr>
            <p:grpSpPr bwMode="auto">
              <a:xfrm>
                <a:off x="10035" y="6541"/>
                <a:ext cx="128" cy="150"/>
                <a:chOff x="10035" y="6541"/>
                <a:chExt cx="128" cy="150"/>
              </a:xfrm>
            </p:grpSpPr>
            <p:sp>
              <p:nvSpPr>
                <p:cNvPr id="200" name="Oval 29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10035" y="6541"/>
                  <a:ext cx="128" cy="129"/>
                </a:xfrm>
                <a:prstGeom prst="ellips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201" name="AutoShape 294"/>
                <p:cNvSpPr>
                  <a:spLocks noChangeAspect="1" noChangeArrowheads="1"/>
                </p:cNvSpPr>
                <p:nvPr/>
              </p:nvSpPr>
              <p:spPr bwMode="auto">
                <a:xfrm>
                  <a:off x="10093" y="6605"/>
                  <a:ext cx="22" cy="86"/>
                </a:xfrm>
                <a:prstGeom prst="triangle">
                  <a:avLst>
                    <a:gd name="adj" fmla="val 50000"/>
                  </a:avLst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97" name="Oval 292"/>
              <p:cNvSpPr>
                <a:spLocks noChangeAspect="1" noChangeArrowheads="1"/>
              </p:cNvSpPr>
              <p:nvPr/>
            </p:nvSpPr>
            <p:spPr bwMode="auto">
              <a:xfrm>
                <a:off x="9863" y="6476"/>
                <a:ext cx="386" cy="47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grpSp>
            <p:nvGrpSpPr>
              <p:cNvPr id="198" name="Group 290"/>
              <p:cNvGrpSpPr>
                <a:grpSpLocks/>
              </p:cNvGrpSpPr>
              <p:nvPr/>
            </p:nvGrpSpPr>
            <p:grpSpPr bwMode="auto">
              <a:xfrm>
                <a:off x="9937" y="6948"/>
                <a:ext cx="369" cy="171"/>
                <a:chOff x="9937" y="6948"/>
                <a:chExt cx="369" cy="171"/>
              </a:xfrm>
            </p:grpSpPr>
            <p:sp>
              <p:nvSpPr>
                <p:cNvPr id="199" name="Text Box 291"/>
                <p:cNvSpPr txBox="1">
                  <a:spLocks noChangeArrowheads="1"/>
                </p:cNvSpPr>
                <p:nvPr/>
              </p:nvSpPr>
              <p:spPr bwMode="auto">
                <a:xfrm>
                  <a:off x="9937" y="6948"/>
                  <a:ext cx="369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kumimoji="0" lang="pl-PL" altLang="pl-PL" sz="1000" b="1" i="1">
                      <a:latin typeface="Arial" pitchFamily="34" charset="0"/>
                      <a:cs typeface="Times New Roman" pitchFamily="18" charset="0"/>
                    </a:rPr>
                    <a:t>FW</a:t>
                  </a:r>
                  <a:endParaRPr kumimoji="0" lang="pl-PL" altLang="pl-PL" sz="1000">
                    <a:latin typeface="Arial" pitchFamily="34" charset="0"/>
                  </a:endParaRPr>
                </a:p>
              </p:txBody>
            </p:sp>
          </p:grpSp>
        </p:grpSp>
      </p:grpSp>
      <p:grpSp>
        <p:nvGrpSpPr>
          <p:cNvPr id="218" name="Gen_120_1L"/>
          <p:cNvGrpSpPr>
            <a:grpSpLocks/>
          </p:cNvGrpSpPr>
          <p:nvPr/>
        </p:nvGrpSpPr>
        <p:grpSpPr bwMode="auto">
          <a:xfrm>
            <a:off x="2368550" y="4391030"/>
            <a:ext cx="1195388" cy="656314"/>
            <a:chOff x="2269" y="6544"/>
            <a:chExt cx="1881" cy="1033"/>
          </a:xfrm>
        </p:grpSpPr>
        <p:grpSp>
          <p:nvGrpSpPr>
            <p:cNvPr id="219" name="Group 273"/>
            <p:cNvGrpSpPr>
              <a:grpSpLocks/>
            </p:cNvGrpSpPr>
            <p:nvPr/>
          </p:nvGrpSpPr>
          <p:grpSpPr bwMode="auto">
            <a:xfrm>
              <a:off x="2269" y="6601"/>
              <a:ext cx="1881" cy="563"/>
              <a:chOff x="2269" y="6601"/>
              <a:chExt cx="1881" cy="563"/>
            </a:xfrm>
          </p:grpSpPr>
          <p:grpSp>
            <p:nvGrpSpPr>
              <p:cNvPr id="224" name="Group 284"/>
              <p:cNvGrpSpPr>
                <a:grpSpLocks/>
              </p:cNvGrpSpPr>
              <p:nvPr/>
            </p:nvGrpSpPr>
            <p:grpSpPr bwMode="auto">
              <a:xfrm>
                <a:off x="2269" y="6715"/>
                <a:ext cx="342" cy="341"/>
                <a:chOff x="4788" y="8892"/>
                <a:chExt cx="342" cy="341"/>
              </a:xfrm>
            </p:grpSpPr>
            <p:sp>
              <p:nvSpPr>
                <p:cNvPr id="235" name="Oval 287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236" name="Arc 286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237" name="Arc 285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grpSp>
            <p:nvGrpSpPr>
              <p:cNvPr id="225" name="Group 280"/>
              <p:cNvGrpSpPr>
                <a:grpSpLocks/>
              </p:cNvGrpSpPr>
              <p:nvPr/>
            </p:nvGrpSpPr>
            <p:grpSpPr bwMode="auto">
              <a:xfrm>
                <a:off x="3010" y="6715"/>
                <a:ext cx="513" cy="342"/>
                <a:chOff x="5529" y="8892"/>
                <a:chExt cx="513" cy="342"/>
              </a:xfrm>
            </p:grpSpPr>
            <p:sp>
              <p:nvSpPr>
                <p:cNvPr id="232" name="Oval 283"/>
                <p:cNvSpPr>
                  <a:spLocks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233" name="Oval 282"/>
                <p:cNvSpPr>
                  <a:spLocks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234" name="Arc 281"/>
                <p:cNvSpPr>
                  <a:spLocks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226" name="Line 279"/>
              <p:cNvSpPr>
                <a:spLocks noChangeShapeType="1"/>
              </p:cNvSpPr>
              <p:nvPr/>
            </p:nvSpPr>
            <p:spPr bwMode="auto">
              <a:xfrm>
                <a:off x="2611" y="6886"/>
                <a:ext cx="39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27" name="Line 278"/>
              <p:cNvSpPr>
                <a:spLocks noChangeShapeType="1"/>
              </p:cNvSpPr>
              <p:nvPr/>
            </p:nvSpPr>
            <p:spPr bwMode="auto">
              <a:xfrm>
                <a:off x="3523" y="6886"/>
                <a:ext cx="39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28" name="Line 277"/>
              <p:cNvSpPr>
                <a:spLocks noChangeShapeType="1"/>
              </p:cNvSpPr>
              <p:nvPr/>
            </p:nvSpPr>
            <p:spPr bwMode="auto">
              <a:xfrm rot="16200000" flipH="1">
                <a:off x="3637" y="6882"/>
                <a:ext cx="563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29" name="Line 276"/>
              <p:cNvSpPr>
                <a:spLocks noChangeShapeType="1"/>
              </p:cNvSpPr>
              <p:nvPr/>
            </p:nvSpPr>
            <p:spPr bwMode="auto">
              <a:xfrm rot="5400000" flipH="1" flipV="1">
                <a:off x="4030" y="6596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30" name="Line 275"/>
              <p:cNvSpPr>
                <a:spLocks noChangeShapeType="1"/>
              </p:cNvSpPr>
              <p:nvPr/>
            </p:nvSpPr>
            <p:spPr bwMode="auto">
              <a:xfrm rot="5400000" flipH="1" flipV="1">
                <a:off x="4034" y="6941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31" name="Line 274"/>
              <p:cNvSpPr>
                <a:spLocks noChangeShapeType="1"/>
              </p:cNvSpPr>
              <p:nvPr/>
            </p:nvSpPr>
            <p:spPr bwMode="auto">
              <a:xfrm rot="5400000" flipH="1" flipV="1">
                <a:off x="4034" y="6774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grpSp>
          <p:nvGrpSpPr>
            <p:cNvPr id="220" name="Group 269"/>
            <p:cNvGrpSpPr>
              <a:grpSpLocks/>
            </p:cNvGrpSpPr>
            <p:nvPr/>
          </p:nvGrpSpPr>
          <p:grpSpPr bwMode="auto">
            <a:xfrm>
              <a:off x="2269" y="6544"/>
              <a:ext cx="1148" cy="1033"/>
              <a:chOff x="2269" y="6544"/>
              <a:chExt cx="1148" cy="1033"/>
            </a:xfrm>
          </p:grpSpPr>
          <p:sp>
            <p:nvSpPr>
              <p:cNvPr id="221" name="Text Box 272"/>
              <p:cNvSpPr txBox="1">
                <a:spLocks noChangeArrowheads="1"/>
              </p:cNvSpPr>
              <p:nvPr/>
            </p:nvSpPr>
            <p:spPr bwMode="auto">
              <a:xfrm>
                <a:off x="2637" y="6544"/>
                <a:ext cx="549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 i="1">
                    <a:latin typeface="Arial" pitchFamily="34" charset="0"/>
                    <a:cs typeface="Times New Roman" pitchFamily="18" charset="0"/>
                  </a:rPr>
                  <a:t>10kV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  <p:sp>
            <p:nvSpPr>
              <p:cNvPr id="222" name="Text Box 271"/>
              <p:cNvSpPr txBox="1">
                <a:spLocks noChangeArrowheads="1"/>
              </p:cNvSpPr>
              <p:nvPr/>
            </p:nvSpPr>
            <p:spPr bwMode="auto">
              <a:xfrm>
                <a:off x="2269" y="7057"/>
                <a:ext cx="1026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 i="1">
                    <a:latin typeface="Arial" pitchFamily="34" charset="0"/>
                    <a:cs typeface="Times New Roman" pitchFamily="18" charset="0"/>
                  </a:rPr>
                  <a:t>10-120MW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  <p:sp>
            <p:nvSpPr>
              <p:cNvPr id="223" name="Text Box 270"/>
              <p:cNvSpPr txBox="1">
                <a:spLocks noChangeArrowheads="1"/>
              </p:cNvSpPr>
              <p:nvPr/>
            </p:nvSpPr>
            <p:spPr bwMode="auto">
              <a:xfrm>
                <a:off x="2431" y="7335"/>
                <a:ext cx="986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 i="1">
                    <a:latin typeface="Arial" pitchFamily="34" charset="0"/>
                    <a:cs typeface="Times New Roman" pitchFamily="18" charset="0"/>
                  </a:rPr>
                  <a:t>EC </a:t>
                </a:r>
                <a:r>
                  <a:rPr kumimoji="0" lang="pl-PL" altLang="pl-PL" sz="1000" b="1" i="1" smtClean="0">
                    <a:latin typeface="Arial" pitchFamily="34" charset="0"/>
                    <a:cs typeface="Times New Roman" pitchFamily="18" charset="0"/>
                  </a:rPr>
                  <a:t> </a:t>
                </a:r>
                <a:r>
                  <a:rPr kumimoji="0" lang="pl-PL" altLang="pl-PL" sz="1000" b="1" i="1">
                    <a:latin typeface="Arial" pitchFamily="34" charset="0"/>
                    <a:cs typeface="Times New Roman" pitchFamily="18" charset="0"/>
                  </a:rPr>
                  <a:t>JWCK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</p:grpSp>
      </p:grpSp>
      <p:grpSp>
        <p:nvGrpSpPr>
          <p:cNvPr id="238" name="AT220/110_1"/>
          <p:cNvGrpSpPr>
            <a:grpSpLocks/>
          </p:cNvGrpSpPr>
          <p:nvPr/>
        </p:nvGrpSpPr>
        <p:grpSpPr bwMode="auto">
          <a:xfrm>
            <a:off x="3852863" y="3417888"/>
            <a:ext cx="857250" cy="758825"/>
            <a:chOff x="4606" y="5010"/>
            <a:chExt cx="1351" cy="1197"/>
          </a:xfrm>
        </p:grpSpPr>
        <p:sp>
          <p:nvSpPr>
            <p:cNvPr id="239" name="Text Box 267"/>
            <p:cNvSpPr txBox="1">
              <a:spLocks noChangeArrowheads="1"/>
            </p:cNvSpPr>
            <p:nvPr/>
          </p:nvSpPr>
          <p:spPr bwMode="auto">
            <a:xfrm>
              <a:off x="5102" y="5342"/>
              <a:ext cx="855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AT        </a:t>
              </a:r>
              <a:endParaRPr kumimoji="0" lang="pl-PL" altLang="pl-PL" sz="1000">
                <a:latin typeface="Arial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 smtClean="0">
                  <a:latin typeface="Arial" pitchFamily="34" charset="0"/>
                  <a:cs typeface="Times New Roman" pitchFamily="18" charset="0"/>
                </a:rPr>
                <a:t>160MVA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grpSp>
          <p:nvGrpSpPr>
            <p:cNvPr id="240" name="Group 253"/>
            <p:cNvGrpSpPr>
              <a:grpSpLocks/>
            </p:cNvGrpSpPr>
            <p:nvPr/>
          </p:nvGrpSpPr>
          <p:grpSpPr bwMode="auto">
            <a:xfrm>
              <a:off x="4606" y="5010"/>
              <a:ext cx="456" cy="1197"/>
              <a:chOff x="4606" y="5010"/>
              <a:chExt cx="456" cy="1197"/>
            </a:xfrm>
          </p:grpSpPr>
          <p:sp>
            <p:nvSpPr>
              <p:cNvPr id="241" name="Line 266"/>
              <p:cNvSpPr>
                <a:spLocks noChangeShapeType="1"/>
              </p:cNvSpPr>
              <p:nvPr/>
            </p:nvSpPr>
            <p:spPr bwMode="auto">
              <a:xfrm>
                <a:off x="4606" y="5188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42" name="Line 265"/>
              <p:cNvSpPr>
                <a:spLocks noChangeShapeType="1"/>
              </p:cNvSpPr>
              <p:nvPr/>
            </p:nvSpPr>
            <p:spPr bwMode="auto">
              <a:xfrm flipV="1">
                <a:off x="4834" y="5010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43" name="Line 264"/>
              <p:cNvSpPr>
                <a:spLocks noChangeShapeType="1"/>
              </p:cNvSpPr>
              <p:nvPr/>
            </p:nvSpPr>
            <p:spPr bwMode="auto">
              <a:xfrm flipV="1">
                <a:off x="4948" y="5010"/>
                <a:ext cx="1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44" name="Line 263"/>
              <p:cNvSpPr>
                <a:spLocks noChangeShapeType="1"/>
              </p:cNvSpPr>
              <p:nvPr/>
            </p:nvSpPr>
            <p:spPr bwMode="auto">
              <a:xfrm flipH="1" flipV="1">
                <a:off x="4720" y="5010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45" name="Line 262"/>
              <p:cNvSpPr>
                <a:spLocks noChangeShapeType="1"/>
              </p:cNvSpPr>
              <p:nvPr/>
            </p:nvSpPr>
            <p:spPr bwMode="auto">
              <a:xfrm rot="10800000">
                <a:off x="4606" y="6036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46" name="Line 261"/>
              <p:cNvSpPr>
                <a:spLocks noChangeShapeType="1"/>
              </p:cNvSpPr>
              <p:nvPr/>
            </p:nvSpPr>
            <p:spPr bwMode="auto">
              <a:xfrm rot="10800000" flipV="1">
                <a:off x="4720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47" name="Line 260"/>
              <p:cNvSpPr>
                <a:spLocks noChangeShapeType="1"/>
              </p:cNvSpPr>
              <p:nvPr/>
            </p:nvSpPr>
            <p:spPr bwMode="auto">
              <a:xfrm rot="10800000" flipH="1" flipV="1">
                <a:off x="4948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48" name="Line 259"/>
              <p:cNvSpPr>
                <a:spLocks noChangeShapeType="1"/>
              </p:cNvSpPr>
              <p:nvPr/>
            </p:nvSpPr>
            <p:spPr bwMode="auto">
              <a:xfrm>
                <a:off x="4834" y="5188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49" name="Line 258"/>
              <p:cNvSpPr>
                <a:spLocks noChangeShapeType="1"/>
              </p:cNvSpPr>
              <p:nvPr/>
            </p:nvSpPr>
            <p:spPr bwMode="auto">
              <a:xfrm>
                <a:off x="4834" y="587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50" name="Oval 257"/>
              <p:cNvSpPr>
                <a:spLocks noChangeArrowheads="1"/>
              </p:cNvSpPr>
              <p:nvPr/>
            </p:nvSpPr>
            <p:spPr bwMode="auto">
              <a:xfrm rot="16200000" flipH="1">
                <a:off x="4664" y="5523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251" name="Arc 256"/>
              <p:cNvSpPr>
                <a:spLocks/>
              </p:cNvSpPr>
              <p:nvPr/>
            </p:nvSpPr>
            <p:spPr bwMode="auto">
              <a:xfrm flipH="1">
                <a:off x="4663" y="5345"/>
                <a:ext cx="342" cy="342"/>
              </a:xfrm>
              <a:custGeom>
                <a:avLst/>
                <a:gdLst>
                  <a:gd name="T0" fmla="*/ 0 w 21600"/>
                  <a:gd name="T1" fmla="*/ 0 h 18883"/>
                  <a:gd name="T2" fmla="*/ 0 w 21600"/>
                  <a:gd name="T3" fmla="*/ 0 h 18883"/>
                  <a:gd name="T4" fmla="*/ 0 w 21600"/>
                  <a:gd name="T5" fmla="*/ 0 h 188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8883" fill="none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</a:path>
                  <a:path w="21600" h="18883" stroke="0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  <a:lnTo>
                      <a:pt x="0" y="18883"/>
                    </a:lnTo>
                    <a:lnTo>
                      <a:pt x="10487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52" name="Line 255"/>
              <p:cNvSpPr>
                <a:spLocks noChangeShapeType="1"/>
              </p:cNvSpPr>
              <p:nvPr/>
            </p:nvSpPr>
            <p:spPr bwMode="auto">
              <a:xfrm flipV="1">
                <a:off x="4606" y="5466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53" name="Line 254"/>
              <p:cNvSpPr>
                <a:spLocks noChangeShapeType="1"/>
              </p:cNvSpPr>
              <p:nvPr/>
            </p:nvSpPr>
            <p:spPr bwMode="auto">
              <a:xfrm flipV="1">
                <a:off x="4834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</p:grpSp>
      <p:grpSp>
        <p:nvGrpSpPr>
          <p:cNvPr id="254" name="AT220/110_2"/>
          <p:cNvGrpSpPr>
            <a:grpSpLocks/>
          </p:cNvGrpSpPr>
          <p:nvPr/>
        </p:nvGrpSpPr>
        <p:grpSpPr bwMode="auto">
          <a:xfrm>
            <a:off x="4322763" y="3417888"/>
            <a:ext cx="1303337" cy="758825"/>
            <a:chOff x="5347" y="5010"/>
            <a:chExt cx="2052" cy="1197"/>
          </a:xfrm>
        </p:grpSpPr>
        <p:sp>
          <p:nvSpPr>
            <p:cNvPr id="255" name="Text Box 251"/>
            <p:cNvSpPr txBox="1">
              <a:spLocks noChangeArrowheads="1"/>
            </p:cNvSpPr>
            <p:nvPr/>
          </p:nvSpPr>
          <p:spPr bwMode="auto">
            <a:xfrm>
              <a:off x="6544" y="5376"/>
              <a:ext cx="855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AT        </a:t>
              </a:r>
              <a:endParaRPr kumimoji="0" lang="pl-PL" altLang="pl-PL" sz="1000">
                <a:latin typeface="Arial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 smtClean="0">
                  <a:latin typeface="Arial" pitchFamily="34" charset="0"/>
                  <a:cs typeface="Times New Roman" pitchFamily="18" charset="0"/>
                </a:rPr>
                <a:t>250MVA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grpSp>
          <p:nvGrpSpPr>
            <p:cNvPr id="256" name="Group 237"/>
            <p:cNvGrpSpPr>
              <a:grpSpLocks/>
            </p:cNvGrpSpPr>
            <p:nvPr/>
          </p:nvGrpSpPr>
          <p:grpSpPr bwMode="auto">
            <a:xfrm>
              <a:off x="6031" y="5010"/>
              <a:ext cx="456" cy="1197"/>
              <a:chOff x="6031" y="5010"/>
              <a:chExt cx="456" cy="1197"/>
            </a:xfrm>
          </p:grpSpPr>
          <p:sp>
            <p:nvSpPr>
              <p:cNvPr id="258" name="Line 250"/>
              <p:cNvSpPr>
                <a:spLocks noChangeShapeType="1"/>
              </p:cNvSpPr>
              <p:nvPr/>
            </p:nvSpPr>
            <p:spPr bwMode="auto">
              <a:xfrm>
                <a:off x="6031" y="5188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59" name="Line 249"/>
              <p:cNvSpPr>
                <a:spLocks noChangeShapeType="1"/>
              </p:cNvSpPr>
              <p:nvPr/>
            </p:nvSpPr>
            <p:spPr bwMode="auto">
              <a:xfrm flipV="1">
                <a:off x="6259" y="5010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60" name="Line 248"/>
              <p:cNvSpPr>
                <a:spLocks noChangeShapeType="1"/>
              </p:cNvSpPr>
              <p:nvPr/>
            </p:nvSpPr>
            <p:spPr bwMode="auto">
              <a:xfrm flipV="1">
                <a:off x="6373" y="5010"/>
                <a:ext cx="1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61" name="Line 247"/>
              <p:cNvSpPr>
                <a:spLocks noChangeShapeType="1"/>
              </p:cNvSpPr>
              <p:nvPr/>
            </p:nvSpPr>
            <p:spPr bwMode="auto">
              <a:xfrm flipH="1" flipV="1">
                <a:off x="6145" y="5010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62" name="Line 246"/>
              <p:cNvSpPr>
                <a:spLocks noChangeShapeType="1"/>
              </p:cNvSpPr>
              <p:nvPr/>
            </p:nvSpPr>
            <p:spPr bwMode="auto">
              <a:xfrm rot="10800000">
                <a:off x="6031" y="6036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63" name="Line 245"/>
              <p:cNvSpPr>
                <a:spLocks noChangeShapeType="1"/>
              </p:cNvSpPr>
              <p:nvPr/>
            </p:nvSpPr>
            <p:spPr bwMode="auto">
              <a:xfrm rot="10800000" flipV="1">
                <a:off x="6145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64" name="Line 244"/>
              <p:cNvSpPr>
                <a:spLocks noChangeShapeType="1"/>
              </p:cNvSpPr>
              <p:nvPr/>
            </p:nvSpPr>
            <p:spPr bwMode="auto">
              <a:xfrm rot="10800000" flipH="1" flipV="1">
                <a:off x="6373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65" name="Line 243"/>
              <p:cNvSpPr>
                <a:spLocks noChangeShapeType="1"/>
              </p:cNvSpPr>
              <p:nvPr/>
            </p:nvSpPr>
            <p:spPr bwMode="auto">
              <a:xfrm>
                <a:off x="6259" y="5188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66" name="Line 242"/>
              <p:cNvSpPr>
                <a:spLocks noChangeShapeType="1"/>
              </p:cNvSpPr>
              <p:nvPr/>
            </p:nvSpPr>
            <p:spPr bwMode="auto">
              <a:xfrm>
                <a:off x="6259" y="587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67" name="Oval 241"/>
              <p:cNvSpPr>
                <a:spLocks noChangeArrowheads="1"/>
              </p:cNvSpPr>
              <p:nvPr/>
            </p:nvSpPr>
            <p:spPr bwMode="auto">
              <a:xfrm rot="16200000" flipH="1">
                <a:off x="6089" y="5523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268" name="Arc 240"/>
              <p:cNvSpPr>
                <a:spLocks/>
              </p:cNvSpPr>
              <p:nvPr/>
            </p:nvSpPr>
            <p:spPr bwMode="auto">
              <a:xfrm flipH="1">
                <a:off x="6088" y="5345"/>
                <a:ext cx="342" cy="342"/>
              </a:xfrm>
              <a:custGeom>
                <a:avLst/>
                <a:gdLst>
                  <a:gd name="T0" fmla="*/ 0 w 21600"/>
                  <a:gd name="T1" fmla="*/ 0 h 18883"/>
                  <a:gd name="T2" fmla="*/ 0 w 21600"/>
                  <a:gd name="T3" fmla="*/ 0 h 18883"/>
                  <a:gd name="T4" fmla="*/ 0 w 21600"/>
                  <a:gd name="T5" fmla="*/ 0 h 188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8883" fill="none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</a:path>
                  <a:path w="21600" h="18883" stroke="0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  <a:lnTo>
                      <a:pt x="0" y="18883"/>
                    </a:lnTo>
                    <a:lnTo>
                      <a:pt x="10487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69" name="Line 239"/>
              <p:cNvSpPr>
                <a:spLocks noChangeShapeType="1"/>
              </p:cNvSpPr>
              <p:nvPr/>
            </p:nvSpPr>
            <p:spPr bwMode="auto">
              <a:xfrm flipV="1">
                <a:off x="6031" y="5466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270" name="Line 238"/>
              <p:cNvSpPr>
                <a:spLocks noChangeShapeType="1"/>
              </p:cNvSpPr>
              <p:nvPr/>
            </p:nvSpPr>
            <p:spPr bwMode="auto">
              <a:xfrm flipV="1">
                <a:off x="6259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sp>
          <p:nvSpPr>
            <p:cNvPr id="257" name="Text Box 236"/>
            <p:cNvSpPr txBox="1">
              <a:spLocks noChangeArrowheads="1"/>
            </p:cNvSpPr>
            <p:nvPr/>
          </p:nvSpPr>
          <p:spPr bwMode="auto">
            <a:xfrm>
              <a:off x="5347" y="5010"/>
              <a:ext cx="48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271" name="TR_110/6"/>
          <p:cNvGrpSpPr>
            <a:grpSpLocks/>
          </p:cNvGrpSpPr>
          <p:nvPr/>
        </p:nvGrpSpPr>
        <p:grpSpPr bwMode="auto">
          <a:xfrm>
            <a:off x="6024563" y="4719638"/>
            <a:ext cx="301625" cy="544512"/>
            <a:chOff x="8026" y="7062"/>
            <a:chExt cx="475" cy="856"/>
          </a:xfrm>
        </p:grpSpPr>
        <p:sp>
          <p:nvSpPr>
            <p:cNvPr id="272" name="Line 234"/>
            <p:cNvSpPr>
              <a:spLocks noChangeShapeType="1"/>
            </p:cNvSpPr>
            <p:nvPr/>
          </p:nvSpPr>
          <p:spPr bwMode="auto">
            <a:xfrm>
              <a:off x="8254" y="7062"/>
              <a:ext cx="4" cy="1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273" name="Line 233"/>
            <p:cNvSpPr>
              <a:spLocks noChangeShapeType="1"/>
            </p:cNvSpPr>
            <p:nvPr/>
          </p:nvSpPr>
          <p:spPr bwMode="auto">
            <a:xfrm>
              <a:off x="8254" y="7747"/>
              <a:ext cx="1" cy="17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grpSp>
          <p:nvGrpSpPr>
            <p:cNvPr id="274" name="Group 229"/>
            <p:cNvGrpSpPr>
              <a:grpSpLocks/>
            </p:cNvGrpSpPr>
            <p:nvPr/>
          </p:nvGrpSpPr>
          <p:grpSpPr bwMode="auto">
            <a:xfrm rot="16200000" flipH="1">
              <a:off x="8000" y="7320"/>
              <a:ext cx="513" cy="342"/>
              <a:chOff x="5529" y="8892"/>
              <a:chExt cx="513" cy="342"/>
            </a:xfrm>
          </p:grpSpPr>
          <p:sp>
            <p:nvSpPr>
              <p:cNvPr id="278" name="Oval 232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279" name="Oval 231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sp>
            <p:nvSpPr>
              <p:cNvPr id="280" name="Arc 230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sp>
          <p:nvSpPr>
            <p:cNvPr id="275" name="Line 228"/>
            <p:cNvSpPr>
              <a:spLocks noChangeShapeType="1"/>
            </p:cNvSpPr>
            <p:nvPr/>
          </p:nvSpPr>
          <p:spPr bwMode="auto">
            <a:xfrm flipV="1">
              <a:off x="8026" y="7274"/>
              <a:ext cx="475" cy="4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276" name="Line 227"/>
            <p:cNvSpPr>
              <a:spLocks noChangeShapeType="1"/>
            </p:cNvSpPr>
            <p:nvPr/>
          </p:nvSpPr>
          <p:spPr bwMode="auto">
            <a:xfrm rot="10800000">
              <a:off x="8140" y="7917"/>
              <a:ext cx="22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277" name="Line 226"/>
            <p:cNvSpPr>
              <a:spLocks noChangeShapeType="1"/>
            </p:cNvSpPr>
            <p:nvPr/>
          </p:nvSpPr>
          <p:spPr bwMode="auto">
            <a:xfrm rot="10800000">
              <a:off x="8140" y="7062"/>
              <a:ext cx="22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</p:grpSp>
      <p:grpSp>
        <p:nvGrpSpPr>
          <p:cNvPr id="281" name="Gen_10_EP"/>
          <p:cNvGrpSpPr>
            <a:grpSpLocks/>
          </p:cNvGrpSpPr>
          <p:nvPr/>
        </p:nvGrpSpPr>
        <p:grpSpPr bwMode="auto">
          <a:xfrm>
            <a:off x="6784974" y="5112091"/>
            <a:ext cx="739267" cy="547037"/>
            <a:chOff x="9223" y="7680"/>
            <a:chExt cx="1163" cy="862"/>
          </a:xfrm>
        </p:grpSpPr>
        <p:grpSp>
          <p:nvGrpSpPr>
            <p:cNvPr id="282" name="Group 218"/>
            <p:cNvGrpSpPr>
              <a:grpSpLocks/>
            </p:cNvGrpSpPr>
            <p:nvPr/>
          </p:nvGrpSpPr>
          <p:grpSpPr bwMode="auto">
            <a:xfrm>
              <a:off x="9223" y="7917"/>
              <a:ext cx="798" cy="342"/>
              <a:chOff x="9161" y="10190"/>
              <a:chExt cx="798" cy="342"/>
            </a:xfrm>
          </p:grpSpPr>
          <p:sp>
            <p:nvSpPr>
              <p:cNvPr id="285" name="Line 224"/>
              <p:cNvSpPr>
                <a:spLocks noChangeShapeType="1"/>
              </p:cNvSpPr>
              <p:nvPr/>
            </p:nvSpPr>
            <p:spPr bwMode="auto">
              <a:xfrm rot="-5400000">
                <a:off x="8991" y="10360"/>
                <a:ext cx="342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grpSp>
            <p:nvGrpSpPr>
              <p:cNvPr id="286" name="Group 220"/>
              <p:cNvGrpSpPr>
                <a:grpSpLocks/>
              </p:cNvGrpSpPr>
              <p:nvPr/>
            </p:nvGrpSpPr>
            <p:grpSpPr bwMode="auto">
              <a:xfrm flipH="1">
                <a:off x="9617" y="10191"/>
                <a:ext cx="342" cy="341"/>
                <a:chOff x="4788" y="8892"/>
                <a:chExt cx="342" cy="341"/>
              </a:xfrm>
            </p:grpSpPr>
            <p:sp>
              <p:nvSpPr>
                <p:cNvPr id="288" name="Oval 223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289" name="Arc 222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290" name="Arc 221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287" name="Line 219"/>
              <p:cNvSpPr>
                <a:spLocks noChangeShapeType="1"/>
              </p:cNvSpPr>
              <p:nvPr/>
            </p:nvSpPr>
            <p:spPr bwMode="auto">
              <a:xfrm flipH="1" flipV="1">
                <a:off x="9161" y="10361"/>
                <a:ext cx="456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sp>
          <p:nvSpPr>
            <p:cNvPr id="283" name="Text Box 217"/>
            <p:cNvSpPr txBox="1">
              <a:spLocks noChangeArrowheads="1"/>
            </p:cNvSpPr>
            <p:nvPr/>
          </p:nvSpPr>
          <p:spPr bwMode="auto">
            <a:xfrm>
              <a:off x="9471" y="7680"/>
              <a:ext cx="915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1 – 10MW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sp>
          <p:nvSpPr>
            <p:cNvPr id="284" name="Text Box 216"/>
            <p:cNvSpPr txBox="1">
              <a:spLocks noChangeArrowheads="1"/>
            </p:cNvSpPr>
            <p:nvPr/>
          </p:nvSpPr>
          <p:spPr bwMode="auto">
            <a:xfrm>
              <a:off x="9766" y="8300"/>
              <a:ext cx="36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EP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sp>
        <p:nvSpPr>
          <p:cNvPr id="291" name="Txt_TR_10..."/>
          <p:cNvSpPr txBox="1">
            <a:spLocks noChangeArrowheads="1"/>
          </p:cNvSpPr>
          <p:nvPr/>
        </p:nvSpPr>
        <p:spPr bwMode="auto">
          <a:xfrm>
            <a:off x="2512231" y="5191125"/>
            <a:ext cx="155811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000" b="1" i="1">
                <a:latin typeface="Arial" pitchFamily="34" charset="0"/>
                <a:cs typeface="Times New Roman" pitchFamily="18" charset="0"/>
              </a:rPr>
              <a:t>TR: 10, 16, 25, 44, </a:t>
            </a:r>
            <a:r>
              <a:rPr kumimoji="0" lang="pl-PL" altLang="pl-PL" sz="1000" b="1" i="1" smtClean="0">
                <a:latin typeface="Arial" pitchFamily="34" charset="0"/>
                <a:cs typeface="Times New Roman" pitchFamily="18" charset="0"/>
              </a:rPr>
              <a:t>60 MVA</a:t>
            </a:r>
            <a:endParaRPr kumimoji="0" lang="pl-PL" altLang="pl-PL" sz="1000">
              <a:latin typeface="Arial" pitchFamily="34" charset="0"/>
            </a:endParaRPr>
          </a:p>
        </p:txBody>
      </p:sp>
      <p:grpSp>
        <p:nvGrpSpPr>
          <p:cNvPr id="292" name="Odb_6kV"/>
          <p:cNvGrpSpPr>
            <a:grpSpLocks/>
          </p:cNvGrpSpPr>
          <p:nvPr/>
        </p:nvGrpSpPr>
        <p:grpSpPr bwMode="auto">
          <a:xfrm>
            <a:off x="6169025" y="5588000"/>
            <a:ext cx="587375" cy="182563"/>
            <a:chOff x="8253" y="8430"/>
            <a:chExt cx="926" cy="286"/>
          </a:xfrm>
        </p:grpSpPr>
        <p:sp>
          <p:nvSpPr>
            <p:cNvPr id="293" name="Line 209"/>
            <p:cNvSpPr>
              <a:spLocks noChangeShapeType="1"/>
            </p:cNvSpPr>
            <p:nvPr/>
          </p:nvSpPr>
          <p:spPr bwMode="auto">
            <a:xfrm rot="10800000" flipV="1">
              <a:off x="8253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294" name="Line 208"/>
            <p:cNvSpPr>
              <a:spLocks noChangeShapeType="1"/>
            </p:cNvSpPr>
            <p:nvPr/>
          </p:nvSpPr>
          <p:spPr bwMode="auto">
            <a:xfrm rot="10800000" flipV="1">
              <a:off x="8493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295" name="Line 207"/>
            <p:cNvSpPr>
              <a:spLocks noChangeShapeType="1"/>
            </p:cNvSpPr>
            <p:nvPr/>
          </p:nvSpPr>
          <p:spPr bwMode="auto">
            <a:xfrm rot="10800000" flipV="1">
              <a:off x="8710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296" name="Line 206"/>
            <p:cNvSpPr>
              <a:spLocks noChangeShapeType="1"/>
            </p:cNvSpPr>
            <p:nvPr/>
          </p:nvSpPr>
          <p:spPr bwMode="auto">
            <a:xfrm rot="10800000" flipV="1">
              <a:off x="8938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297" name="Line 205"/>
            <p:cNvSpPr>
              <a:spLocks noChangeShapeType="1"/>
            </p:cNvSpPr>
            <p:nvPr/>
          </p:nvSpPr>
          <p:spPr bwMode="auto">
            <a:xfrm rot="10800000" flipV="1">
              <a:off x="9178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</p:grpSp>
      <p:grpSp>
        <p:nvGrpSpPr>
          <p:cNvPr id="298" name="OZE_2"/>
          <p:cNvGrpSpPr>
            <a:grpSpLocks/>
          </p:cNvGrpSpPr>
          <p:nvPr/>
        </p:nvGrpSpPr>
        <p:grpSpPr bwMode="auto">
          <a:xfrm>
            <a:off x="5589588" y="5480050"/>
            <a:ext cx="227012" cy="95250"/>
            <a:chOff x="7285" y="9057"/>
            <a:chExt cx="356" cy="150"/>
          </a:xfrm>
        </p:grpSpPr>
        <p:grpSp>
          <p:nvGrpSpPr>
            <p:cNvPr id="299" name="Group 194"/>
            <p:cNvGrpSpPr>
              <a:grpSpLocks noChangeAspect="1"/>
            </p:cNvGrpSpPr>
            <p:nvPr/>
          </p:nvGrpSpPr>
          <p:grpSpPr bwMode="auto">
            <a:xfrm>
              <a:off x="7513" y="9057"/>
              <a:ext cx="128" cy="150"/>
              <a:chOff x="6026" y="7968"/>
              <a:chExt cx="342" cy="398"/>
            </a:xfrm>
          </p:grpSpPr>
          <p:sp>
            <p:nvSpPr>
              <p:cNvPr id="301" name="Oval 201"/>
              <p:cNvSpPr>
                <a:spLocks noChangeAspect="1" noChangeArrowheads="1"/>
              </p:cNvSpPr>
              <p:nvPr/>
            </p:nvSpPr>
            <p:spPr bwMode="auto">
              <a:xfrm flipH="1">
                <a:off x="6026" y="7968"/>
                <a:ext cx="342" cy="341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Times New Roman" pitchFamily="18" charset="0"/>
                </a:endParaRPr>
              </a:p>
            </p:txBody>
          </p:sp>
          <p:grpSp>
            <p:nvGrpSpPr>
              <p:cNvPr id="302" name="Group 195"/>
              <p:cNvGrpSpPr>
                <a:grpSpLocks noChangeAspect="1"/>
              </p:cNvGrpSpPr>
              <p:nvPr/>
            </p:nvGrpSpPr>
            <p:grpSpPr bwMode="auto">
              <a:xfrm>
                <a:off x="6140" y="8024"/>
                <a:ext cx="171" cy="342"/>
                <a:chOff x="6710" y="8024"/>
                <a:chExt cx="171" cy="342"/>
              </a:xfrm>
            </p:grpSpPr>
            <p:grpSp>
              <p:nvGrpSpPr>
                <p:cNvPr id="303" name="Group 197"/>
                <p:cNvGrpSpPr>
                  <a:grpSpLocks noChangeAspect="1"/>
                </p:cNvGrpSpPr>
                <p:nvPr/>
              </p:nvGrpSpPr>
              <p:grpSpPr bwMode="auto">
                <a:xfrm rot="2100000">
                  <a:off x="6710" y="8024"/>
                  <a:ext cx="171" cy="228"/>
                  <a:chOff x="6710" y="8024"/>
                  <a:chExt cx="171" cy="228"/>
                </a:xfrm>
              </p:grpSpPr>
              <p:cxnSp>
                <p:nvCxnSpPr>
                  <p:cNvPr id="305" name="AutoShape 200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6710" y="8024"/>
                    <a:ext cx="57" cy="114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6" name="AutoShape 199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6767" y="8081"/>
                    <a:ext cx="114" cy="57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" name="AutoShape 198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6710" y="8138"/>
                    <a:ext cx="57" cy="114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304" name="AutoShape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6751" y="8138"/>
                  <a:ext cx="57" cy="228"/>
                </a:xfrm>
                <a:prstGeom prst="triangle">
                  <a:avLst>
                    <a:gd name="adj" fmla="val 50000"/>
                  </a:avLst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00" name="Line 193"/>
            <p:cNvSpPr>
              <a:spLocks noChangeShapeType="1"/>
            </p:cNvSpPr>
            <p:nvPr/>
          </p:nvSpPr>
          <p:spPr bwMode="auto">
            <a:xfrm rot="5400000">
              <a:off x="7398" y="9001"/>
              <a:ext cx="1" cy="2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</p:grpSp>
      <p:grpSp>
        <p:nvGrpSpPr>
          <p:cNvPr id="308" name="OZE_1"/>
          <p:cNvGrpSpPr>
            <a:grpSpLocks/>
          </p:cNvGrpSpPr>
          <p:nvPr/>
        </p:nvGrpSpPr>
        <p:grpSpPr bwMode="auto">
          <a:xfrm>
            <a:off x="3589199" y="5445125"/>
            <a:ext cx="552586" cy="153670"/>
            <a:chOff x="4189" y="8204"/>
            <a:chExt cx="873" cy="242"/>
          </a:xfrm>
        </p:grpSpPr>
        <p:grpSp>
          <p:nvGrpSpPr>
            <p:cNvPr id="309" name="Group 174"/>
            <p:cNvGrpSpPr>
              <a:grpSpLocks/>
            </p:cNvGrpSpPr>
            <p:nvPr/>
          </p:nvGrpSpPr>
          <p:grpSpPr bwMode="auto">
            <a:xfrm>
              <a:off x="4720" y="8259"/>
              <a:ext cx="342" cy="150"/>
              <a:chOff x="4720" y="8259"/>
              <a:chExt cx="342" cy="150"/>
            </a:xfrm>
          </p:grpSpPr>
          <p:grpSp>
            <p:nvGrpSpPr>
              <p:cNvPr id="311" name="Group 176"/>
              <p:cNvGrpSpPr>
                <a:grpSpLocks noChangeAspect="1"/>
              </p:cNvGrpSpPr>
              <p:nvPr/>
            </p:nvGrpSpPr>
            <p:grpSpPr bwMode="auto">
              <a:xfrm>
                <a:off x="4720" y="8259"/>
                <a:ext cx="128" cy="150"/>
                <a:chOff x="6026" y="7968"/>
                <a:chExt cx="342" cy="398"/>
              </a:xfrm>
            </p:grpSpPr>
            <p:sp>
              <p:nvSpPr>
                <p:cNvPr id="313" name="Oval 18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6026" y="7968"/>
                  <a:ext cx="342" cy="341"/>
                </a:xfrm>
                <a:prstGeom prst="ellips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grpSp>
              <p:nvGrpSpPr>
                <p:cNvPr id="314" name="Group 177"/>
                <p:cNvGrpSpPr>
                  <a:grpSpLocks noChangeAspect="1"/>
                </p:cNvGrpSpPr>
                <p:nvPr/>
              </p:nvGrpSpPr>
              <p:grpSpPr bwMode="auto">
                <a:xfrm>
                  <a:off x="6140" y="8024"/>
                  <a:ext cx="171" cy="342"/>
                  <a:chOff x="6710" y="8024"/>
                  <a:chExt cx="171" cy="342"/>
                </a:xfrm>
              </p:grpSpPr>
              <p:grpSp>
                <p:nvGrpSpPr>
                  <p:cNvPr id="315" name="Group 179"/>
                  <p:cNvGrpSpPr>
                    <a:grpSpLocks noChangeAspect="1"/>
                  </p:cNvGrpSpPr>
                  <p:nvPr/>
                </p:nvGrpSpPr>
                <p:grpSpPr bwMode="auto">
                  <a:xfrm rot="2100000">
                    <a:off x="6710" y="8024"/>
                    <a:ext cx="171" cy="228"/>
                    <a:chOff x="6710" y="8024"/>
                    <a:chExt cx="171" cy="228"/>
                  </a:xfrm>
                </p:grpSpPr>
                <p:cxnSp>
                  <p:nvCxnSpPr>
                    <p:cNvPr id="317" name="AutoShape 182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>
                      <a:off x="6710" y="8024"/>
                      <a:ext cx="57" cy="114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18" name="AutoShape 181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flipV="1">
                      <a:off x="6767" y="8081"/>
                      <a:ext cx="114" cy="57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19" name="AutoShape 180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flipV="1">
                      <a:off x="6710" y="8138"/>
                      <a:ext cx="57" cy="114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316" name="AutoShape 1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51" y="8138"/>
                    <a:ext cx="57" cy="228"/>
                  </a:xfrm>
                  <a:prstGeom prst="triangle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312" name="Line 175"/>
              <p:cNvSpPr>
                <a:spLocks noChangeShapeType="1"/>
              </p:cNvSpPr>
              <p:nvPr/>
            </p:nvSpPr>
            <p:spPr bwMode="auto">
              <a:xfrm rot="5400000">
                <a:off x="4947" y="8203"/>
                <a:ext cx="1" cy="22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sp>
          <p:nvSpPr>
            <p:cNvPr id="310" name="Text Box 173"/>
            <p:cNvSpPr txBox="1">
              <a:spLocks noChangeArrowheads="1"/>
            </p:cNvSpPr>
            <p:nvPr/>
          </p:nvSpPr>
          <p:spPr bwMode="auto">
            <a:xfrm>
              <a:off x="4189" y="8204"/>
              <a:ext cx="415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OZE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320" name="AT400/220_2"/>
          <p:cNvGrpSpPr>
            <a:grpSpLocks/>
          </p:cNvGrpSpPr>
          <p:nvPr/>
        </p:nvGrpSpPr>
        <p:grpSpPr bwMode="auto">
          <a:xfrm>
            <a:off x="4251325" y="2222500"/>
            <a:ext cx="1290635" cy="796925"/>
            <a:chOff x="5233" y="3129"/>
            <a:chExt cx="2032" cy="1254"/>
          </a:xfrm>
        </p:grpSpPr>
        <p:sp>
          <p:nvSpPr>
            <p:cNvPr id="321" name="Line 170"/>
            <p:cNvSpPr>
              <a:spLocks noChangeShapeType="1"/>
            </p:cNvSpPr>
            <p:nvPr/>
          </p:nvSpPr>
          <p:spPr bwMode="auto">
            <a:xfrm flipV="1">
              <a:off x="5974" y="3642"/>
              <a:ext cx="456" cy="4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22" name="Line 169"/>
            <p:cNvSpPr>
              <a:spLocks noChangeShapeType="1"/>
            </p:cNvSpPr>
            <p:nvPr/>
          </p:nvSpPr>
          <p:spPr bwMode="auto">
            <a:xfrm>
              <a:off x="6202" y="3364"/>
              <a:ext cx="1" cy="1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23" name="Text Box 168"/>
            <p:cNvSpPr txBox="1">
              <a:spLocks noChangeArrowheads="1"/>
            </p:cNvSpPr>
            <p:nvPr/>
          </p:nvSpPr>
          <p:spPr bwMode="auto">
            <a:xfrm>
              <a:off x="6483" y="3535"/>
              <a:ext cx="782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AT</a:t>
              </a:r>
              <a:endParaRPr kumimoji="0" lang="pl-PL" altLang="pl-PL" sz="1000">
                <a:latin typeface="Arial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 smtClean="0">
                  <a:latin typeface="Arial" pitchFamily="34" charset="0"/>
                  <a:cs typeface="Times New Roman" pitchFamily="18" charset="0"/>
                </a:rPr>
                <a:t>330MVA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grpSp>
          <p:nvGrpSpPr>
            <p:cNvPr id="324" name="Group 153"/>
            <p:cNvGrpSpPr>
              <a:grpSpLocks/>
            </p:cNvGrpSpPr>
            <p:nvPr/>
          </p:nvGrpSpPr>
          <p:grpSpPr bwMode="auto">
            <a:xfrm>
              <a:off x="5974" y="3186"/>
              <a:ext cx="456" cy="1197"/>
              <a:chOff x="5974" y="3186"/>
              <a:chExt cx="456" cy="1197"/>
            </a:xfrm>
          </p:grpSpPr>
          <p:grpSp>
            <p:nvGrpSpPr>
              <p:cNvPr id="326" name="Group 163"/>
              <p:cNvGrpSpPr>
                <a:grpSpLocks/>
              </p:cNvGrpSpPr>
              <p:nvPr/>
            </p:nvGrpSpPr>
            <p:grpSpPr bwMode="auto">
              <a:xfrm>
                <a:off x="5974" y="3186"/>
                <a:ext cx="456" cy="179"/>
                <a:chOff x="5974" y="3186"/>
                <a:chExt cx="456" cy="179"/>
              </a:xfrm>
            </p:grpSpPr>
            <p:sp>
              <p:nvSpPr>
                <p:cNvPr id="336" name="Line 167"/>
                <p:cNvSpPr>
                  <a:spLocks noChangeShapeType="1"/>
                </p:cNvSpPr>
                <p:nvPr/>
              </p:nvSpPr>
              <p:spPr bwMode="auto">
                <a:xfrm>
                  <a:off x="5974" y="3364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37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6202" y="318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38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6316" y="3186"/>
                  <a:ext cx="1" cy="1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39" name="Line 164"/>
                <p:cNvSpPr>
                  <a:spLocks noChangeShapeType="1"/>
                </p:cNvSpPr>
                <p:nvPr/>
              </p:nvSpPr>
              <p:spPr bwMode="auto">
                <a:xfrm flipH="1" flipV="1">
                  <a:off x="6088" y="318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grpSp>
            <p:nvGrpSpPr>
              <p:cNvPr id="327" name="Group 159"/>
              <p:cNvGrpSpPr>
                <a:grpSpLocks/>
              </p:cNvGrpSpPr>
              <p:nvPr/>
            </p:nvGrpSpPr>
            <p:grpSpPr bwMode="auto">
              <a:xfrm>
                <a:off x="6031" y="3521"/>
                <a:ext cx="342" cy="698"/>
                <a:chOff x="6031" y="3521"/>
                <a:chExt cx="342" cy="698"/>
              </a:xfrm>
            </p:grpSpPr>
            <p:sp>
              <p:nvSpPr>
                <p:cNvPr id="333" name="Line 162"/>
                <p:cNvSpPr>
                  <a:spLocks noChangeShapeType="1"/>
                </p:cNvSpPr>
                <p:nvPr/>
              </p:nvSpPr>
              <p:spPr bwMode="auto">
                <a:xfrm>
                  <a:off x="6202" y="4048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34" name="Oval 16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6032" y="3699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335" name="Arc 160"/>
                <p:cNvSpPr>
                  <a:spLocks/>
                </p:cNvSpPr>
                <p:nvPr/>
              </p:nvSpPr>
              <p:spPr bwMode="auto">
                <a:xfrm flipH="1">
                  <a:off x="6031" y="3521"/>
                  <a:ext cx="342" cy="342"/>
                </a:xfrm>
                <a:custGeom>
                  <a:avLst/>
                  <a:gdLst>
                    <a:gd name="T0" fmla="*/ 0 w 21600"/>
                    <a:gd name="T1" fmla="*/ 0 h 18883"/>
                    <a:gd name="T2" fmla="*/ 0 w 21600"/>
                    <a:gd name="T3" fmla="*/ 0 h 18883"/>
                    <a:gd name="T4" fmla="*/ 0 w 21600"/>
                    <a:gd name="T5" fmla="*/ 0 h 1888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8883" fill="none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</a:path>
                    <a:path w="21600" h="18883" stroke="0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  <a:lnTo>
                        <a:pt x="0" y="18883"/>
                      </a:lnTo>
                      <a:lnTo>
                        <a:pt x="1048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grpSp>
            <p:nvGrpSpPr>
              <p:cNvPr id="328" name="Group 154"/>
              <p:cNvGrpSpPr>
                <a:grpSpLocks/>
              </p:cNvGrpSpPr>
              <p:nvPr/>
            </p:nvGrpSpPr>
            <p:grpSpPr bwMode="auto">
              <a:xfrm>
                <a:off x="5974" y="4212"/>
                <a:ext cx="456" cy="171"/>
                <a:chOff x="5974" y="4212"/>
                <a:chExt cx="456" cy="171"/>
              </a:xfrm>
            </p:grpSpPr>
            <p:sp>
              <p:nvSpPr>
                <p:cNvPr id="329" name="Line 158"/>
                <p:cNvSpPr>
                  <a:spLocks noChangeShapeType="1"/>
                </p:cNvSpPr>
                <p:nvPr/>
              </p:nvSpPr>
              <p:spPr bwMode="auto">
                <a:xfrm rot="10800000">
                  <a:off x="5974" y="4212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30" name="Line 15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6088" y="421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31" name="Line 15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6316" y="421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32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6202" y="421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</p:grpSp>
        <p:sp>
          <p:nvSpPr>
            <p:cNvPr id="325" name="Text Box 152"/>
            <p:cNvSpPr txBox="1">
              <a:spLocks noChangeArrowheads="1"/>
            </p:cNvSpPr>
            <p:nvPr/>
          </p:nvSpPr>
          <p:spPr bwMode="auto">
            <a:xfrm>
              <a:off x="5233" y="3129"/>
              <a:ext cx="387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340" name="Linie_Wymiany"/>
          <p:cNvGrpSpPr>
            <a:grpSpLocks/>
          </p:cNvGrpSpPr>
          <p:nvPr/>
        </p:nvGrpSpPr>
        <p:grpSpPr bwMode="auto">
          <a:xfrm>
            <a:off x="4033838" y="1209675"/>
            <a:ext cx="1339850" cy="325438"/>
            <a:chOff x="4891" y="1533"/>
            <a:chExt cx="2109" cy="513"/>
          </a:xfrm>
        </p:grpSpPr>
        <p:grpSp>
          <p:nvGrpSpPr>
            <p:cNvPr id="341" name="Group 142"/>
            <p:cNvGrpSpPr>
              <a:grpSpLocks/>
            </p:cNvGrpSpPr>
            <p:nvPr/>
          </p:nvGrpSpPr>
          <p:grpSpPr bwMode="auto">
            <a:xfrm>
              <a:off x="4891" y="1533"/>
              <a:ext cx="2109" cy="400"/>
              <a:chOff x="4891" y="1533"/>
              <a:chExt cx="2109" cy="400"/>
            </a:xfrm>
          </p:grpSpPr>
          <p:grpSp>
            <p:nvGrpSpPr>
              <p:cNvPr id="343" name="Group 147"/>
              <p:cNvGrpSpPr>
                <a:grpSpLocks/>
              </p:cNvGrpSpPr>
              <p:nvPr/>
            </p:nvGrpSpPr>
            <p:grpSpPr bwMode="auto">
              <a:xfrm>
                <a:off x="4891" y="1533"/>
                <a:ext cx="399" cy="399"/>
                <a:chOff x="4891" y="1533"/>
                <a:chExt cx="399" cy="399"/>
              </a:xfrm>
            </p:grpSpPr>
            <p:sp>
              <p:nvSpPr>
                <p:cNvPr id="348" name="Line 150"/>
                <p:cNvSpPr>
                  <a:spLocks noChangeShapeType="1"/>
                </p:cNvSpPr>
                <p:nvPr/>
              </p:nvSpPr>
              <p:spPr bwMode="auto">
                <a:xfrm>
                  <a:off x="4891" y="1931"/>
                  <a:ext cx="399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49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5175" y="1533"/>
                  <a:ext cx="1" cy="39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50" name="Line 148"/>
                <p:cNvSpPr>
                  <a:spLocks noChangeShapeType="1"/>
                </p:cNvSpPr>
                <p:nvPr/>
              </p:nvSpPr>
              <p:spPr bwMode="auto">
                <a:xfrm flipH="1" flipV="1">
                  <a:off x="5005" y="1533"/>
                  <a:ext cx="1" cy="39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grpSp>
            <p:nvGrpSpPr>
              <p:cNvPr id="344" name="Group 143"/>
              <p:cNvGrpSpPr>
                <a:grpSpLocks/>
              </p:cNvGrpSpPr>
              <p:nvPr/>
            </p:nvGrpSpPr>
            <p:grpSpPr bwMode="auto">
              <a:xfrm>
                <a:off x="6601" y="1533"/>
                <a:ext cx="399" cy="400"/>
                <a:chOff x="6601" y="1533"/>
                <a:chExt cx="399" cy="400"/>
              </a:xfrm>
            </p:grpSpPr>
            <p:sp>
              <p:nvSpPr>
                <p:cNvPr id="345" name="Line 146"/>
                <p:cNvSpPr>
                  <a:spLocks noChangeShapeType="1"/>
                </p:cNvSpPr>
                <p:nvPr/>
              </p:nvSpPr>
              <p:spPr bwMode="auto">
                <a:xfrm>
                  <a:off x="6601" y="1932"/>
                  <a:ext cx="399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46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6885" y="1533"/>
                  <a:ext cx="1" cy="39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47" name="Line 144"/>
                <p:cNvSpPr>
                  <a:spLocks noChangeShapeType="1"/>
                </p:cNvSpPr>
                <p:nvPr/>
              </p:nvSpPr>
              <p:spPr bwMode="auto">
                <a:xfrm flipH="1" flipV="1">
                  <a:off x="6715" y="1533"/>
                  <a:ext cx="1" cy="39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</p:grpSp>
        <p:sp>
          <p:nvSpPr>
            <p:cNvPr id="342" name="Text Box 141"/>
            <p:cNvSpPr txBox="1">
              <a:spLocks noChangeArrowheads="1"/>
            </p:cNvSpPr>
            <p:nvPr/>
          </p:nvSpPr>
          <p:spPr bwMode="auto">
            <a:xfrm>
              <a:off x="5815" y="1761"/>
              <a:ext cx="387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351" name="SEE_Zagr"/>
          <p:cNvGrpSpPr>
            <a:grpSpLocks/>
          </p:cNvGrpSpPr>
          <p:nvPr/>
        </p:nvGrpSpPr>
        <p:grpSpPr bwMode="auto">
          <a:xfrm>
            <a:off x="4345248" y="846814"/>
            <a:ext cx="878205" cy="325437"/>
            <a:chOff x="5477" y="1627"/>
            <a:chExt cx="1383" cy="513"/>
          </a:xfrm>
        </p:grpSpPr>
        <p:sp>
          <p:nvSpPr>
            <p:cNvPr id="352" name="Text Box 133"/>
            <p:cNvSpPr txBox="1">
              <a:spLocks noChangeArrowheads="1"/>
            </p:cNvSpPr>
            <p:nvPr/>
          </p:nvSpPr>
          <p:spPr bwMode="auto">
            <a:xfrm>
              <a:off x="5477" y="1627"/>
              <a:ext cx="1383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 smtClean="0">
                  <a:latin typeface="Arial" pitchFamily="34" charset="0"/>
                  <a:cs typeface="Times New Roman" pitchFamily="18" charset="0"/>
                </a:rPr>
                <a:t>SEE zagranicy</a:t>
              </a:r>
              <a:endParaRPr kumimoji="0" lang="pl-PL" altLang="pl-PL" sz="1000">
                <a:latin typeface="Arial" pitchFamily="34" charset="0"/>
              </a:endParaRPr>
            </a:p>
          </p:txBody>
        </p:sp>
        <p:sp>
          <p:nvSpPr>
            <p:cNvPr id="353" name="Text Box 132"/>
            <p:cNvSpPr txBox="1">
              <a:spLocks noChangeArrowheads="1"/>
            </p:cNvSpPr>
            <p:nvPr/>
          </p:nvSpPr>
          <p:spPr bwMode="auto">
            <a:xfrm>
              <a:off x="5573" y="1912"/>
              <a:ext cx="1058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 smtClean="0">
                  <a:latin typeface="Arial" pitchFamily="34" charset="0"/>
                  <a:cs typeface="Times New Roman" pitchFamily="18" charset="0"/>
                </a:rPr>
                <a:t>∑P  -&gt; Moc </a:t>
              </a: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wymiany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354" name="Prądy"/>
          <p:cNvGrpSpPr>
            <a:grpSpLocks/>
          </p:cNvGrpSpPr>
          <p:nvPr/>
        </p:nvGrpSpPr>
        <p:grpSpPr bwMode="auto">
          <a:xfrm>
            <a:off x="2359025" y="1227138"/>
            <a:ext cx="4787900" cy="4289425"/>
            <a:chOff x="2358431" y="1226792"/>
            <a:chExt cx="4788453" cy="4290138"/>
          </a:xfrm>
        </p:grpSpPr>
        <p:sp>
          <p:nvSpPr>
            <p:cNvPr id="355" name="Line 344"/>
            <p:cNvSpPr>
              <a:spLocks noChangeShapeType="1"/>
            </p:cNvSpPr>
            <p:nvPr/>
          </p:nvSpPr>
          <p:spPr bwMode="auto">
            <a:xfrm flipH="1" flipV="1">
              <a:off x="2358431" y="3777891"/>
              <a:ext cx="118759" cy="1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56" name="Line 203"/>
            <p:cNvSpPr>
              <a:spLocks noChangeShapeType="1"/>
            </p:cNvSpPr>
            <p:nvPr/>
          </p:nvSpPr>
          <p:spPr bwMode="auto">
            <a:xfrm flipH="1" flipV="1">
              <a:off x="7038286" y="4502967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57" name="Line 202"/>
            <p:cNvSpPr>
              <a:spLocks noChangeShapeType="1"/>
            </p:cNvSpPr>
            <p:nvPr/>
          </p:nvSpPr>
          <p:spPr bwMode="auto">
            <a:xfrm rot="10800000" flipV="1">
              <a:off x="4250314" y="4828679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58" name="Line 191"/>
            <p:cNvSpPr>
              <a:spLocks noChangeShapeType="1"/>
            </p:cNvSpPr>
            <p:nvPr/>
          </p:nvSpPr>
          <p:spPr bwMode="auto">
            <a:xfrm flipH="1" flipV="1">
              <a:off x="2621986" y="4607093"/>
              <a:ext cx="118759" cy="1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59" name="Line 190"/>
            <p:cNvSpPr>
              <a:spLocks noChangeShapeType="1"/>
            </p:cNvSpPr>
            <p:nvPr/>
          </p:nvSpPr>
          <p:spPr bwMode="auto">
            <a:xfrm rot="10800000" flipV="1">
              <a:off x="4576107" y="4828679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0" name="Line 189"/>
            <p:cNvSpPr>
              <a:spLocks noChangeShapeType="1"/>
            </p:cNvSpPr>
            <p:nvPr/>
          </p:nvSpPr>
          <p:spPr bwMode="auto">
            <a:xfrm rot="10800000" flipV="1">
              <a:off x="5155293" y="4828679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1" name="Line 188"/>
            <p:cNvSpPr>
              <a:spLocks noChangeShapeType="1"/>
            </p:cNvSpPr>
            <p:nvPr/>
          </p:nvSpPr>
          <p:spPr bwMode="auto">
            <a:xfrm rot="10800000" flipV="1">
              <a:off x="5481086" y="4828679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2" name="Line 187"/>
            <p:cNvSpPr>
              <a:spLocks noChangeShapeType="1"/>
            </p:cNvSpPr>
            <p:nvPr/>
          </p:nvSpPr>
          <p:spPr bwMode="auto">
            <a:xfrm flipH="1" flipV="1">
              <a:off x="2358431" y="4104874"/>
              <a:ext cx="118759" cy="1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3" name="Line 186"/>
            <p:cNvSpPr>
              <a:spLocks noChangeShapeType="1"/>
            </p:cNvSpPr>
            <p:nvPr/>
          </p:nvSpPr>
          <p:spPr bwMode="auto">
            <a:xfrm rot="10800000" flipV="1">
              <a:off x="6168870" y="4720108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4" name="Line 185"/>
            <p:cNvSpPr>
              <a:spLocks noChangeShapeType="1"/>
            </p:cNvSpPr>
            <p:nvPr/>
          </p:nvSpPr>
          <p:spPr bwMode="auto">
            <a:xfrm flipH="1" flipV="1">
              <a:off x="6929688" y="5370899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5" name="Line 184"/>
            <p:cNvSpPr>
              <a:spLocks noChangeShapeType="1"/>
            </p:cNvSpPr>
            <p:nvPr/>
          </p:nvSpPr>
          <p:spPr bwMode="auto">
            <a:xfrm flipH="1" flipV="1">
              <a:off x="5626518" y="5516295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6" name="Line 171"/>
            <p:cNvSpPr>
              <a:spLocks noChangeShapeType="1"/>
            </p:cNvSpPr>
            <p:nvPr/>
          </p:nvSpPr>
          <p:spPr bwMode="auto">
            <a:xfrm flipH="1" flipV="1">
              <a:off x="3997555" y="5516295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7" name="Line 139"/>
            <p:cNvSpPr>
              <a:spLocks noChangeShapeType="1"/>
            </p:cNvSpPr>
            <p:nvPr/>
          </p:nvSpPr>
          <p:spPr bwMode="auto">
            <a:xfrm>
              <a:off x="4214750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8" name="Line 138"/>
            <p:cNvSpPr>
              <a:spLocks noChangeShapeType="1"/>
            </p:cNvSpPr>
            <p:nvPr/>
          </p:nvSpPr>
          <p:spPr bwMode="auto">
            <a:xfrm>
              <a:off x="4105517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69" name="Line 137"/>
            <p:cNvSpPr>
              <a:spLocks noChangeShapeType="1"/>
            </p:cNvSpPr>
            <p:nvPr/>
          </p:nvSpPr>
          <p:spPr bwMode="auto">
            <a:xfrm>
              <a:off x="4366532" y="139822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0" name="Line 136"/>
            <p:cNvSpPr>
              <a:spLocks noChangeShapeType="1"/>
            </p:cNvSpPr>
            <p:nvPr/>
          </p:nvSpPr>
          <p:spPr bwMode="auto">
            <a:xfrm>
              <a:off x="5191493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1" name="Line 135"/>
            <p:cNvSpPr>
              <a:spLocks noChangeShapeType="1"/>
            </p:cNvSpPr>
            <p:nvPr/>
          </p:nvSpPr>
          <p:spPr bwMode="auto">
            <a:xfrm>
              <a:off x="5300725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2" name="Line 134"/>
            <p:cNvSpPr>
              <a:spLocks noChangeShapeType="1"/>
            </p:cNvSpPr>
            <p:nvPr/>
          </p:nvSpPr>
          <p:spPr bwMode="auto">
            <a:xfrm>
              <a:off x="4518317" y="122679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3" name="Line 130"/>
            <p:cNvSpPr>
              <a:spLocks noChangeShapeType="1"/>
            </p:cNvSpPr>
            <p:nvPr/>
          </p:nvSpPr>
          <p:spPr bwMode="auto">
            <a:xfrm flipH="1" flipV="1">
              <a:off x="7038286" y="1946160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4" name="Line 129"/>
            <p:cNvSpPr>
              <a:spLocks noChangeShapeType="1"/>
            </p:cNvSpPr>
            <p:nvPr/>
          </p:nvSpPr>
          <p:spPr bwMode="auto">
            <a:xfrm flipH="1" flipV="1">
              <a:off x="7038286" y="3055356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5" name="Line 128"/>
            <p:cNvSpPr>
              <a:spLocks noChangeShapeType="1"/>
            </p:cNvSpPr>
            <p:nvPr/>
          </p:nvSpPr>
          <p:spPr bwMode="auto">
            <a:xfrm flipH="1" flipV="1">
              <a:off x="7038286" y="3995668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6" name="Line 126"/>
            <p:cNvSpPr>
              <a:spLocks noChangeShapeType="1"/>
            </p:cNvSpPr>
            <p:nvPr/>
          </p:nvSpPr>
          <p:spPr bwMode="auto">
            <a:xfrm flipH="1" flipV="1">
              <a:off x="2368592" y="1932822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7" name="Line 125"/>
            <p:cNvSpPr>
              <a:spLocks noChangeShapeType="1"/>
            </p:cNvSpPr>
            <p:nvPr/>
          </p:nvSpPr>
          <p:spPr bwMode="auto">
            <a:xfrm flipH="1" flipV="1">
              <a:off x="2368592" y="2692818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8" name="Line 124"/>
            <p:cNvSpPr>
              <a:spLocks noChangeShapeType="1"/>
            </p:cNvSpPr>
            <p:nvPr/>
          </p:nvSpPr>
          <p:spPr bwMode="auto">
            <a:xfrm flipH="1" flipV="1">
              <a:off x="2368592" y="3018530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79" name="Line 127"/>
            <p:cNvSpPr>
              <a:spLocks noChangeShapeType="1"/>
            </p:cNvSpPr>
            <p:nvPr/>
          </p:nvSpPr>
          <p:spPr bwMode="auto">
            <a:xfrm flipH="1" flipV="1">
              <a:off x="2368592" y="1614095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</p:grpSp>
      <p:sp>
        <p:nvSpPr>
          <p:cNvPr id="380" name="Txt_JWCD"/>
          <p:cNvSpPr txBox="1">
            <a:spLocks noChangeArrowheads="1"/>
          </p:cNvSpPr>
          <p:nvPr/>
        </p:nvSpPr>
        <p:spPr bwMode="auto">
          <a:xfrm>
            <a:off x="2447925" y="2193925"/>
            <a:ext cx="3556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000" b="1" i="1">
                <a:latin typeface="Arial" pitchFamily="34" charset="0"/>
                <a:cs typeface="Times New Roman" pitchFamily="18" charset="0"/>
              </a:rPr>
              <a:t>JWCD</a:t>
            </a:r>
            <a:endParaRPr kumimoji="0" lang="pl-PL" altLang="pl-PL" sz="1000">
              <a:latin typeface="Arial" pitchFamily="34" charset="0"/>
            </a:endParaRPr>
          </a:p>
        </p:txBody>
      </p:sp>
      <p:sp>
        <p:nvSpPr>
          <p:cNvPr id="381" name="Txt_Y"/>
          <p:cNvSpPr txBox="1">
            <a:spLocks noChangeArrowheads="1"/>
          </p:cNvSpPr>
          <p:nvPr/>
        </p:nvSpPr>
        <p:spPr bwMode="auto">
          <a:xfrm>
            <a:off x="5199063" y="3019425"/>
            <a:ext cx="2095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000" b="1" i="1" u="sng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Y</a:t>
            </a:r>
            <a:endParaRPr kumimoji="0" lang="pl-PL" altLang="pl-PL" sz="1000">
              <a:latin typeface="Arial" pitchFamily="34" charset="0"/>
            </a:endParaRPr>
          </a:p>
        </p:txBody>
      </p:sp>
      <p:grpSp>
        <p:nvGrpSpPr>
          <p:cNvPr id="382" name="Gen_500"/>
          <p:cNvGrpSpPr>
            <a:grpSpLocks/>
          </p:cNvGrpSpPr>
          <p:nvPr/>
        </p:nvGrpSpPr>
        <p:grpSpPr bwMode="auto">
          <a:xfrm>
            <a:off x="2081213" y="1501775"/>
            <a:ext cx="1336675" cy="542925"/>
            <a:chOff x="2667" y="2673"/>
            <a:chExt cx="2105" cy="855"/>
          </a:xfrm>
        </p:grpSpPr>
        <p:grpSp>
          <p:nvGrpSpPr>
            <p:cNvPr id="383" name="Group 110"/>
            <p:cNvGrpSpPr>
              <a:grpSpLocks/>
            </p:cNvGrpSpPr>
            <p:nvPr/>
          </p:nvGrpSpPr>
          <p:grpSpPr bwMode="auto">
            <a:xfrm>
              <a:off x="2667" y="3186"/>
              <a:ext cx="1877" cy="342"/>
              <a:chOff x="2667" y="8765"/>
              <a:chExt cx="1877" cy="342"/>
            </a:xfrm>
          </p:grpSpPr>
          <p:grpSp>
            <p:nvGrpSpPr>
              <p:cNvPr id="399" name="Group 118"/>
              <p:cNvGrpSpPr>
                <a:grpSpLocks/>
              </p:cNvGrpSpPr>
              <p:nvPr/>
            </p:nvGrpSpPr>
            <p:grpSpPr bwMode="auto">
              <a:xfrm>
                <a:off x="2667" y="8765"/>
                <a:ext cx="342" cy="341"/>
                <a:chOff x="4788" y="8892"/>
                <a:chExt cx="342" cy="341"/>
              </a:xfrm>
            </p:grpSpPr>
            <p:sp>
              <p:nvSpPr>
                <p:cNvPr id="407" name="Oval 121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408" name="Arc 120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09" name="Arc 119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grpSp>
            <p:nvGrpSpPr>
              <p:cNvPr id="400" name="Group 114"/>
              <p:cNvGrpSpPr>
                <a:grpSpLocks/>
              </p:cNvGrpSpPr>
              <p:nvPr/>
            </p:nvGrpSpPr>
            <p:grpSpPr bwMode="auto">
              <a:xfrm>
                <a:off x="3408" y="8765"/>
                <a:ext cx="513" cy="342"/>
                <a:chOff x="5529" y="8892"/>
                <a:chExt cx="513" cy="342"/>
              </a:xfrm>
            </p:grpSpPr>
            <p:sp>
              <p:nvSpPr>
                <p:cNvPr id="404" name="Oval 117"/>
                <p:cNvSpPr>
                  <a:spLocks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405" name="Oval 116"/>
                <p:cNvSpPr>
                  <a:spLocks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406" name="Arc 115"/>
                <p:cNvSpPr>
                  <a:spLocks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401" name="Line 113"/>
              <p:cNvSpPr>
                <a:spLocks noChangeShapeType="1"/>
              </p:cNvSpPr>
              <p:nvPr/>
            </p:nvSpPr>
            <p:spPr bwMode="auto">
              <a:xfrm>
                <a:off x="3009" y="8936"/>
                <a:ext cx="39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402" name="Line 112"/>
              <p:cNvSpPr>
                <a:spLocks noChangeShapeType="1"/>
              </p:cNvSpPr>
              <p:nvPr/>
            </p:nvSpPr>
            <p:spPr bwMode="auto">
              <a:xfrm>
                <a:off x="3921" y="8936"/>
                <a:ext cx="45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403" name="Line 111"/>
              <p:cNvSpPr>
                <a:spLocks noChangeShapeType="1"/>
              </p:cNvSpPr>
              <p:nvPr/>
            </p:nvSpPr>
            <p:spPr bwMode="auto">
              <a:xfrm flipV="1">
                <a:off x="4373" y="8765"/>
                <a:ext cx="17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grpSp>
          <p:nvGrpSpPr>
            <p:cNvPr id="384" name="Group 98"/>
            <p:cNvGrpSpPr>
              <a:grpSpLocks/>
            </p:cNvGrpSpPr>
            <p:nvPr/>
          </p:nvGrpSpPr>
          <p:grpSpPr bwMode="auto">
            <a:xfrm>
              <a:off x="2667" y="2673"/>
              <a:ext cx="1877" cy="342"/>
              <a:chOff x="2667" y="8252"/>
              <a:chExt cx="1877" cy="342"/>
            </a:xfrm>
          </p:grpSpPr>
          <p:sp>
            <p:nvSpPr>
              <p:cNvPr id="388" name="Line 109"/>
              <p:cNvSpPr>
                <a:spLocks noChangeShapeType="1"/>
              </p:cNvSpPr>
              <p:nvPr/>
            </p:nvSpPr>
            <p:spPr bwMode="auto">
              <a:xfrm>
                <a:off x="4373" y="8423"/>
                <a:ext cx="17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grpSp>
            <p:nvGrpSpPr>
              <p:cNvPr id="389" name="Group 105"/>
              <p:cNvGrpSpPr>
                <a:grpSpLocks/>
              </p:cNvGrpSpPr>
              <p:nvPr/>
            </p:nvGrpSpPr>
            <p:grpSpPr bwMode="auto">
              <a:xfrm>
                <a:off x="2667" y="8252"/>
                <a:ext cx="342" cy="341"/>
                <a:chOff x="4788" y="8892"/>
                <a:chExt cx="342" cy="341"/>
              </a:xfrm>
            </p:grpSpPr>
            <p:sp>
              <p:nvSpPr>
                <p:cNvPr id="396" name="Oval 108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397" name="Arc 107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398" name="Arc 106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grpSp>
            <p:nvGrpSpPr>
              <p:cNvPr id="390" name="Group 101"/>
              <p:cNvGrpSpPr>
                <a:grpSpLocks/>
              </p:cNvGrpSpPr>
              <p:nvPr/>
            </p:nvGrpSpPr>
            <p:grpSpPr bwMode="auto">
              <a:xfrm>
                <a:off x="3408" y="8252"/>
                <a:ext cx="513" cy="342"/>
                <a:chOff x="5529" y="8892"/>
                <a:chExt cx="513" cy="342"/>
              </a:xfrm>
            </p:grpSpPr>
            <p:sp>
              <p:nvSpPr>
                <p:cNvPr id="393" name="Oval 104"/>
                <p:cNvSpPr>
                  <a:spLocks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394" name="Oval 103"/>
                <p:cNvSpPr>
                  <a:spLocks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395" name="Arc 102"/>
                <p:cNvSpPr>
                  <a:spLocks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391" name="Line 100"/>
              <p:cNvSpPr>
                <a:spLocks noChangeShapeType="1"/>
              </p:cNvSpPr>
              <p:nvPr/>
            </p:nvSpPr>
            <p:spPr bwMode="auto">
              <a:xfrm>
                <a:off x="3009" y="8423"/>
                <a:ext cx="39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392" name="Line 99"/>
              <p:cNvSpPr>
                <a:spLocks noChangeShapeType="1"/>
              </p:cNvSpPr>
              <p:nvPr/>
            </p:nvSpPr>
            <p:spPr bwMode="auto">
              <a:xfrm>
                <a:off x="3921" y="8423"/>
                <a:ext cx="45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</p:grpSp>
        <p:sp>
          <p:nvSpPr>
            <p:cNvPr id="385" name="Line 97"/>
            <p:cNvSpPr>
              <a:spLocks noChangeShapeType="1"/>
            </p:cNvSpPr>
            <p:nvPr/>
          </p:nvSpPr>
          <p:spPr bwMode="auto">
            <a:xfrm rot="16200000" flipH="1">
              <a:off x="4263" y="3125"/>
              <a:ext cx="563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86" name="Line 96"/>
            <p:cNvSpPr>
              <a:spLocks noChangeShapeType="1"/>
            </p:cNvSpPr>
            <p:nvPr/>
          </p:nvSpPr>
          <p:spPr bwMode="auto">
            <a:xfrm rot="5400000" flipV="1">
              <a:off x="4657" y="2838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387" name="Line 95"/>
            <p:cNvSpPr>
              <a:spLocks noChangeShapeType="1"/>
            </p:cNvSpPr>
            <p:nvPr/>
          </p:nvSpPr>
          <p:spPr bwMode="auto">
            <a:xfrm rot="5400000" flipH="1" flipV="1">
              <a:off x="4656" y="3010"/>
              <a:ext cx="4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</p:grpSp>
      <p:grpSp>
        <p:nvGrpSpPr>
          <p:cNvPr id="410" name="Ui_Di_P_Q"/>
          <p:cNvGrpSpPr>
            <a:grpSpLocks/>
          </p:cNvGrpSpPr>
          <p:nvPr/>
        </p:nvGrpSpPr>
        <p:grpSpPr bwMode="auto">
          <a:xfrm>
            <a:off x="2699712" y="1428750"/>
            <a:ext cx="4140492" cy="3577642"/>
            <a:chOff x="2699464" y="1428698"/>
            <a:chExt cx="4141295" cy="3578326"/>
          </a:xfrm>
        </p:grpSpPr>
        <p:grpSp>
          <p:nvGrpSpPr>
            <p:cNvPr id="411" name="U_D_i"/>
            <p:cNvGrpSpPr>
              <a:grpSpLocks/>
            </p:cNvGrpSpPr>
            <p:nvPr/>
          </p:nvGrpSpPr>
          <p:grpSpPr bwMode="auto">
            <a:xfrm>
              <a:off x="6012626" y="1556949"/>
              <a:ext cx="828133" cy="702853"/>
              <a:chOff x="8007" y="2080"/>
              <a:chExt cx="1304" cy="1107"/>
            </a:xfrm>
          </p:grpSpPr>
          <p:sp>
            <p:nvSpPr>
              <p:cNvPr id="420" name="Text Box 400"/>
              <p:cNvSpPr txBox="1">
                <a:spLocks noChangeArrowheads="1"/>
              </p:cNvSpPr>
              <p:nvPr/>
            </p:nvSpPr>
            <p:spPr bwMode="auto">
              <a:xfrm>
                <a:off x="8007" y="2080"/>
                <a:ext cx="45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 smtClean="0">
                    <a:latin typeface="Arial" pitchFamily="34" charset="0"/>
                    <a:cs typeface="Times New Roman" pitchFamily="18" charset="0"/>
                  </a:rPr>
                  <a:t>U</a:t>
                </a:r>
                <a:r>
                  <a:rPr kumimoji="0" lang="pl-PL" altLang="pl-PL" sz="1200" b="1" i="1" baseline="-30000" smtClean="0">
                    <a:latin typeface="Arial" pitchFamily="34" charset="0"/>
                    <a:cs typeface="Times New Roman" pitchFamily="18" charset="0"/>
                  </a:rPr>
                  <a:t>i</a:t>
                </a:r>
                <a:r>
                  <a:rPr kumimoji="0" lang="pl-PL" altLang="pl-PL" sz="1200" b="1" i="1" smtClean="0">
                    <a:latin typeface="Arial" pitchFamily="34" charset="0"/>
                    <a:cs typeface="Times New Roman" pitchFamily="18" charset="0"/>
                  </a:rPr>
                  <a:t>,</a:t>
                </a:r>
                <a:r>
                  <a:rPr kumimoji="0" lang="pl-PL" altLang="pl-PL" sz="1200" b="1" i="1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</a:t>
                </a:r>
                <a:r>
                  <a:rPr kumimoji="0" lang="pl-PL" altLang="pl-PL" sz="1200" b="1" i="1" baseline="-30000">
                    <a:latin typeface="Arial" pitchFamily="34" charset="0"/>
                    <a:cs typeface="Times New Roman" pitchFamily="18" charset="0"/>
                  </a:rPr>
                  <a:t>i</a:t>
                </a:r>
                <a:endParaRPr kumimoji="0" lang="pl-PL" altLang="pl-PL" sz="1200" b="1" i="1"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421" name="Text Box 399"/>
              <p:cNvSpPr txBox="1">
                <a:spLocks noChangeArrowheads="1"/>
              </p:cNvSpPr>
              <p:nvPr/>
            </p:nvSpPr>
            <p:spPr bwMode="auto">
              <a:xfrm>
                <a:off x="8801" y="2193"/>
                <a:ext cx="51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P</a:t>
                </a:r>
                <a:r>
                  <a:rPr kumimoji="0" lang="pl-PL" altLang="pl-PL" sz="1200" b="1" i="1" baseline="-3000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i</a:t>
                </a:r>
                <a:r>
                  <a:rPr kumimoji="0" lang="pl-PL" altLang="pl-PL" sz="1200" b="1" i="1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,Q</a:t>
                </a:r>
                <a:r>
                  <a:rPr kumimoji="0" lang="pl-PL" altLang="pl-PL" sz="1200" b="1" i="1" baseline="-3000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i</a:t>
                </a:r>
                <a:endParaRPr kumimoji="0" lang="pl-PL" altLang="pl-PL" sz="12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sp>
            <p:nvSpPr>
              <p:cNvPr id="422" name="Text Box 398"/>
              <p:cNvSpPr txBox="1">
                <a:spLocks noChangeArrowheads="1"/>
              </p:cNvSpPr>
              <p:nvPr/>
            </p:nvSpPr>
            <p:spPr bwMode="auto">
              <a:xfrm>
                <a:off x="8598" y="2896"/>
                <a:ext cx="17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>
                    <a:latin typeface="Arial" pitchFamily="34" charset="0"/>
                    <a:cs typeface="Times New Roman" pitchFamily="18" charset="0"/>
                  </a:rPr>
                  <a:t>i</a:t>
                </a:r>
                <a:endParaRPr kumimoji="0" lang="pl-PL" altLang="pl-PL" sz="1200">
                  <a:latin typeface="Arial" pitchFamily="34" charset="0"/>
                </a:endParaRPr>
              </a:p>
            </p:txBody>
          </p:sp>
        </p:grpSp>
        <p:grpSp>
          <p:nvGrpSpPr>
            <p:cNvPr id="412" name="U_D_GPZ"/>
            <p:cNvGrpSpPr>
              <a:grpSpLocks/>
            </p:cNvGrpSpPr>
            <p:nvPr/>
          </p:nvGrpSpPr>
          <p:grpSpPr bwMode="auto">
            <a:xfrm>
              <a:off x="3751148" y="4591159"/>
              <a:ext cx="1078992" cy="415865"/>
              <a:chOff x="4446" y="6859"/>
              <a:chExt cx="1699" cy="655"/>
            </a:xfrm>
          </p:grpSpPr>
          <p:sp>
            <p:nvSpPr>
              <p:cNvPr id="417" name="Text Box 213"/>
              <p:cNvSpPr txBox="1">
                <a:spLocks noChangeArrowheads="1"/>
              </p:cNvSpPr>
              <p:nvPr/>
            </p:nvSpPr>
            <p:spPr bwMode="auto">
              <a:xfrm>
                <a:off x="4446" y="6859"/>
                <a:ext cx="59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 smtClean="0">
                    <a:latin typeface="Arial" pitchFamily="34" charset="0"/>
                    <a:cs typeface="Times New Roman" pitchFamily="18" charset="0"/>
                  </a:rPr>
                  <a:t>U</a:t>
                </a:r>
                <a:r>
                  <a:rPr kumimoji="0" lang="pl-PL" altLang="pl-PL" sz="1200" b="1" i="1" baseline="-30000" smtClean="0">
                    <a:latin typeface="Arial" pitchFamily="34" charset="0"/>
                    <a:cs typeface="Times New Roman" pitchFamily="18" charset="0"/>
                  </a:rPr>
                  <a:t>N</a:t>
                </a:r>
                <a:r>
                  <a:rPr kumimoji="0" lang="pl-PL" altLang="pl-PL" sz="1200" b="1" i="1" smtClean="0">
                    <a:latin typeface="Arial" pitchFamily="34" charset="0"/>
                    <a:cs typeface="Times New Roman" pitchFamily="18" charset="0"/>
                  </a:rPr>
                  <a:t>,</a:t>
                </a:r>
                <a:r>
                  <a:rPr kumimoji="0" lang="pl-PL" altLang="pl-PL" sz="1200" b="1" i="1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</a:t>
                </a:r>
                <a:r>
                  <a:rPr kumimoji="0" lang="pl-PL" altLang="pl-PL" sz="1200" b="1" i="1" baseline="-30000" smtClean="0">
                    <a:latin typeface="Arial" pitchFamily="34" charset="0"/>
                    <a:cs typeface="Times New Roman" pitchFamily="18" charset="0"/>
                  </a:rPr>
                  <a:t>N</a:t>
                </a:r>
                <a:endParaRPr kumimoji="0" lang="pl-PL" altLang="pl-PL" sz="1200" b="1" i="1"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418" name="Text Box 212"/>
              <p:cNvSpPr txBox="1">
                <a:spLocks noChangeArrowheads="1"/>
              </p:cNvSpPr>
              <p:nvPr/>
            </p:nvSpPr>
            <p:spPr bwMode="auto">
              <a:xfrm>
                <a:off x="4641" y="7272"/>
                <a:ext cx="467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 i="1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P</a:t>
                </a:r>
                <a:r>
                  <a:rPr kumimoji="0" lang="pl-PL" altLang="pl-PL" sz="1000" b="1" i="1" baseline="-30000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l</a:t>
                </a:r>
                <a:r>
                  <a:rPr kumimoji="0" lang="pl-PL" altLang="pl-PL" sz="1000" b="1" i="1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,Q</a:t>
                </a:r>
                <a:r>
                  <a:rPr kumimoji="0" lang="pl-PL" altLang="pl-PL" sz="1000" b="1" i="1" baseline="-30000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l`</a:t>
                </a:r>
                <a:endParaRPr kumimoji="0" lang="pl-PL" altLang="pl-PL" sz="10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9" name="Text Box 211"/>
              <p:cNvSpPr txBox="1">
                <a:spLocks noChangeArrowheads="1"/>
              </p:cNvSpPr>
              <p:nvPr/>
            </p:nvSpPr>
            <p:spPr bwMode="auto">
              <a:xfrm>
                <a:off x="5972" y="7134"/>
                <a:ext cx="17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 smtClean="0">
                    <a:latin typeface="Arial" pitchFamily="34" charset="0"/>
                    <a:cs typeface="Times New Roman" pitchFamily="18" charset="0"/>
                  </a:rPr>
                  <a:t>N</a:t>
                </a:r>
                <a:endParaRPr kumimoji="0" lang="pl-PL" altLang="pl-PL" sz="1200">
                  <a:latin typeface="Arial" pitchFamily="34" charset="0"/>
                </a:endParaRPr>
              </a:p>
            </p:txBody>
          </p:sp>
        </p:grpSp>
        <p:grpSp>
          <p:nvGrpSpPr>
            <p:cNvPr id="413" name="U_D_1"/>
            <p:cNvGrpSpPr>
              <a:grpSpLocks/>
            </p:cNvGrpSpPr>
            <p:nvPr/>
          </p:nvGrpSpPr>
          <p:grpSpPr bwMode="auto">
            <a:xfrm>
              <a:off x="2699464" y="1428698"/>
              <a:ext cx="765898" cy="721901"/>
              <a:chOff x="2790" y="1875"/>
              <a:chExt cx="1206" cy="1137"/>
            </a:xfrm>
          </p:grpSpPr>
          <p:sp>
            <p:nvSpPr>
              <p:cNvPr id="414" name="Text Box 93"/>
              <p:cNvSpPr txBox="1">
                <a:spLocks noChangeArrowheads="1"/>
              </p:cNvSpPr>
              <p:nvPr/>
            </p:nvSpPr>
            <p:spPr bwMode="auto">
              <a:xfrm>
                <a:off x="3613" y="2727"/>
                <a:ext cx="138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>
                    <a:latin typeface="Arial" pitchFamily="34" charset="0"/>
                    <a:cs typeface="Times New Roman" pitchFamily="18" charset="0"/>
                  </a:rPr>
                  <a:t>1</a:t>
                </a:r>
                <a:endParaRPr kumimoji="0" lang="pl-PL" altLang="pl-PL" sz="1200">
                  <a:latin typeface="Arial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000">
                  <a:latin typeface="Arial" pitchFamily="34" charset="0"/>
                </a:endParaRPr>
              </a:p>
            </p:txBody>
          </p:sp>
          <p:sp>
            <p:nvSpPr>
              <p:cNvPr id="415" name="Text Box 92"/>
              <p:cNvSpPr txBox="1">
                <a:spLocks noChangeArrowheads="1"/>
              </p:cNvSpPr>
              <p:nvPr/>
            </p:nvSpPr>
            <p:spPr bwMode="auto">
              <a:xfrm>
                <a:off x="3385" y="1875"/>
                <a:ext cx="61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 smtClean="0">
                    <a:latin typeface="Arial" pitchFamily="34" charset="0"/>
                    <a:cs typeface="Times New Roman" pitchFamily="18" charset="0"/>
                  </a:rPr>
                  <a:t>U</a:t>
                </a:r>
                <a:r>
                  <a:rPr kumimoji="0" lang="pl-PL" altLang="pl-PL" sz="1200" b="1" i="1" baseline="-30000" smtClean="0">
                    <a:latin typeface="Arial" pitchFamily="34" charset="0"/>
                    <a:cs typeface="Times New Roman" pitchFamily="18" charset="0"/>
                  </a:rPr>
                  <a:t>1</a:t>
                </a:r>
                <a:r>
                  <a:rPr kumimoji="0" lang="pl-PL" altLang="pl-PL" sz="1200" b="1" i="1" smtClean="0">
                    <a:latin typeface="Arial" pitchFamily="34" charset="0"/>
                    <a:cs typeface="Times New Roman" pitchFamily="18" charset="0"/>
                  </a:rPr>
                  <a:t>, </a:t>
                </a:r>
                <a:r>
                  <a:rPr kumimoji="0" lang="pl-PL" altLang="pl-PL" sz="1200" b="1" i="1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</a:t>
                </a:r>
                <a:r>
                  <a:rPr kumimoji="0" lang="pl-PL" altLang="pl-PL" sz="1200" b="1" i="1" baseline="-30000" smtClean="0">
                    <a:latin typeface="Arial" pitchFamily="34" charset="0"/>
                    <a:cs typeface="Times New Roman" pitchFamily="18" charset="0"/>
                  </a:rPr>
                  <a:t>1</a:t>
                </a:r>
                <a:endParaRPr kumimoji="0" lang="pl-PL" altLang="pl-PL" sz="1200">
                  <a:latin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416" name="Text Box 91"/>
              <p:cNvSpPr txBox="1">
                <a:spLocks noChangeArrowheads="1"/>
              </p:cNvSpPr>
              <p:nvPr/>
            </p:nvSpPr>
            <p:spPr bwMode="auto">
              <a:xfrm>
                <a:off x="2790" y="2271"/>
                <a:ext cx="60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P</a:t>
                </a:r>
                <a:r>
                  <a:rPr kumimoji="0" lang="pl-PL" altLang="pl-PL" sz="1200" b="1" i="1" baseline="-30000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1</a:t>
                </a:r>
                <a:r>
                  <a:rPr kumimoji="0" lang="pl-PL" altLang="pl-PL" sz="1200" b="1" i="1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,Q</a:t>
                </a:r>
                <a:r>
                  <a:rPr kumimoji="0" lang="pl-PL" altLang="pl-PL" sz="1200" b="1" i="1" baseline="-30000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1</a:t>
                </a:r>
                <a:endParaRPr kumimoji="0" lang="pl-PL" altLang="pl-PL" sz="12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423" name="AT1"/>
          <p:cNvGrpSpPr>
            <a:grpSpLocks/>
          </p:cNvGrpSpPr>
          <p:nvPr/>
        </p:nvGrpSpPr>
        <p:grpSpPr bwMode="auto">
          <a:xfrm>
            <a:off x="3273425" y="1897063"/>
            <a:ext cx="485775" cy="868362"/>
            <a:chOff x="3694" y="2615"/>
            <a:chExt cx="765" cy="1369"/>
          </a:xfrm>
        </p:grpSpPr>
        <p:grpSp>
          <p:nvGrpSpPr>
            <p:cNvPr id="424" name="Group 81"/>
            <p:cNvGrpSpPr>
              <a:grpSpLocks/>
            </p:cNvGrpSpPr>
            <p:nvPr/>
          </p:nvGrpSpPr>
          <p:grpSpPr bwMode="auto">
            <a:xfrm>
              <a:off x="3694" y="2615"/>
              <a:ext cx="456" cy="1369"/>
              <a:chOff x="4658" y="3293"/>
              <a:chExt cx="456" cy="1369"/>
            </a:xfrm>
          </p:grpSpPr>
          <p:grpSp>
            <p:nvGrpSpPr>
              <p:cNvPr id="426" name="Group 87"/>
              <p:cNvGrpSpPr>
                <a:grpSpLocks/>
              </p:cNvGrpSpPr>
              <p:nvPr/>
            </p:nvGrpSpPr>
            <p:grpSpPr bwMode="auto">
              <a:xfrm>
                <a:off x="4714" y="3635"/>
                <a:ext cx="341" cy="513"/>
                <a:chOff x="4714" y="3407"/>
                <a:chExt cx="341" cy="513"/>
              </a:xfrm>
            </p:grpSpPr>
            <p:sp>
              <p:nvSpPr>
                <p:cNvPr id="432" name="Oval 89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714" y="3578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kumimoji="0" lang="pl-PL" altLang="pl-PL" sz="1000">
                    <a:latin typeface="Times New Roman" pitchFamily="18" charset="0"/>
                  </a:endParaRPr>
                </a:p>
              </p:txBody>
            </p:sp>
            <p:sp>
              <p:nvSpPr>
                <p:cNvPr id="433" name="Arc 88"/>
                <p:cNvSpPr>
                  <a:spLocks/>
                </p:cNvSpPr>
                <p:nvPr/>
              </p:nvSpPr>
              <p:spPr bwMode="auto">
                <a:xfrm flipH="1">
                  <a:off x="4715" y="3407"/>
                  <a:ext cx="285" cy="342"/>
                </a:xfrm>
                <a:custGeom>
                  <a:avLst/>
                  <a:gdLst>
                    <a:gd name="T0" fmla="*/ 0 w 21600"/>
                    <a:gd name="T1" fmla="*/ 0 h 19564"/>
                    <a:gd name="T2" fmla="*/ 0 w 21600"/>
                    <a:gd name="T3" fmla="*/ 0 h 19564"/>
                    <a:gd name="T4" fmla="*/ 0 w 21600"/>
                    <a:gd name="T5" fmla="*/ 0 h 1956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9564" fill="none" extrusionOk="0">
                      <a:moveTo>
                        <a:pt x="9154" y="-1"/>
                      </a:moveTo>
                      <a:cubicBezTo>
                        <a:pt x="16748" y="3552"/>
                        <a:pt x="21600" y="11179"/>
                        <a:pt x="21600" y="19564"/>
                      </a:cubicBezTo>
                    </a:path>
                    <a:path w="21600" h="19564" stroke="0" extrusionOk="0">
                      <a:moveTo>
                        <a:pt x="9154" y="-1"/>
                      </a:moveTo>
                      <a:cubicBezTo>
                        <a:pt x="16748" y="3552"/>
                        <a:pt x="21600" y="11179"/>
                        <a:pt x="21600" y="19564"/>
                      </a:cubicBezTo>
                      <a:lnTo>
                        <a:pt x="0" y="19564"/>
                      </a:lnTo>
                      <a:lnTo>
                        <a:pt x="9154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427" name="Line 86"/>
              <p:cNvSpPr>
                <a:spLocks noChangeShapeType="1"/>
              </p:cNvSpPr>
              <p:nvPr/>
            </p:nvSpPr>
            <p:spPr bwMode="auto">
              <a:xfrm flipV="1">
                <a:off x="4658" y="3749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428" name="Line 85"/>
              <p:cNvSpPr>
                <a:spLocks noChangeShapeType="1"/>
              </p:cNvSpPr>
              <p:nvPr/>
            </p:nvSpPr>
            <p:spPr bwMode="auto">
              <a:xfrm>
                <a:off x="4886" y="4148"/>
                <a:ext cx="1" cy="5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429" name="Line 84"/>
              <p:cNvSpPr>
                <a:spLocks noChangeShapeType="1"/>
              </p:cNvSpPr>
              <p:nvPr/>
            </p:nvSpPr>
            <p:spPr bwMode="auto">
              <a:xfrm flipV="1">
                <a:off x="4886" y="3293"/>
                <a:ext cx="1" cy="3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cxnSp>
            <p:nvCxnSpPr>
              <p:cNvPr id="430" name="AutoShape 83"/>
              <p:cNvCxnSpPr>
                <a:cxnSpLocks noChangeShapeType="1"/>
              </p:cNvCxnSpPr>
              <p:nvPr/>
            </p:nvCxnSpPr>
            <p:spPr bwMode="auto">
              <a:xfrm flipH="1">
                <a:off x="4658" y="3293"/>
                <a:ext cx="228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1" name="AutoShape 82"/>
              <p:cNvCxnSpPr>
                <a:cxnSpLocks noChangeShapeType="1"/>
              </p:cNvCxnSpPr>
              <p:nvPr/>
            </p:nvCxnSpPr>
            <p:spPr bwMode="auto">
              <a:xfrm>
                <a:off x="4658" y="4661"/>
                <a:ext cx="228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25" name="Text Box 80"/>
            <p:cNvSpPr txBox="1">
              <a:spLocks noChangeArrowheads="1"/>
            </p:cNvSpPr>
            <p:nvPr/>
          </p:nvSpPr>
          <p:spPr bwMode="auto">
            <a:xfrm>
              <a:off x="3979" y="2787"/>
              <a:ext cx="48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AT1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sp>
        <p:nvSpPr>
          <p:cNvPr id="434" name="Txt_Sieć_SN_nn"/>
          <p:cNvSpPr txBox="1">
            <a:spLocks noChangeArrowheads="1"/>
          </p:cNvSpPr>
          <p:nvPr/>
        </p:nvSpPr>
        <p:spPr bwMode="auto">
          <a:xfrm>
            <a:off x="3997325" y="5661025"/>
            <a:ext cx="166528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000" b="1" i="1">
                <a:latin typeface="Arial" pitchFamily="34" charset="0"/>
                <a:cs typeface="Times New Roman" pitchFamily="18" charset="0"/>
              </a:rPr>
              <a:t>Sieć rozdzielcza średniego i niskiego napięcia</a:t>
            </a:r>
            <a:endParaRPr kumimoji="0" lang="pl-PL" altLang="pl-PL" sz="1000">
              <a:latin typeface="Arial" pitchFamily="34" charset="0"/>
            </a:endParaRPr>
          </a:p>
        </p:txBody>
      </p:sp>
      <p:grpSp>
        <p:nvGrpSpPr>
          <p:cNvPr id="435" name="GPZ_2"/>
          <p:cNvGrpSpPr>
            <a:grpSpLocks/>
          </p:cNvGrpSpPr>
          <p:nvPr/>
        </p:nvGrpSpPr>
        <p:grpSpPr bwMode="auto">
          <a:xfrm>
            <a:off x="4106863" y="4595813"/>
            <a:ext cx="627062" cy="1028700"/>
            <a:chOff x="5005" y="6866"/>
            <a:chExt cx="988" cy="1621"/>
          </a:xfrm>
        </p:grpSpPr>
        <p:grpSp>
          <p:nvGrpSpPr>
            <p:cNvPr id="436" name="Group 43"/>
            <p:cNvGrpSpPr>
              <a:grpSpLocks/>
            </p:cNvGrpSpPr>
            <p:nvPr/>
          </p:nvGrpSpPr>
          <p:grpSpPr bwMode="auto">
            <a:xfrm>
              <a:off x="5005" y="7062"/>
              <a:ext cx="988" cy="1425"/>
              <a:chOff x="5005" y="7062"/>
              <a:chExt cx="988" cy="1425"/>
            </a:xfrm>
          </p:grpSpPr>
          <p:grpSp>
            <p:nvGrpSpPr>
              <p:cNvPr id="438" name="Group 72"/>
              <p:cNvGrpSpPr>
                <a:grpSpLocks/>
              </p:cNvGrpSpPr>
              <p:nvPr/>
            </p:nvGrpSpPr>
            <p:grpSpPr bwMode="auto">
              <a:xfrm>
                <a:off x="5005" y="8201"/>
                <a:ext cx="456" cy="286"/>
                <a:chOff x="5005" y="8201"/>
                <a:chExt cx="456" cy="286"/>
              </a:xfrm>
            </p:grpSpPr>
            <p:sp>
              <p:nvSpPr>
                <p:cNvPr id="467" name="Line 77"/>
                <p:cNvSpPr>
                  <a:spLocks noChangeShapeType="1"/>
                </p:cNvSpPr>
                <p:nvPr/>
              </p:nvSpPr>
              <p:spPr bwMode="auto">
                <a:xfrm rot="10800000">
                  <a:off x="5005" y="8201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68" name="Line 7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288" y="8201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69" name="Line 7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403" y="8201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70" name="Line 7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175" y="8201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71" name="Line 73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062" y="8202"/>
                  <a:ext cx="1" cy="28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439" name="Line 71"/>
              <p:cNvSpPr>
                <a:spLocks noChangeShapeType="1"/>
              </p:cNvSpPr>
              <p:nvPr/>
            </p:nvSpPr>
            <p:spPr bwMode="auto">
              <a:xfrm>
                <a:off x="5233" y="7233"/>
                <a:ext cx="4" cy="22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440" name="Line 70"/>
              <p:cNvSpPr>
                <a:spLocks noChangeShapeType="1"/>
              </p:cNvSpPr>
              <p:nvPr/>
            </p:nvSpPr>
            <p:spPr bwMode="auto">
              <a:xfrm flipH="1">
                <a:off x="5233" y="7981"/>
                <a:ext cx="3" cy="2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grpSp>
            <p:nvGrpSpPr>
              <p:cNvPr id="441" name="Group 64"/>
              <p:cNvGrpSpPr>
                <a:grpSpLocks/>
              </p:cNvGrpSpPr>
              <p:nvPr/>
            </p:nvGrpSpPr>
            <p:grpSpPr bwMode="auto">
              <a:xfrm>
                <a:off x="5005" y="7468"/>
                <a:ext cx="475" cy="515"/>
                <a:chOff x="3808" y="8723"/>
                <a:chExt cx="475" cy="515"/>
              </a:xfrm>
            </p:grpSpPr>
            <p:grpSp>
              <p:nvGrpSpPr>
                <p:cNvPr id="462" name="Group 66"/>
                <p:cNvGrpSpPr>
                  <a:grpSpLocks/>
                </p:cNvGrpSpPr>
                <p:nvPr/>
              </p:nvGrpSpPr>
              <p:grpSpPr bwMode="auto">
                <a:xfrm rot="16200000" flipH="1">
                  <a:off x="3782" y="8809"/>
                  <a:ext cx="513" cy="342"/>
                  <a:chOff x="5529" y="8892"/>
                  <a:chExt cx="513" cy="342"/>
                </a:xfrm>
              </p:grpSpPr>
              <p:sp>
                <p:nvSpPr>
                  <p:cNvPr id="464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65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66" name="Arc 67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sp>
              <p:nvSpPr>
                <p:cNvPr id="463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3808" y="8763"/>
                  <a:ext cx="475" cy="47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sp>
            <p:nvSpPr>
              <p:cNvPr id="442" name="Line 63"/>
              <p:cNvSpPr>
                <a:spLocks noChangeShapeType="1"/>
              </p:cNvSpPr>
              <p:nvPr/>
            </p:nvSpPr>
            <p:spPr bwMode="auto">
              <a:xfrm>
                <a:off x="5746" y="7233"/>
                <a:ext cx="4" cy="2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sp>
            <p:nvSpPr>
              <p:cNvPr id="443" name="Line 62"/>
              <p:cNvSpPr>
                <a:spLocks noChangeShapeType="1"/>
              </p:cNvSpPr>
              <p:nvPr/>
            </p:nvSpPr>
            <p:spPr bwMode="auto">
              <a:xfrm>
                <a:off x="5746" y="7982"/>
                <a:ext cx="1" cy="2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sz="1000"/>
              </a:p>
            </p:txBody>
          </p:sp>
          <p:grpSp>
            <p:nvGrpSpPr>
              <p:cNvPr id="444" name="Group 56"/>
              <p:cNvGrpSpPr>
                <a:grpSpLocks/>
              </p:cNvGrpSpPr>
              <p:nvPr/>
            </p:nvGrpSpPr>
            <p:grpSpPr bwMode="auto">
              <a:xfrm>
                <a:off x="5518" y="7469"/>
                <a:ext cx="475" cy="515"/>
                <a:chOff x="4321" y="8723"/>
                <a:chExt cx="475" cy="515"/>
              </a:xfrm>
            </p:grpSpPr>
            <p:grpSp>
              <p:nvGrpSpPr>
                <p:cNvPr id="457" name="Group 58"/>
                <p:cNvGrpSpPr>
                  <a:grpSpLocks/>
                </p:cNvGrpSpPr>
                <p:nvPr/>
              </p:nvGrpSpPr>
              <p:grpSpPr bwMode="auto">
                <a:xfrm rot="16200000" flipH="1">
                  <a:off x="4295" y="8809"/>
                  <a:ext cx="513" cy="342"/>
                  <a:chOff x="5529" y="8892"/>
                  <a:chExt cx="513" cy="342"/>
                </a:xfrm>
              </p:grpSpPr>
              <p:sp>
                <p:nvSpPr>
                  <p:cNvPr id="459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60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kumimoji="0" lang="pl-PL" altLang="pl-PL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61" name="Arc 59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  <p:sp>
              <p:nvSpPr>
                <p:cNvPr id="458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4321" y="8763"/>
                  <a:ext cx="475" cy="47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grpSp>
            <p:nvGrpSpPr>
              <p:cNvPr id="445" name="Group 50"/>
              <p:cNvGrpSpPr>
                <a:grpSpLocks/>
              </p:cNvGrpSpPr>
              <p:nvPr/>
            </p:nvGrpSpPr>
            <p:grpSpPr bwMode="auto">
              <a:xfrm>
                <a:off x="5518" y="8201"/>
                <a:ext cx="456" cy="286"/>
                <a:chOff x="4321" y="9342"/>
                <a:chExt cx="456" cy="286"/>
              </a:xfrm>
            </p:grpSpPr>
            <p:sp>
              <p:nvSpPr>
                <p:cNvPr id="452" name="Line 55"/>
                <p:cNvSpPr>
                  <a:spLocks noChangeShapeType="1"/>
                </p:cNvSpPr>
                <p:nvPr/>
              </p:nvSpPr>
              <p:spPr bwMode="auto">
                <a:xfrm rot="10800000">
                  <a:off x="4321" y="9342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53" name="Line 5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604" y="9342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54" name="Line 53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719" y="9342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55" name="Line 52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491" y="9342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56" name="Line 5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76" y="9342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  <p:grpSp>
            <p:nvGrpSpPr>
              <p:cNvPr id="446" name="Group 44"/>
              <p:cNvGrpSpPr>
                <a:grpSpLocks/>
              </p:cNvGrpSpPr>
              <p:nvPr/>
            </p:nvGrpSpPr>
            <p:grpSpPr bwMode="auto">
              <a:xfrm>
                <a:off x="5062" y="7062"/>
                <a:ext cx="855" cy="172"/>
                <a:chOff x="3865" y="8145"/>
                <a:chExt cx="855" cy="172"/>
              </a:xfrm>
            </p:grpSpPr>
            <p:sp>
              <p:nvSpPr>
                <p:cNvPr id="447" name="Line 49"/>
                <p:cNvSpPr>
                  <a:spLocks noChangeShapeType="1"/>
                </p:cNvSpPr>
                <p:nvPr/>
              </p:nvSpPr>
              <p:spPr bwMode="auto">
                <a:xfrm>
                  <a:off x="3865" y="8316"/>
                  <a:ext cx="855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48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4206" y="8145"/>
                  <a:ext cx="1" cy="1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49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979" y="8145"/>
                  <a:ext cx="1" cy="1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50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4378" y="8145"/>
                  <a:ext cx="1" cy="1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  <p:sp>
              <p:nvSpPr>
                <p:cNvPr id="451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4605" y="8145"/>
                  <a:ext cx="1" cy="1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sz="1000"/>
                </a:p>
              </p:txBody>
            </p:sp>
          </p:grpSp>
        </p:grpSp>
        <p:sp>
          <p:nvSpPr>
            <p:cNvPr id="437" name="Text Box 42"/>
            <p:cNvSpPr txBox="1">
              <a:spLocks noChangeArrowheads="1"/>
            </p:cNvSpPr>
            <p:nvPr/>
          </p:nvSpPr>
          <p:spPr bwMode="auto">
            <a:xfrm>
              <a:off x="5252" y="6866"/>
              <a:ext cx="64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GPZ 1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  <p:grpSp>
        <p:nvGrpSpPr>
          <p:cNvPr id="472" name="GPZ_1"/>
          <p:cNvGrpSpPr>
            <a:grpSpLocks/>
          </p:cNvGrpSpPr>
          <p:nvPr/>
        </p:nvGrpSpPr>
        <p:grpSpPr bwMode="auto">
          <a:xfrm>
            <a:off x="4794250" y="4603750"/>
            <a:ext cx="844550" cy="1020763"/>
            <a:chOff x="6088" y="6879"/>
            <a:chExt cx="1330" cy="1608"/>
          </a:xfrm>
        </p:grpSpPr>
        <p:grpSp>
          <p:nvGrpSpPr>
            <p:cNvPr id="473" name="Group 4"/>
            <p:cNvGrpSpPr>
              <a:grpSpLocks/>
            </p:cNvGrpSpPr>
            <p:nvPr/>
          </p:nvGrpSpPr>
          <p:grpSpPr bwMode="auto">
            <a:xfrm>
              <a:off x="6088" y="7062"/>
              <a:ext cx="1330" cy="1425"/>
              <a:chOff x="6088" y="7062"/>
              <a:chExt cx="1330" cy="1425"/>
            </a:xfrm>
          </p:grpSpPr>
          <p:sp>
            <p:nvSpPr>
              <p:cNvPr id="475" name="Text Box 40"/>
              <p:cNvSpPr txBox="1">
                <a:spLocks noChangeArrowheads="1"/>
              </p:cNvSpPr>
              <p:nvPr/>
            </p:nvSpPr>
            <p:spPr bwMode="auto">
              <a:xfrm>
                <a:off x="6088" y="7176"/>
                <a:ext cx="456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000" b="1"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000">
                  <a:latin typeface="Arial" pitchFamily="34" charset="0"/>
                </a:endParaRPr>
              </a:p>
            </p:txBody>
          </p:sp>
          <p:grpSp>
            <p:nvGrpSpPr>
              <p:cNvPr id="476" name="Group 5"/>
              <p:cNvGrpSpPr>
                <a:grpSpLocks/>
              </p:cNvGrpSpPr>
              <p:nvPr/>
            </p:nvGrpSpPr>
            <p:grpSpPr bwMode="auto">
              <a:xfrm>
                <a:off x="6430" y="7062"/>
                <a:ext cx="988" cy="1425"/>
                <a:chOff x="6430" y="7062"/>
                <a:chExt cx="988" cy="1425"/>
              </a:xfrm>
            </p:grpSpPr>
            <p:grpSp>
              <p:nvGrpSpPr>
                <p:cNvPr id="477" name="Group 9"/>
                <p:cNvGrpSpPr>
                  <a:grpSpLocks/>
                </p:cNvGrpSpPr>
                <p:nvPr/>
              </p:nvGrpSpPr>
              <p:grpSpPr bwMode="auto">
                <a:xfrm>
                  <a:off x="6430" y="7233"/>
                  <a:ext cx="988" cy="1254"/>
                  <a:chOff x="6430" y="7233"/>
                  <a:chExt cx="988" cy="1254"/>
                </a:xfrm>
              </p:grpSpPr>
              <p:grpSp>
                <p:nvGrpSpPr>
                  <p:cNvPr id="481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6943" y="7469"/>
                    <a:ext cx="475" cy="515"/>
                    <a:chOff x="4321" y="8723"/>
                    <a:chExt cx="475" cy="515"/>
                  </a:xfrm>
                </p:grpSpPr>
                <p:grpSp>
                  <p:nvGrpSpPr>
                    <p:cNvPr id="506" name="Group 36"/>
                    <p:cNvGrpSpPr>
                      <a:grpSpLocks/>
                    </p:cNvGrpSpPr>
                    <p:nvPr/>
                  </p:nvGrpSpPr>
                  <p:grpSpPr bwMode="auto">
                    <a:xfrm rot="16200000" flipH="1">
                      <a:off x="4295" y="8809"/>
                      <a:ext cx="513" cy="342"/>
                      <a:chOff x="5529" y="8892"/>
                      <a:chExt cx="513" cy="342"/>
                    </a:xfrm>
                  </p:grpSpPr>
                  <p:sp>
                    <p:nvSpPr>
                      <p:cNvPr id="508" name="Oval 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529" y="8892"/>
                        <a:ext cx="342" cy="341"/>
                      </a:xfrm>
                      <a:prstGeom prst="ellips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z"/>
                          <a:defRPr kumimoji="1" sz="27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y"/>
                          <a:defRPr kumimoji="1" sz="23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x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•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FontTx/>
                          <a:buNone/>
                        </a:pPr>
                        <a:endParaRPr kumimoji="0" lang="pl-PL" altLang="pl-PL" sz="10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509" name="Oval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700" y="8892"/>
                        <a:ext cx="342" cy="341"/>
                      </a:xfrm>
                      <a:prstGeom prst="ellips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z"/>
                          <a:defRPr kumimoji="1" sz="27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y"/>
                          <a:defRPr kumimoji="1" sz="23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x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•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FontTx/>
                          <a:buNone/>
                        </a:pPr>
                        <a:endParaRPr kumimoji="0" lang="pl-PL" altLang="pl-PL" sz="10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510" name="Arc 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700" y="8892"/>
                        <a:ext cx="171" cy="342"/>
                      </a:xfrm>
                      <a:custGeom>
                        <a:avLst/>
                        <a:gdLst>
                          <a:gd name="T0" fmla="*/ 0 w 25642"/>
                          <a:gd name="T1" fmla="*/ 0 h 43200"/>
                          <a:gd name="T2" fmla="*/ 0 w 25642"/>
                          <a:gd name="T3" fmla="*/ 0 h 43200"/>
                          <a:gd name="T4" fmla="*/ 0 w 25642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5642" h="43200" fill="none" extrusionOk="0">
                            <a:moveTo>
                              <a:pt x="4041" y="0"/>
                            </a:moveTo>
                            <a:cubicBezTo>
                              <a:pt x="15971" y="0"/>
                              <a:pt x="25642" y="9670"/>
                              <a:pt x="25642" y="21600"/>
                            </a:cubicBezTo>
                            <a:cubicBezTo>
                              <a:pt x="25642" y="33529"/>
                              <a:pt x="15971" y="43200"/>
                              <a:pt x="4042" y="43200"/>
                            </a:cubicBezTo>
                            <a:cubicBezTo>
                              <a:pt x="2685" y="43200"/>
                              <a:pt x="1332" y="43072"/>
                              <a:pt x="-1" y="42818"/>
                            </a:cubicBezTo>
                          </a:path>
                          <a:path w="25642" h="43200" stroke="0" extrusionOk="0">
                            <a:moveTo>
                              <a:pt x="4041" y="0"/>
                            </a:moveTo>
                            <a:cubicBezTo>
                              <a:pt x="15971" y="0"/>
                              <a:pt x="25642" y="9670"/>
                              <a:pt x="25642" y="21600"/>
                            </a:cubicBezTo>
                            <a:cubicBezTo>
                              <a:pt x="25642" y="33529"/>
                              <a:pt x="15971" y="43200"/>
                              <a:pt x="4042" y="43200"/>
                            </a:cubicBezTo>
                            <a:cubicBezTo>
                              <a:pt x="2685" y="43200"/>
                              <a:pt x="1332" y="43072"/>
                              <a:pt x="-1" y="42818"/>
                            </a:cubicBezTo>
                            <a:lnTo>
                              <a:pt x="4042" y="21600"/>
                            </a:lnTo>
                            <a:lnTo>
                              <a:pt x="4041" y="0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</p:grpSp>
                <p:sp>
                  <p:nvSpPr>
                    <p:cNvPr id="507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21" y="8763"/>
                      <a:ext cx="475" cy="47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arrow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</p:grpSp>
              <p:grpSp>
                <p:nvGrpSpPr>
                  <p:cNvPr id="482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6430" y="7233"/>
                    <a:ext cx="969" cy="1254"/>
                    <a:chOff x="6430" y="7233"/>
                    <a:chExt cx="969" cy="1254"/>
                  </a:xfrm>
                </p:grpSpPr>
                <p:sp>
                  <p:nvSpPr>
                    <p:cNvPr id="483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58" y="7233"/>
                      <a:ext cx="4" cy="22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  <p:sp>
                  <p:nvSpPr>
                    <p:cNvPr id="484" name="Line 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58" y="7981"/>
                      <a:ext cx="3" cy="22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  <p:grpSp>
                  <p:nvGrpSpPr>
                    <p:cNvPr id="485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30" y="7468"/>
                      <a:ext cx="475" cy="515"/>
                      <a:chOff x="3808" y="8723"/>
                      <a:chExt cx="475" cy="515"/>
                    </a:xfrm>
                  </p:grpSpPr>
                  <p:grpSp>
                    <p:nvGrpSpPr>
                      <p:cNvPr id="501" name="Group 28"/>
                      <p:cNvGrpSpPr>
                        <a:grpSpLocks/>
                      </p:cNvGrpSpPr>
                      <p:nvPr/>
                    </p:nvGrpSpPr>
                    <p:grpSpPr bwMode="auto">
                      <a:xfrm rot="16200000" flipH="1">
                        <a:off x="3782" y="8809"/>
                        <a:ext cx="513" cy="342"/>
                        <a:chOff x="5529" y="8892"/>
                        <a:chExt cx="513" cy="342"/>
                      </a:xfrm>
                    </p:grpSpPr>
                    <p:sp>
                      <p:nvSpPr>
                        <p:cNvPr id="503" name="Oval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529" y="8892"/>
                          <a:ext cx="342" cy="341"/>
                        </a:xfrm>
                        <a:prstGeom prst="ellips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z"/>
                            <a:defRPr kumimoji="1" sz="27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y"/>
                            <a:defRPr kumimoji="1" sz="23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x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•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ClrTx/>
                            <a:buFontTx/>
                            <a:buNone/>
                          </a:pPr>
                          <a:endParaRPr kumimoji="0" lang="pl-PL" altLang="pl-PL" sz="1000"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504" name="Oval 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00" y="8892"/>
                          <a:ext cx="342" cy="341"/>
                        </a:xfrm>
                        <a:prstGeom prst="ellips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z"/>
                            <a:defRPr kumimoji="1" sz="27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y"/>
                            <a:defRPr kumimoji="1" sz="23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x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•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ClrTx/>
                            <a:buFontTx/>
                            <a:buNone/>
                          </a:pPr>
                          <a:endParaRPr kumimoji="0" lang="pl-PL" altLang="pl-PL" sz="1000"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505" name="Arc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700" y="8892"/>
                          <a:ext cx="171" cy="342"/>
                        </a:xfrm>
                        <a:custGeom>
                          <a:avLst/>
                          <a:gdLst>
                            <a:gd name="T0" fmla="*/ 0 w 25642"/>
                            <a:gd name="T1" fmla="*/ 0 h 43200"/>
                            <a:gd name="T2" fmla="*/ 0 w 25642"/>
                            <a:gd name="T3" fmla="*/ 0 h 43200"/>
                            <a:gd name="T4" fmla="*/ 0 w 25642"/>
                            <a:gd name="T5" fmla="*/ 0 h 432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5642" h="43200" fill="none" extrusionOk="0">
                              <a:moveTo>
                                <a:pt x="4041" y="0"/>
                              </a:moveTo>
                              <a:cubicBezTo>
                                <a:pt x="15971" y="0"/>
                                <a:pt x="25642" y="9670"/>
                                <a:pt x="25642" y="21600"/>
                              </a:cubicBezTo>
                              <a:cubicBezTo>
                                <a:pt x="25642" y="33529"/>
                                <a:pt x="15971" y="43200"/>
                                <a:pt x="4042" y="43200"/>
                              </a:cubicBezTo>
                              <a:cubicBezTo>
                                <a:pt x="2685" y="43200"/>
                                <a:pt x="1332" y="43072"/>
                                <a:pt x="-1" y="42818"/>
                              </a:cubicBezTo>
                            </a:path>
                            <a:path w="25642" h="43200" stroke="0" extrusionOk="0">
                              <a:moveTo>
                                <a:pt x="4041" y="0"/>
                              </a:moveTo>
                              <a:cubicBezTo>
                                <a:pt x="15971" y="0"/>
                                <a:pt x="25642" y="9670"/>
                                <a:pt x="25642" y="21600"/>
                              </a:cubicBezTo>
                              <a:cubicBezTo>
                                <a:pt x="25642" y="33529"/>
                                <a:pt x="15971" y="43200"/>
                                <a:pt x="4042" y="43200"/>
                              </a:cubicBezTo>
                              <a:cubicBezTo>
                                <a:pt x="2685" y="43200"/>
                                <a:pt x="1332" y="43072"/>
                                <a:pt x="-1" y="42818"/>
                              </a:cubicBezTo>
                              <a:lnTo>
                                <a:pt x="4042" y="21600"/>
                              </a:lnTo>
                              <a:lnTo>
                                <a:pt x="4041" y="0"/>
                              </a:lnTo>
                              <a:close/>
                            </a:path>
                          </a:pathLst>
                        </a:cu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 sz="1000"/>
                        </a:p>
                      </p:txBody>
                    </p:sp>
                  </p:grpSp>
                  <p:sp>
                    <p:nvSpPr>
                      <p:cNvPr id="502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808" y="8763"/>
                        <a:ext cx="475" cy="47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arrow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</p:grpSp>
                <p:sp>
                  <p:nvSpPr>
                    <p:cNvPr id="486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71" y="7233"/>
                      <a:ext cx="4" cy="2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  <p:sp>
                  <p:nvSpPr>
                    <p:cNvPr id="487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71" y="7982"/>
                      <a:ext cx="1" cy="2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  <p:grpSp>
                  <p:nvGrpSpPr>
                    <p:cNvPr id="488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30" y="8201"/>
                      <a:ext cx="456" cy="286"/>
                      <a:chOff x="3808" y="9342"/>
                      <a:chExt cx="456" cy="286"/>
                    </a:xfrm>
                  </p:grpSpPr>
                  <p:sp>
                    <p:nvSpPr>
                      <p:cNvPr id="496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>
                        <a:off x="3808" y="9342"/>
                        <a:ext cx="456" cy="1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  <p:sp>
                    <p:nvSpPr>
                      <p:cNvPr id="497" name="Line 22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091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  <p:sp>
                    <p:nvSpPr>
                      <p:cNvPr id="498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206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  <p:sp>
                    <p:nvSpPr>
                      <p:cNvPr id="499" name="Line 20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3978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  <p:sp>
                    <p:nvSpPr>
                      <p:cNvPr id="500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3863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</p:grpSp>
                <p:grpSp>
                  <p:nvGrpSpPr>
                    <p:cNvPr id="489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43" y="8201"/>
                      <a:ext cx="456" cy="286"/>
                      <a:chOff x="4321" y="9342"/>
                      <a:chExt cx="456" cy="286"/>
                    </a:xfrm>
                  </p:grpSpPr>
                  <p:sp>
                    <p:nvSpPr>
                      <p:cNvPr id="491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>
                        <a:off x="4321" y="9342"/>
                        <a:ext cx="456" cy="1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  <p:sp>
                    <p:nvSpPr>
                      <p:cNvPr id="492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604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  <p:sp>
                    <p:nvSpPr>
                      <p:cNvPr id="493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719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  <p:sp>
                    <p:nvSpPr>
                      <p:cNvPr id="494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491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  <p:sp>
                    <p:nvSpPr>
                      <p:cNvPr id="495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376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pl-PL" sz="1000"/>
                      </a:p>
                    </p:txBody>
                  </p:sp>
                </p:grpSp>
                <p:sp>
                  <p:nvSpPr>
                    <p:cNvPr id="490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58" y="7233"/>
                      <a:ext cx="513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l-PL" sz="1000"/>
                    </a:p>
                  </p:txBody>
                </p:sp>
              </p:grpSp>
            </p:grpSp>
            <p:grpSp>
              <p:nvGrpSpPr>
                <p:cNvPr id="478" name="Group 6"/>
                <p:cNvGrpSpPr>
                  <a:grpSpLocks/>
                </p:cNvGrpSpPr>
                <p:nvPr/>
              </p:nvGrpSpPr>
              <p:grpSpPr bwMode="auto">
                <a:xfrm>
                  <a:off x="6657" y="7062"/>
                  <a:ext cx="515" cy="171"/>
                  <a:chOff x="6657" y="7062"/>
                  <a:chExt cx="515" cy="171"/>
                </a:xfrm>
              </p:grpSpPr>
              <p:sp>
                <p:nvSpPr>
                  <p:cNvPr id="479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657" y="7062"/>
                    <a:ext cx="1" cy="1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  <p:sp>
                <p:nvSpPr>
                  <p:cNvPr id="480" name="Line 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71" y="7062"/>
                    <a:ext cx="1" cy="1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 sz="1000"/>
                  </a:p>
                </p:txBody>
              </p:sp>
            </p:grpSp>
          </p:grpSp>
        </p:grpSp>
        <p:sp>
          <p:nvSpPr>
            <p:cNvPr id="474" name="Text Box 3"/>
            <p:cNvSpPr txBox="1">
              <a:spLocks noChangeArrowheads="1"/>
            </p:cNvSpPr>
            <p:nvPr/>
          </p:nvSpPr>
          <p:spPr bwMode="auto">
            <a:xfrm>
              <a:off x="6685" y="6879"/>
              <a:ext cx="63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000" b="1" i="1">
                  <a:latin typeface="Arial" pitchFamily="34" charset="0"/>
                  <a:cs typeface="Times New Roman" pitchFamily="18" charset="0"/>
                </a:rPr>
                <a:t>GPZ 2</a:t>
              </a:r>
              <a:endParaRPr kumimoji="0" lang="pl-PL" altLang="pl-PL" sz="100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380" grpId="0"/>
      <p:bldP spid="381" grpId="0"/>
      <p:bldP spid="4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314244" y="2540705"/>
            <a:ext cx="6750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 typeface="Monotype Sorts"/>
              <a:buNone/>
            </a:pPr>
            <a:r>
              <a:rPr kumimoji="0" lang="pl-PL" altLang="pl-PL" sz="2400" b="1" i="1" dirty="0">
                <a:solidFill>
                  <a:srgbClr val="0070C0"/>
                </a:solidFill>
                <a:latin typeface="Times New Roman" pitchFamily="18" charset="0"/>
              </a:rPr>
              <a:t>Struktura i parametry systemu elektroenergetycznego</a:t>
            </a:r>
            <a:endParaRPr lang="pl-PL" altLang="pl-PL" sz="24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037219" y="4432263"/>
            <a:ext cx="336630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None/>
              <a:defRPr/>
            </a:pPr>
            <a:r>
              <a:rPr kumimoji="1" lang="pl-PL" sz="2700" i="1" kern="0" smtClean="0">
                <a:solidFill>
                  <a:srgbClr val="00B050"/>
                </a:solidFill>
                <a:latin typeface="+mn-lt"/>
              </a:rPr>
              <a:t>Dziękujemy za uwagę</a:t>
            </a:r>
            <a:endParaRPr kumimoji="1" lang="pl-PL" sz="27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ktor_stanu"/>
          <p:cNvGrpSpPr>
            <a:grpSpLocks/>
          </p:cNvGrpSpPr>
          <p:nvPr/>
        </p:nvGrpSpPr>
        <p:grpSpPr bwMode="auto">
          <a:xfrm>
            <a:off x="3413125" y="1409923"/>
            <a:ext cx="4306888" cy="4630737"/>
            <a:chOff x="3413051" y="1573619"/>
            <a:chExt cx="4306185" cy="4629615"/>
          </a:xfrm>
        </p:grpSpPr>
        <p:sp>
          <p:nvSpPr>
            <p:cNvPr id="3" name="pole tekstowe 18963"/>
            <p:cNvSpPr txBox="1">
              <a:spLocks noChangeArrowheads="1"/>
            </p:cNvSpPr>
            <p:nvPr/>
          </p:nvSpPr>
          <p:spPr bwMode="auto">
            <a:xfrm>
              <a:off x="4805881" y="5741569"/>
              <a:ext cx="29133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400" b="1" i="1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X</a:t>
              </a:r>
              <a:r>
                <a:rPr kumimoji="0" lang="pl-PL" altLang="pl-PL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pl-PL" altLang="pl-PL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</a:rPr>
                <a:t>– wektor stanu SEE</a:t>
              </a:r>
              <a:endParaRPr kumimoji="0" lang="pl-PL" alt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4" name="Łącznik prosty ze strzałką 5"/>
            <p:cNvCxnSpPr>
              <a:cxnSpLocks noChangeShapeType="1"/>
            </p:cNvCxnSpPr>
            <p:nvPr/>
          </p:nvCxnSpPr>
          <p:spPr bwMode="auto">
            <a:xfrm flipH="1" flipV="1">
              <a:off x="3512521" y="1771650"/>
              <a:ext cx="1076326" cy="4419601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5" name="Łącznik prostoliniowy 15"/>
            <p:cNvCxnSpPr>
              <a:cxnSpLocks noChangeShapeType="1"/>
            </p:cNvCxnSpPr>
            <p:nvPr/>
          </p:nvCxnSpPr>
          <p:spPr bwMode="auto">
            <a:xfrm>
              <a:off x="4330700" y="6191250"/>
              <a:ext cx="476250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" name="Łącznik prosty ze strzałką 525"/>
            <p:cNvCxnSpPr>
              <a:cxnSpLocks noChangeShapeType="1"/>
            </p:cNvCxnSpPr>
            <p:nvPr/>
          </p:nvCxnSpPr>
          <p:spPr bwMode="auto">
            <a:xfrm flipV="1">
              <a:off x="4597263" y="1924494"/>
              <a:ext cx="1573618" cy="424239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7" name="Łącznik prosty ze strzałką 528"/>
            <p:cNvCxnSpPr>
              <a:cxnSpLocks noChangeShapeType="1"/>
            </p:cNvCxnSpPr>
            <p:nvPr/>
          </p:nvCxnSpPr>
          <p:spPr bwMode="auto">
            <a:xfrm flipH="1" flipV="1">
              <a:off x="4164645" y="2488020"/>
              <a:ext cx="425303" cy="3700129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8" name="Łącznik prosty ze strzałką 531"/>
            <p:cNvCxnSpPr>
              <a:cxnSpLocks noChangeShapeType="1"/>
            </p:cNvCxnSpPr>
            <p:nvPr/>
          </p:nvCxnSpPr>
          <p:spPr bwMode="auto">
            <a:xfrm flipV="1">
              <a:off x="4586631" y="2530549"/>
              <a:ext cx="106325" cy="365760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9" name="Łącznik prosty ze strzałką 537"/>
            <p:cNvCxnSpPr>
              <a:cxnSpLocks noChangeShapeType="1"/>
            </p:cNvCxnSpPr>
            <p:nvPr/>
          </p:nvCxnSpPr>
          <p:spPr bwMode="auto">
            <a:xfrm flipH="1" flipV="1">
              <a:off x="4561367" y="1573619"/>
              <a:ext cx="31898" cy="4603898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0" name="Łącznik prosty ze strzałką 540"/>
            <p:cNvCxnSpPr>
              <a:cxnSpLocks noChangeShapeType="1"/>
            </p:cNvCxnSpPr>
            <p:nvPr/>
          </p:nvCxnSpPr>
          <p:spPr bwMode="auto">
            <a:xfrm flipV="1">
              <a:off x="4590627" y="4114801"/>
              <a:ext cx="1063256" cy="2052083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1" name="Łącznik prosty ze strzałką 543"/>
            <p:cNvCxnSpPr>
              <a:cxnSpLocks noChangeShapeType="1"/>
            </p:cNvCxnSpPr>
            <p:nvPr/>
          </p:nvCxnSpPr>
          <p:spPr bwMode="auto">
            <a:xfrm flipH="1" flipV="1">
              <a:off x="3413051" y="4178595"/>
              <a:ext cx="1169581" cy="2009555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2" name="Łącznik prosty ze strzałką 546"/>
            <p:cNvCxnSpPr>
              <a:cxnSpLocks noChangeShapeType="1"/>
            </p:cNvCxnSpPr>
            <p:nvPr/>
          </p:nvCxnSpPr>
          <p:spPr bwMode="auto">
            <a:xfrm flipV="1">
              <a:off x="4593265" y="4912243"/>
              <a:ext cx="818707" cy="1265273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3" name="Łącznik prosty ze strzałką 549"/>
            <p:cNvCxnSpPr>
              <a:cxnSpLocks noChangeShapeType="1"/>
            </p:cNvCxnSpPr>
            <p:nvPr/>
          </p:nvCxnSpPr>
          <p:spPr bwMode="auto">
            <a:xfrm flipH="1" flipV="1">
              <a:off x="4104167" y="4954773"/>
              <a:ext cx="489098" cy="1222743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4" name="Łącznik prosty ze strzałką 553"/>
            <p:cNvCxnSpPr>
              <a:cxnSpLocks noChangeShapeType="1"/>
            </p:cNvCxnSpPr>
            <p:nvPr/>
          </p:nvCxnSpPr>
          <p:spPr bwMode="auto">
            <a:xfrm flipV="1">
              <a:off x="4593946" y="4696358"/>
              <a:ext cx="1433780" cy="1492302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15" name="Txt_Y"/>
          <p:cNvSpPr txBox="1">
            <a:spLocks noChangeArrowheads="1"/>
          </p:cNvSpPr>
          <p:nvPr/>
        </p:nvSpPr>
        <p:spPr bwMode="auto">
          <a:xfrm>
            <a:off x="5163551" y="2739950"/>
            <a:ext cx="2821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36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kumimoji="0" lang="pl-PL" altLang="pl-PL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Ui_Di_P_Q"/>
          <p:cNvGrpSpPr>
            <a:grpSpLocks/>
          </p:cNvGrpSpPr>
          <p:nvPr/>
        </p:nvGrpSpPr>
        <p:grpSpPr bwMode="auto">
          <a:xfrm>
            <a:off x="2664150" y="1254669"/>
            <a:ext cx="4209062" cy="3575089"/>
            <a:chOff x="2663890" y="1417905"/>
            <a:chExt cx="4209882" cy="3575771"/>
          </a:xfrm>
        </p:grpSpPr>
        <p:grpSp>
          <p:nvGrpSpPr>
            <p:cNvPr id="17" name="U_D_i"/>
            <p:cNvGrpSpPr>
              <a:grpSpLocks/>
            </p:cNvGrpSpPr>
            <p:nvPr/>
          </p:nvGrpSpPr>
          <p:grpSpPr bwMode="auto">
            <a:xfrm>
              <a:off x="5912276" y="1428072"/>
              <a:ext cx="961496" cy="838098"/>
              <a:chOff x="7849" y="1877"/>
              <a:chExt cx="1514" cy="1320"/>
            </a:xfrm>
          </p:grpSpPr>
          <p:sp>
            <p:nvSpPr>
              <p:cNvPr id="26" name="Text Box 400"/>
              <p:cNvSpPr txBox="1">
                <a:spLocks noChangeArrowheads="1"/>
              </p:cNvSpPr>
              <p:nvPr/>
            </p:nvSpPr>
            <p:spPr bwMode="auto">
              <a:xfrm>
                <a:off x="7849" y="1888"/>
                <a:ext cx="535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400" b="1" i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kumimoji="0" lang="pl-PL" altLang="pl-PL" sz="1600" b="1" i="1" baseline="-3000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kumimoji="0" lang="pl-PL" altLang="pl-PL" sz="1400" b="1" i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kumimoji="0" lang="pl-PL" altLang="pl-PL" sz="1400" b="1" i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</a:t>
                </a:r>
                <a:r>
                  <a:rPr kumimoji="0" lang="pl-PL" altLang="pl-PL" sz="1600" b="1" i="1" baseline="-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kumimoji="0" lang="pl-PL" altLang="pl-PL" sz="16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27" name="Text Box 399"/>
              <p:cNvSpPr txBox="1">
                <a:spLocks noChangeArrowheads="1"/>
              </p:cNvSpPr>
              <p:nvPr/>
            </p:nvSpPr>
            <p:spPr bwMode="auto">
              <a:xfrm>
                <a:off x="8795" y="1877"/>
                <a:ext cx="56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kumimoji="0" lang="pl-PL" altLang="pl-PL" sz="1600" b="1" i="1" baseline="-30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kumimoji="0" lang="pl-PL" altLang="pl-PL" sz="1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,Q</a:t>
                </a:r>
                <a:r>
                  <a:rPr kumimoji="0" lang="pl-PL" altLang="pl-PL" sz="1600" b="1" i="1" baseline="-30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kumimoji="0" lang="pl-PL" altLang="pl-PL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 Box 398"/>
              <p:cNvSpPr txBox="1">
                <a:spLocks noChangeArrowheads="1"/>
              </p:cNvSpPr>
              <p:nvPr/>
            </p:nvSpPr>
            <p:spPr bwMode="auto">
              <a:xfrm>
                <a:off x="8533" y="2987"/>
                <a:ext cx="17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800" b="1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i</a:t>
                </a:r>
                <a:endParaRPr kumimoji="0" lang="pl-PL" altLang="pl-P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8" name="U_D_GPZ"/>
            <p:cNvGrpSpPr>
              <a:grpSpLocks/>
            </p:cNvGrpSpPr>
            <p:nvPr/>
          </p:nvGrpSpPr>
          <p:grpSpPr bwMode="auto">
            <a:xfrm>
              <a:off x="3749877" y="4586066"/>
              <a:ext cx="1080261" cy="407610"/>
              <a:chOff x="4444" y="6851"/>
              <a:chExt cx="1701" cy="642"/>
            </a:xfrm>
          </p:grpSpPr>
          <p:sp>
            <p:nvSpPr>
              <p:cNvPr id="23" name="Text Box 213"/>
              <p:cNvSpPr txBox="1">
                <a:spLocks noChangeArrowheads="1"/>
              </p:cNvSpPr>
              <p:nvPr/>
            </p:nvSpPr>
            <p:spPr bwMode="auto">
              <a:xfrm>
                <a:off x="4444" y="6851"/>
                <a:ext cx="59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 smtClean="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U</a:t>
                </a:r>
                <a:r>
                  <a:rPr kumimoji="0" lang="pl-PL" altLang="pl-PL" sz="1200" b="1" i="1" baseline="-30000" smtClean="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r>
                  <a:rPr kumimoji="0" lang="pl-PL" altLang="pl-PL" sz="1200" b="1" i="1" smtClean="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,</a:t>
                </a:r>
                <a:r>
                  <a:rPr kumimoji="0" lang="pl-PL" altLang="pl-PL" sz="1200" b="1" i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</a:t>
                </a:r>
                <a:r>
                  <a:rPr kumimoji="0" lang="pl-PL" altLang="pl-PL" sz="1200" b="1" i="1" baseline="-3000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endParaRPr kumimoji="0" lang="pl-PL" altLang="pl-PL" sz="1200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24" name="Text Box 212"/>
              <p:cNvSpPr txBox="1">
                <a:spLocks noChangeArrowheads="1"/>
              </p:cNvSpPr>
              <p:nvPr/>
            </p:nvSpPr>
            <p:spPr bwMode="auto">
              <a:xfrm>
                <a:off x="4543" y="7202"/>
                <a:ext cx="65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P</a:t>
                </a:r>
                <a:r>
                  <a:rPr kumimoji="0" lang="pl-PL" altLang="pl-PL" sz="1200" b="1" i="1" baseline="-30000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r>
                  <a:rPr kumimoji="0" lang="pl-PL" altLang="pl-PL" sz="1200" b="1" i="1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,Q</a:t>
                </a:r>
                <a:r>
                  <a:rPr kumimoji="0" lang="pl-PL" altLang="pl-PL" sz="1200" b="1" i="1" baseline="-3000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endParaRPr kumimoji="0" lang="pl-PL" altLang="pl-PL" sz="12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sp>
            <p:nvSpPr>
              <p:cNvPr id="25" name="Text Box 211"/>
              <p:cNvSpPr txBox="1">
                <a:spLocks noChangeArrowheads="1"/>
              </p:cNvSpPr>
              <p:nvPr/>
            </p:nvSpPr>
            <p:spPr bwMode="auto">
              <a:xfrm>
                <a:off x="5972" y="7134"/>
                <a:ext cx="173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800" b="1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endParaRPr kumimoji="0" lang="pl-PL" altLang="pl-P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9" name="U_D_1"/>
            <p:cNvGrpSpPr>
              <a:grpSpLocks/>
            </p:cNvGrpSpPr>
            <p:nvPr/>
          </p:nvGrpSpPr>
          <p:grpSpPr bwMode="auto">
            <a:xfrm>
              <a:off x="2663890" y="1417905"/>
              <a:ext cx="1092955" cy="732695"/>
              <a:chOff x="2734" y="1858"/>
              <a:chExt cx="1721" cy="1154"/>
            </a:xfrm>
          </p:grpSpPr>
          <p:sp>
            <p:nvSpPr>
              <p:cNvPr id="20" name="Text Box 93"/>
              <p:cNvSpPr txBox="1">
                <a:spLocks noChangeArrowheads="1"/>
              </p:cNvSpPr>
              <p:nvPr/>
            </p:nvSpPr>
            <p:spPr bwMode="auto">
              <a:xfrm>
                <a:off x="3613" y="2727"/>
                <a:ext cx="138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800" b="1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1</a:t>
                </a:r>
                <a:endParaRPr kumimoji="0" lang="pl-PL" altLang="pl-PL" sz="900">
                  <a:solidFill>
                    <a:srgbClr val="000000"/>
                  </a:solidFill>
                  <a:latin typeface="Arial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1" name="Text Box 92"/>
              <p:cNvSpPr txBox="1">
                <a:spLocks noChangeArrowheads="1"/>
              </p:cNvSpPr>
              <p:nvPr/>
            </p:nvSpPr>
            <p:spPr bwMode="auto">
              <a:xfrm>
                <a:off x="3793" y="1858"/>
                <a:ext cx="662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400" b="1" i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kumimoji="0" lang="pl-PL" altLang="pl-PL" sz="1600" b="1" i="1" baseline="-3000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kumimoji="0" lang="pl-PL" altLang="pl-PL" sz="1400" b="1" i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pl-PL" altLang="pl-PL" sz="1400" b="1" i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</a:t>
                </a:r>
                <a:r>
                  <a:rPr kumimoji="0" lang="pl-PL" altLang="pl-PL" sz="1600" b="1" i="1" baseline="-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kumimoji="0" lang="pl-PL" altLang="pl-PL" sz="1400" dirty="0">
                  <a:solidFill>
                    <a:srgbClr val="000000"/>
                  </a:solidFill>
                  <a:latin typeface="Times New Roman" pitchFamily="18" charset="0"/>
                  <a:cs typeface="Times New Roman" panose="02020603050405020304" pitchFamily="18" charset="0"/>
                  <a:sym typeface="Symbol" pitchFamily="18" charset="2"/>
                </a:endParaRP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4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22" name="Text Box 91"/>
              <p:cNvSpPr txBox="1">
                <a:spLocks noChangeArrowheads="1"/>
              </p:cNvSpPr>
              <p:nvPr/>
            </p:nvSpPr>
            <p:spPr bwMode="auto">
              <a:xfrm>
                <a:off x="2734" y="2271"/>
                <a:ext cx="601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P</a:t>
                </a:r>
                <a:r>
                  <a:rPr kumimoji="0" lang="pl-PL" altLang="pl-PL" sz="1200" b="1" i="1" baseline="-3000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1</a:t>
                </a:r>
                <a:r>
                  <a:rPr kumimoji="0" lang="pl-PL" altLang="pl-PL" sz="1200" b="1" i="1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,Q</a:t>
                </a:r>
                <a:r>
                  <a:rPr kumimoji="0" lang="pl-PL" altLang="pl-PL" sz="1200" b="1" i="1" baseline="-3000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1</a:t>
                </a:r>
                <a:endParaRPr kumimoji="0" lang="pl-PL" altLang="pl-PL" sz="120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2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29" name="Prądy"/>
          <p:cNvGrpSpPr>
            <a:grpSpLocks/>
          </p:cNvGrpSpPr>
          <p:nvPr/>
        </p:nvGrpSpPr>
        <p:grpSpPr bwMode="auto">
          <a:xfrm>
            <a:off x="2359025" y="1063848"/>
            <a:ext cx="4867275" cy="4289425"/>
            <a:chOff x="2358431" y="1226792"/>
            <a:chExt cx="4867973" cy="4290138"/>
          </a:xfrm>
        </p:grpSpPr>
        <p:sp>
          <p:nvSpPr>
            <p:cNvPr id="30" name="Line 344"/>
            <p:cNvSpPr>
              <a:spLocks noChangeShapeType="1"/>
            </p:cNvSpPr>
            <p:nvPr/>
          </p:nvSpPr>
          <p:spPr bwMode="auto">
            <a:xfrm flipH="1" flipV="1">
              <a:off x="2358431" y="3781868"/>
              <a:ext cx="118759" cy="1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Line 203"/>
            <p:cNvSpPr>
              <a:spLocks noChangeShapeType="1"/>
            </p:cNvSpPr>
            <p:nvPr/>
          </p:nvSpPr>
          <p:spPr bwMode="auto">
            <a:xfrm flipH="1" flipV="1">
              <a:off x="7117805" y="4618277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202"/>
            <p:cNvSpPr>
              <a:spLocks noChangeShapeType="1"/>
            </p:cNvSpPr>
            <p:nvPr/>
          </p:nvSpPr>
          <p:spPr bwMode="auto">
            <a:xfrm rot="10800000" flipV="1">
              <a:off x="4250314" y="4844585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Line 191"/>
            <p:cNvSpPr>
              <a:spLocks noChangeShapeType="1"/>
            </p:cNvSpPr>
            <p:nvPr/>
          </p:nvSpPr>
          <p:spPr bwMode="auto">
            <a:xfrm flipH="1" flipV="1">
              <a:off x="2633916" y="4611069"/>
              <a:ext cx="118759" cy="1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190"/>
            <p:cNvSpPr>
              <a:spLocks noChangeShapeType="1"/>
            </p:cNvSpPr>
            <p:nvPr/>
          </p:nvSpPr>
          <p:spPr bwMode="auto">
            <a:xfrm rot="10800000" flipV="1">
              <a:off x="4580084" y="4840609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189"/>
            <p:cNvSpPr>
              <a:spLocks noChangeShapeType="1"/>
            </p:cNvSpPr>
            <p:nvPr/>
          </p:nvSpPr>
          <p:spPr bwMode="auto">
            <a:xfrm rot="10800000" flipV="1">
              <a:off x="5171199" y="4832655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188"/>
            <p:cNvSpPr>
              <a:spLocks noChangeShapeType="1"/>
            </p:cNvSpPr>
            <p:nvPr/>
          </p:nvSpPr>
          <p:spPr bwMode="auto">
            <a:xfrm rot="10800000" flipV="1">
              <a:off x="5493016" y="483663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187"/>
            <p:cNvSpPr>
              <a:spLocks noChangeShapeType="1"/>
            </p:cNvSpPr>
            <p:nvPr/>
          </p:nvSpPr>
          <p:spPr bwMode="auto">
            <a:xfrm flipH="1" flipV="1">
              <a:off x="2358431" y="4108851"/>
              <a:ext cx="118759" cy="1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186"/>
            <p:cNvSpPr>
              <a:spLocks noChangeShapeType="1"/>
            </p:cNvSpPr>
            <p:nvPr/>
          </p:nvSpPr>
          <p:spPr bwMode="auto">
            <a:xfrm rot="10800000" flipV="1">
              <a:off x="6168870" y="4720108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Line 185"/>
            <p:cNvSpPr>
              <a:spLocks noChangeShapeType="1"/>
            </p:cNvSpPr>
            <p:nvPr/>
          </p:nvSpPr>
          <p:spPr bwMode="auto">
            <a:xfrm flipH="1" flipV="1">
              <a:off x="6941617" y="5374875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184"/>
            <p:cNvSpPr>
              <a:spLocks noChangeShapeType="1"/>
            </p:cNvSpPr>
            <p:nvPr/>
          </p:nvSpPr>
          <p:spPr bwMode="auto">
            <a:xfrm flipH="1" flipV="1">
              <a:off x="5626518" y="5516295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171"/>
            <p:cNvSpPr>
              <a:spLocks noChangeShapeType="1"/>
            </p:cNvSpPr>
            <p:nvPr/>
          </p:nvSpPr>
          <p:spPr bwMode="auto">
            <a:xfrm flipH="1" flipV="1">
              <a:off x="4009484" y="5516295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139"/>
            <p:cNvSpPr>
              <a:spLocks noChangeShapeType="1"/>
            </p:cNvSpPr>
            <p:nvPr/>
          </p:nvSpPr>
          <p:spPr bwMode="auto">
            <a:xfrm>
              <a:off x="4214750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138"/>
            <p:cNvSpPr>
              <a:spLocks noChangeShapeType="1"/>
            </p:cNvSpPr>
            <p:nvPr/>
          </p:nvSpPr>
          <p:spPr bwMode="auto">
            <a:xfrm>
              <a:off x="4105517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136"/>
            <p:cNvSpPr>
              <a:spLocks noChangeShapeType="1"/>
            </p:cNvSpPr>
            <p:nvPr/>
          </p:nvSpPr>
          <p:spPr bwMode="auto">
            <a:xfrm>
              <a:off x="5191493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Line 135"/>
            <p:cNvSpPr>
              <a:spLocks noChangeShapeType="1"/>
            </p:cNvSpPr>
            <p:nvPr/>
          </p:nvSpPr>
          <p:spPr bwMode="auto">
            <a:xfrm>
              <a:off x="5300725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Line 134"/>
            <p:cNvSpPr>
              <a:spLocks noChangeShapeType="1"/>
            </p:cNvSpPr>
            <p:nvPr/>
          </p:nvSpPr>
          <p:spPr bwMode="auto">
            <a:xfrm>
              <a:off x="4518317" y="122679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Line 130"/>
            <p:cNvSpPr>
              <a:spLocks noChangeShapeType="1"/>
            </p:cNvSpPr>
            <p:nvPr/>
          </p:nvSpPr>
          <p:spPr bwMode="auto">
            <a:xfrm flipH="1" flipV="1">
              <a:off x="7038286" y="1949364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129"/>
            <p:cNvSpPr>
              <a:spLocks noChangeShapeType="1"/>
            </p:cNvSpPr>
            <p:nvPr/>
          </p:nvSpPr>
          <p:spPr bwMode="auto">
            <a:xfrm flipH="1" flipV="1">
              <a:off x="7038286" y="3055356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128"/>
            <p:cNvSpPr>
              <a:spLocks noChangeShapeType="1"/>
            </p:cNvSpPr>
            <p:nvPr/>
          </p:nvSpPr>
          <p:spPr bwMode="auto">
            <a:xfrm flipH="1" flipV="1">
              <a:off x="7117806" y="4126884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127"/>
            <p:cNvSpPr>
              <a:spLocks noChangeShapeType="1"/>
            </p:cNvSpPr>
            <p:nvPr/>
          </p:nvSpPr>
          <p:spPr bwMode="auto">
            <a:xfrm flipH="1" flipV="1">
              <a:off x="2368592" y="1610920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126"/>
            <p:cNvSpPr>
              <a:spLocks noChangeShapeType="1"/>
            </p:cNvSpPr>
            <p:nvPr/>
          </p:nvSpPr>
          <p:spPr bwMode="auto">
            <a:xfrm flipH="1" flipV="1">
              <a:off x="2368592" y="1940776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Line 125"/>
            <p:cNvSpPr>
              <a:spLocks noChangeShapeType="1"/>
            </p:cNvSpPr>
            <p:nvPr/>
          </p:nvSpPr>
          <p:spPr bwMode="auto">
            <a:xfrm flipH="1" flipV="1">
              <a:off x="2368592" y="2692818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Line 124"/>
            <p:cNvSpPr>
              <a:spLocks noChangeShapeType="1"/>
            </p:cNvSpPr>
            <p:nvPr/>
          </p:nvSpPr>
          <p:spPr bwMode="auto">
            <a:xfrm flipH="1" flipV="1">
              <a:off x="2368592" y="3022506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4" name="OZE_2"/>
          <p:cNvGrpSpPr>
            <a:grpSpLocks/>
          </p:cNvGrpSpPr>
          <p:nvPr/>
        </p:nvGrpSpPr>
        <p:grpSpPr bwMode="auto">
          <a:xfrm>
            <a:off x="5589588" y="5316760"/>
            <a:ext cx="227012" cy="95250"/>
            <a:chOff x="7285" y="9057"/>
            <a:chExt cx="356" cy="150"/>
          </a:xfrm>
        </p:grpSpPr>
        <p:grpSp>
          <p:nvGrpSpPr>
            <p:cNvPr id="55" name="Group 194"/>
            <p:cNvGrpSpPr>
              <a:grpSpLocks noChangeAspect="1"/>
            </p:cNvGrpSpPr>
            <p:nvPr/>
          </p:nvGrpSpPr>
          <p:grpSpPr bwMode="auto">
            <a:xfrm>
              <a:off x="7513" y="9057"/>
              <a:ext cx="128" cy="150"/>
              <a:chOff x="6026" y="7968"/>
              <a:chExt cx="342" cy="398"/>
            </a:xfrm>
          </p:grpSpPr>
          <p:sp>
            <p:nvSpPr>
              <p:cNvPr id="57" name="Oval 201"/>
              <p:cNvSpPr>
                <a:spLocks noChangeAspect="1" noChangeArrowheads="1"/>
              </p:cNvSpPr>
              <p:nvPr/>
            </p:nvSpPr>
            <p:spPr bwMode="auto">
              <a:xfrm flipH="1">
                <a:off x="6026" y="7968"/>
                <a:ext cx="342" cy="341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58" name="Group 195"/>
              <p:cNvGrpSpPr>
                <a:grpSpLocks noChangeAspect="1"/>
              </p:cNvGrpSpPr>
              <p:nvPr/>
            </p:nvGrpSpPr>
            <p:grpSpPr bwMode="auto">
              <a:xfrm>
                <a:off x="6140" y="8024"/>
                <a:ext cx="171" cy="342"/>
                <a:chOff x="6710" y="8024"/>
                <a:chExt cx="171" cy="342"/>
              </a:xfrm>
            </p:grpSpPr>
            <p:grpSp>
              <p:nvGrpSpPr>
                <p:cNvPr id="59" name="Group 197"/>
                <p:cNvGrpSpPr>
                  <a:grpSpLocks noChangeAspect="1"/>
                </p:cNvGrpSpPr>
                <p:nvPr/>
              </p:nvGrpSpPr>
              <p:grpSpPr bwMode="auto">
                <a:xfrm rot="2100000">
                  <a:off x="6710" y="8024"/>
                  <a:ext cx="171" cy="228"/>
                  <a:chOff x="6710" y="8024"/>
                  <a:chExt cx="171" cy="228"/>
                </a:xfrm>
              </p:grpSpPr>
              <p:cxnSp>
                <p:nvCxnSpPr>
                  <p:cNvPr id="61" name="AutoShape 200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6710" y="8024"/>
                    <a:ext cx="57" cy="114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" name="AutoShape 199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6767" y="8081"/>
                    <a:ext cx="114" cy="57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3" name="AutoShape 198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6710" y="8138"/>
                    <a:ext cx="57" cy="114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60" name="AutoShape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6751" y="8138"/>
                  <a:ext cx="57" cy="228"/>
                </a:xfrm>
                <a:prstGeom prst="triangle">
                  <a:avLst>
                    <a:gd name="adj" fmla="val 50000"/>
                  </a:avLst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56" name="Line 193"/>
            <p:cNvSpPr>
              <a:spLocks noChangeShapeType="1"/>
            </p:cNvSpPr>
            <p:nvPr/>
          </p:nvSpPr>
          <p:spPr bwMode="auto">
            <a:xfrm rot="5400000">
              <a:off x="7398" y="9001"/>
              <a:ext cx="1" cy="2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4" name="OZE_1"/>
          <p:cNvGrpSpPr>
            <a:grpSpLocks/>
          </p:cNvGrpSpPr>
          <p:nvPr/>
        </p:nvGrpSpPr>
        <p:grpSpPr bwMode="auto">
          <a:xfrm>
            <a:off x="3744913" y="5316760"/>
            <a:ext cx="396875" cy="104775"/>
            <a:chOff x="4435" y="8259"/>
            <a:chExt cx="627" cy="165"/>
          </a:xfrm>
        </p:grpSpPr>
        <p:grpSp>
          <p:nvGrpSpPr>
            <p:cNvPr id="65" name="Group 174"/>
            <p:cNvGrpSpPr>
              <a:grpSpLocks/>
            </p:cNvGrpSpPr>
            <p:nvPr/>
          </p:nvGrpSpPr>
          <p:grpSpPr bwMode="auto">
            <a:xfrm>
              <a:off x="4720" y="8259"/>
              <a:ext cx="342" cy="150"/>
              <a:chOff x="4720" y="8259"/>
              <a:chExt cx="342" cy="150"/>
            </a:xfrm>
          </p:grpSpPr>
          <p:grpSp>
            <p:nvGrpSpPr>
              <p:cNvPr id="67" name="Group 176"/>
              <p:cNvGrpSpPr>
                <a:grpSpLocks noChangeAspect="1"/>
              </p:cNvGrpSpPr>
              <p:nvPr/>
            </p:nvGrpSpPr>
            <p:grpSpPr bwMode="auto">
              <a:xfrm>
                <a:off x="4720" y="8259"/>
                <a:ext cx="128" cy="150"/>
                <a:chOff x="6026" y="7968"/>
                <a:chExt cx="342" cy="398"/>
              </a:xfrm>
            </p:grpSpPr>
            <p:sp>
              <p:nvSpPr>
                <p:cNvPr id="69" name="Oval 18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6026" y="7968"/>
                  <a:ext cx="342" cy="341"/>
                </a:xfrm>
                <a:prstGeom prst="ellips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70" name="Group 177"/>
                <p:cNvGrpSpPr>
                  <a:grpSpLocks noChangeAspect="1"/>
                </p:cNvGrpSpPr>
                <p:nvPr/>
              </p:nvGrpSpPr>
              <p:grpSpPr bwMode="auto">
                <a:xfrm>
                  <a:off x="6140" y="8024"/>
                  <a:ext cx="171" cy="342"/>
                  <a:chOff x="6710" y="8024"/>
                  <a:chExt cx="171" cy="342"/>
                </a:xfrm>
              </p:grpSpPr>
              <p:grpSp>
                <p:nvGrpSpPr>
                  <p:cNvPr id="71" name="Group 179"/>
                  <p:cNvGrpSpPr>
                    <a:grpSpLocks noChangeAspect="1"/>
                  </p:cNvGrpSpPr>
                  <p:nvPr/>
                </p:nvGrpSpPr>
                <p:grpSpPr bwMode="auto">
                  <a:xfrm rot="2100000">
                    <a:off x="6710" y="8024"/>
                    <a:ext cx="171" cy="228"/>
                    <a:chOff x="6710" y="8024"/>
                    <a:chExt cx="171" cy="228"/>
                  </a:xfrm>
                </p:grpSpPr>
                <p:cxnSp>
                  <p:nvCxnSpPr>
                    <p:cNvPr id="73" name="AutoShape 182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>
                      <a:off x="6710" y="8024"/>
                      <a:ext cx="57" cy="114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4" name="AutoShape 181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flipV="1">
                      <a:off x="6767" y="8081"/>
                      <a:ext cx="114" cy="57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5" name="AutoShape 180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flipV="1">
                      <a:off x="6710" y="8138"/>
                      <a:ext cx="57" cy="114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72" name="AutoShape 1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51" y="8138"/>
                    <a:ext cx="57" cy="228"/>
                  </a:xfrm>
                  <a:prstGeom prst="triangle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68" name="Line 175"/>
              <p:cNvSpPr>
                <a:spLocks noChangeShapeType="1"/>
              </p:cNvSpPr>
              <p:nvPr/>
            </p:nvSpPr>
            <p:spPr bwMode="auto">
              <a:xfrm rot="5400000">
                <a:off x="4947" y="8203"/>
                <a:ext cx="1" cy="22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6" name="Text Box 173"/>
            <p:cNvSpPr txBox="1">
              <a:spLocks noChangeArrowheads="1"/>
            </p:cNvSpPr>
            <p:nvPr/>
          </p:nvSpPr>
          <p:spPr bwMode="auto">
            <a:xfrm>
              <a:off x="4435" y="8259"/>
              <a:ext cx="27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6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OZE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76" name="FW"/>
          <p:cNvGrpSpPr>
            <a:grpSpLocks/>
          </p:cNvGrpSpPr>
          <p:nvPr/>
        </p:nvGrpSpPr>
        <p:grpSpPr bwMode="auto">
          <a:xfrm>
            <a:off x="6511925" y="4297585"/>
            <a:ext cx="1012825" cy="407988"/>
            <a:chOff x="8710" y="6476"/>
            <a:chExt cx="1596" cy="643"/>
          </a:xfrm>
        </p:grpSpPr>
        <p:grpSp>
          <p:nvGrpSpPr>
            <p:cNvPr id="77" name="Group 318"/>
            <p:cNvGrpSpPr>
              <a:grpSpLocks/>
            </p:cNvGrpSpPr>
            <p:nvPr/>
          </p:nvGrpSpPr>
          <p:grpSpPr bwMode="auto">
            <a:xfrm>
              <a:off x="8710" y="6492"/>
              <a:ext cx="228" cy="456"/>
              <a:chOff x="8666" y="6492"/>
              <a:chExt cx="228" cy="456"/>
            </a:xfrm>
          </p:grpSpPr>
          <p:sp>
            <p:nvSpPr>
              <p:cNvPr id="107" name="Line 322"/>
              <p:cNvSpPr>
                <a:spLocks noChangeShapeType="1"/>
              </p:cNvSpPr>
              <p:nvPr/>
            </p:nvSpPr>
            <p:spPr bwMode="auto">
              <a:xfrm rot="5400000" flipH="1">
                <a:off x="8654" y="6719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Line 321"/>
              <p:cNvSpPr>
                <a:spLocks noChangeShapeType="1"/>
              </p:cNvSpPr>
              <p:nvPr/>
            </p:nvSpPr>
            <p:spPr bwMode="auto">
              <a:xfrm rot="5400000">
                <a:off x="8779" y="6436"/>
                <a:ext cx="1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Line 320"/>
              <p:cNvSpPr>
                <a:spLocks noChangeShapeType="1"/>
              </p:cNvSpPr>
              <p:nvPr/>
            </p:nvSpPr>
            <p:spPr bwMode="auto">
              <a:xfrm rot="5400000">
                <a:off x="8779" y="6606"/>
                <a:ext cx="1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Line 319"/>
              <p:cNvSpPr>
                <a:spLocks noChangeShapeType="1"/>
              </p:cNvSpPr>
              <p:nvPr/>
            </p:nvSpPr>
            <p:spPr bwMode="auto">
              <a:xfrm rot="5400000">
                <a:off x="8779" y="6778"/>
                <a:ext cx="1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8" name="Group 311"/>
            <p:cNvGrpSpPr>
              <a:grpSpLocks/>
            </p:cNvGrpSpPr>
            <p:nvPr/>
          </p:nvGrpSpPr>
          <p:grpSpPr bwMode="auto">
            <a:xfrm>
              <a:off x="8894" y="6596"/>
              <a:ext cx="969" cy="246"/>
              <a:chOff x="8894" y="6596"/>
              <a:chExt cx="969" cy="246"/>
            </a:xfrm>
          </p:grpSpPr>
          <p:grpSp>
            <p:nvGrpSpPr>
              <p:cNvPr id="101" name="Group 314"/>
              <p:cNvGrpSpPr>
                <a:grpSpLocks noChangeAspect="1"/>
              </p:cNvGrpSpPr>
              <p:nvPr/>
            </p:nvGrpSpPr>
            <p:grpSpPr bwMode="auto">
              <a:xfrm flipH="1">
                <a:off x="9253" y="6596"/>
                <a:ext cx="369" cy="246"/>
                <a:chOff x="5529" y="8892"/>
                <a:chExt cx="513" cy="342"/>
              </a:xfrm>
            </p:grpSpPr>
            <p:sp>
              <p:nvSpPr>
                <p:cNvPr id="104" name="Oval 317"/>
                <p:cNvSpPr>
                  <a:spLocks noChangeAspect="1"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05" name="Oval 316"/>
                <p:cNvSpPr>
                  <a:spLocks noChangeAspect="1"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06" name="Arc 315"/>
                <p:cNvSpPr>
                  <a:spLocks noChangeAspect="1"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02" name="Line 313"/>
              <p:cNvSpPr>
                <a:spLocks noChangeShapeType="1"/>
              </p:cNvSpPr>
              <p:nvPr/>
            </p:nvSpPr>
            <p:spPr bwMode="auto">
              <a:xfrm flipH="1">
                <a:off x="9622" y="6719"/>
                <a:ext cx="24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Line 312"/>
              <p:cNvSpPr>
                <a:spLocks noChangeShapeType="1"/>
              </p:cNvSpPr>
              <p:nvPr/>
            </p:nvSpPr>
            <p:spPr bwMode="auto">
              <a:xfrm flipH="1">
                <a:off x="8894" y="6720"/>
                <a:ext cx="36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9" name="Group 289"/>
            <p:cNvGrpSpPr>
              <a:grpSpLocks/>
            </p:cNvGrpSpPr>
            <p:nvPr/>
          </p:nvGrpSpPr>
          <p:grpSpPr bwMode="auto">
            <a:xfrm>
              <a:off x="9863" y="6476"/>
              <a:ext cx="443" cy="643"/>
              <a:chOff x="9863" y="6476"/>
              <a:chExt cx="443" cy="643"/>
            </a:xfrm>
          </p:grpSpPr>
          <p:sp>
            <p:nvSpPr>
              <p:cNvPr id="80" name="Oval 310"/>
              <p:cNvSpPr>
                <a:spLocks noChangeAspect="1" noChangeArrowheads="1"/>
              </p:cNvSpPr>
              <p:nvPr/>
            </p:nvSpPr>
            <p:spPr bwMode="auto">
              <a:xfrm flipH="1">
                <a:off x="9906" y="6648"/>
                <a:ext cx="128" cy="128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81" name="Group 306"/>
              <p:cNvGrpSpPr>
                <a:grpSpLocks noChangeAspect="1"/>
              </p:cNvGrpSpPr>
              <p:nvPr/>
            </p:nvGrpSpPr>
            <p:grpSpPr bwMode="auto">
              <a:xfrm rot="2100000">
                <a:off x="9949" y="6669"/>
                <a:ext cx="64" cy="85"/>
                <a:chOff x="6710" y="8024"/>
                <a:chExt cx="171" cy="228"/>
              </a:xfrm>
            </p:grpSpPr>
            <p:cxnSp>
              <p:nvCxnSpPr>
                <p:cNvPr id="98" name="AutoShape 309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6710" y="8024"/>
                  <a:ext cx="57" cy="114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9" name="AutoShape 308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6767" y="8081"/>
                  <a:ext cx="114" cy="57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0" name="AutoShape 307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6710" y="8138"/>
                  <a:ext cx="57" cy="114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82" name="Oval 305"/>
              <p:cNvSpPr>
                <a:spLocks noChangeAspect="1" noChangeArrowheads="1"/>
              </p:cNvSpPr>
              <p:nvPr/>
            </p:nvSpPr>
            <p:spPr bwMode="auto">
              <a:xfrm flipH="1">
                <a:off x="10035" y="6756"/>
                <a:ext cx="127" cy="128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83" name="Group 301"/>
              <p:cNvGrpSpPr>
                <a:grpSpLocks noChangeAspect="1"/>
              </p:cNvGrpSpPr>
              <p:nvPr/>
            </p:nvGrpSpPr>
            <p:grpSpPr bwMode="auto">
              <a:xfrm rot="2100000">
                <a:off x="10077" y="6777"/>
                <a:ext cx="64" cy="85"/>
                <a:chOff x="6710" y="8024"/>
                <a:chExt cx="171" cy="228"/>
              </a:xfrm>
            </p:grpSpPr>
            <p:cxnSp>
              <p:nvCxnSpPr>
                <p:cNvPr id="95" name="AutoShape 304"/>
                <p:cNvCxnSpPr>
                  <a:cxnSpLocks noChangeAspect="1" noChangeShapeType="1"/>
                </p:cNvCxnSpPr>
                <p:nvPr/>
              </p:nvCxnSpPr>
              <p:spPr bwMode="auto">
                <a:xfrm>
                  <a:off x="6710" y="8024"/>
                  <a:ext cx="57" cy="114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6" name="AutoShape 303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6767" y="8081"/>
                  <a:ext cx="114" cy="57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7" name="AutoShape 302"/>
                <p:cNvCxnSpPr>
                  <a:cxnSpLocks noChangeAspect="1" noChangeShapeType="1"/>
                </p:cNvCxnSpPr>
                <p:nvPr/>
              </p:nvCxnSpPr>
              <p:spPr bwMode="auto">
                <a:xfrm flipV="1">
                  <a:off x="6710" y="8138"/>
                  <a:ext cx="57" cy="114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84" name="AutoShape 300"/>
              <p:cNvCxnSpPr>
                <a:cxnSpLocks noChangeAspect="1" noChangeShapeType="1"/>
              </p:cNvCxnSpPr>
              <p:nvPr/>
            </p:nvCxnSpPr>
            <p:spPr bwMode="auto">
              <a:xfrm rot="2100000">
                <a:off x="10093" y="6553"/>
                <a:ext cx="21" cy="43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AutoShape 299"/>
              <p:cNvCxnSpPr>
                <a:cxnSpLocks noChangeAspect="1" noChangeShapeType="1"/>
              </p:cNvCxnSpPr>
              <p:nvPr/>
            </p:nvCxnSpPr>
            <p:spPr bwMode="auto">
              <a:xfrm rot="2100000" flipV="1">
                <a:off x="10102" y="6592"/>
                <a:ext cx="43" cy="2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6" name="AutoShape 298"/>
              <p:cNvCxnSpPr>
                <a:cxnSpLocks noChangeAspect="1" noChangeShapeType="1"/>
              </p:cNvCxnSpPr>
              <p:nvPr/>
            </p:nvCxnSpPr>
            <p:spPr bwMode="auto">
              <a:xfrm rot="2100000" flipV="1">
                <a:off x="10069" y="6588"/>
                <a:ext cx="21" cy="43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7" name="AutoShape 297"/>
              <p:cNvSpPr>
                <a:spLocks noChangeAspect="1" noChangeArrowheads="1"/>
              </p:cNvSpPr>
              <p:nvPr/>
            </p:nvSpPr>
            <p:spPr bwMode="auto">
              <a:xfrm>
                <a:off x="9964" y="6712"/>
                <a:ext cx="22" cy="85"/>
              </a:xfrm>
              <a:prstGeom prst="triangle">
                <a:avLst>
                  <a:gd name="adj" fmla="val 50000"/>
                </a:avLst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8" name="AutoShape 296"/>
              <p:cNvSpPr>
                <a:spLocks noChangeAspect="1" noChangeArrowheads="1"/>
              </p:cNvSpPr>
              <p:nvPr/>
            </p:nvSpPr>
            <p:spPr bwMode="auto">
              <a:xfrm>
                <a:off x="10092" y="6820"/>
                <a:ext cx="22" cy="85"/>
              </a:xfrm>
              <a:prstGeom prst="triangle">
                <a:avLst>
                  <a:gd name="adj" fmla="val 50000"/>
                </a:avLst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89" name="Group 293"/>
              <p:cNvGrpSpPr>
                <a:grpSpLocks/>
              </p:cNvGrpSpPr>
              <p:nvPr/>
            </p:nvGrpSpPr>
            <p:grpSpPr bwMode="auto">
              <a:xfrm>
                <a:off x="10035" y="6541"/>
                <a:ext cx="128" cy="150"/>
                <a:chOff x="10035" y="6541"/>
                <a:chExt cx="128" cy="150"/>
              </a:xfrm>
            </p:grpSpPr>
            <p:sp>
              <p:nvSpPr>
                <p:cNvPr id="93" name="Oval 29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10035" y="6541"/>
                  <a:ext cx="128" cy="129"/>
                </a:xfrm>
                <a:prstGeom prst="ellips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94" name="AutoShape 294"/>
                <p:cNvSpPr>
                  <a:spLocks noChangeAspect="1" noChangeArrowheads="1"/>
                </p:cNvSpPr>
                <p:nvPr/>
              </p:nvSpPr>
              <p:spPr bwMode="auto">
                <a:xfrm>
                  <a:off x="10093" y="6605"/>
                  <a:ext cx="22" cy="86"/>
                </a:xfrm>
                <a:prstGeom prst="triangle">
                  <a:avLst>
                    <a:gd name="adj" fmla="val 50000"/>
                  </a:avLst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90" name="Oval 292"/>
              <p:cNvSpPr>
                <a:spLocks noChangeAspect="1" noChangeArrowheads="1"/>
              </p:cNvSpPr>
              <p:nvPr/>
            </p:nvSpPr>
            <p:spPr bwMode="auto">
              <a:xfrm>
                <a:off x="9863" y="6476"/>
                <a:ext cx="386" cy="47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91" name="Group 290"/>
              <p:cNvGrpSpPr>
                <a:grpSpLocks/>
              </p:cNvGrpSpPr>
              <p:nvPr/>
            </p:nvGrpSpPr>
            <p:grpSpPr bwMode="auto">
              <a:xfrm>
                <a:off x="9937" y="6948"/>
                <a:ext cx="369" cy="171"/>
                <a:chOff x="9937" y="6948"/>
                <a:chExt cx="369" cy="171"/>
              </a:xfrm>
            </p:grpSpPr>
            <p:sp>
              <p:nvSpPr>
                <p:cNvPr id="92" name="Text Box 291"/>
                <p:cNvSpPr txBox="1">
                  <a:spLocks noChangeArrowheads="1"/>
                </p:cNvSpPr>
                <p:nvPr/>
              </p:nvSpPr>
              <p:spPr bwMode="auto">
                <a:xfrm>
                  <a:off x="9937" y="6948"/>
                  <a:ext cx="369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altLang="pl-PL" sz="8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Times New Roman" pitchFamily="18" charset="0"/>
                    </a:rPr>
                    <a:t>FW</a:t>
                  </a:r>
                  <a:endParaRPr kumimoji="0" lang="pl-PL" alt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</p:grpSp>
        </p:grpSp>
      </p:grpSp>
      <p:grpSp>
        <p:nvGrpSpPr>
          <p:cNvPr id="111" name="Gen_10_EP"/>
          <p:cNvGrpSpPr>
            <a:grpSpLocks/>
          </p:cNvGrpSpPr>
          <p:nvPr/>
        </p:nvGrpSpPr>
        <p:grpSpPr bwMode="auto">
          <a:xfrm>
            <a:off x="6784975" y="4956398"/>
            <a:ext cx="615950" cy="519112"/>
            <a:chOff x="9223" y="7692"/>
            <a:chExt cx="969" cy="818"/>
          </a:xfrm>
        </p:grpSpPr>
        <p:grpSp>
          <p:nvGrpSpPr>
            <p:cNvPr id="112" name="Group 218"/>
            <p:cNvGrpSpPr>
              <a:grpSpLocks/>
            </p:cNvGrpSpPr>
            <p:nvPr/>
          </p:nvGrpSpPr>
          <p:grpSpPr bwMode="auto">
            <a:xfrm>
              <a:off x="9223" y="7917"/>
              <a:ext cx="798" cy="342"/>
              <a:chOff x="9161" y="10190"/>
              <a:chExt cx="798" cy="342"/>
            </a:xfrm>
          </p:grpSpPr>
          <p:sp>
            <p:nvSpPr>
              <p:cNvPr id="115" name="Line 224"/>
              <p:cNvSpPr>
                <a:spLocks noChangeShapeType="1"/>
              </p:cNvSpPr>
              <p:nvPr/>
            </p:nvSpPr>
            <p:spPr bwMode="auto">
              <a:xfrm rot="-5400000">
                <a:off x="8991" y="10360"/>
                <a:ext cx="342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16" name="Group 220"/>
              <p:cNvGrpSpPr>
                <a:grpSpLocks/>
              </p:cNvGrpSpPr>
              <p:nvPr/>
            </p:nvGrpSpPr>
            <p:grpSpPr bwMode="auto">
              <a:xfrm flipH="1">
                <a:off x="9617" y="10191"/>
                <a:ext cx="342" cy="341"/>
                <a:chOff x="4788" y="8892"/>
                <a:chExt cx="342" cy="341"/>
              </a:xfrm>
            </p:grpSpPr>
            <p:sp>
              <p:nvSpPr>
                <p:cNvPr id="118" name="Oval 223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19" name="Arc 222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" name="Arc 221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7" name="Line 219"/>
              <p:cNvSpPr>
                <a:spLocks noChangeShapeType="1"/>
              </p:cNvSpPr>
              <p:nvPr/>
            </p:nvSpPr>
            <p:spPr bwMode="auto">
              <a:xfrm flipH="1" flipV="1">
                <a:off x="9161" y="10361"/>
                <a:ext cx="456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3" name="Text Box 217"/>
            <p:cNvSpPr txBox="1">
              <a:spLocks noChangeArrowheads="1"/>
            </p:cNvSpPr>
            <p:nvPr/>
          </p:nvSpPr>
          <p:spPr bwMode="auto">
            <a:xfrm>
              <a:off x="9418" y="7692"/>
              <a:ext cx="77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 – 10MW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14" name="Text Box 216"/>
            <p:cNvSpPr txBox="1">
              <a:spLocks noChangeArrowheads="1"/>
            </p:cNvSpPr>
            <p:nvPr/>
          </p:nvSpPr>
          <p:spPr bwMode="auto">
            <a:xfrm>
              <a:off x="9766" y="8300"/>
              <a:ext cx="36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EP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121" name="Odb_6kV"/>
          <p:cNvGrpSpPr>
            <a:grpSpLocks/>
          </p:cNvGrpSpPr>
          <p:nvPr/>
        </p:nvGrpSpPr>
        <p:grpSpPr bwMode="auto">
          <a:xfrm>
            <a:off x="6169025" y="5424710"/>
            <a:ext cx="587375" cy="182563"/>
            <a:chOff x="8253" y="8430"/>
            <a:chExt cx="926" cy="286"/>
          </a:xfrm>
        </p:grpSpPr>
        <p:sp>
          <p:nvSpPr>
            <p:cNvPr id="122" name="Line 209"/>
            <p:cNvSpPr>
              <a:spLocks noChangeShapeType="1"/>
            </p:cNvSpPr>
            <p:nvPr/>
          </p:nvSpPr>
          <p:spPr bwMode="auto">
            <a:xfrm rot="10800000" flipV="1">
              <a:off x="8253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208"/>
            <p:cNvSpPr>
              <a:spLocks noChangeShapeType="1"/>
            </p:cNvSpPr>
            <p:nvPr/>
          </p:nvSpPr>
          <p:spPr bwMode="auto">
            <a:xfrm rot="10800000" flipV="1">
              <a:off x="8493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Line 207"/>
            <p:cNvSpPr>
              <a:spLocks noChangeShapeType="1"/>
            </p:cNvSpPr>
            <p:nvPr/>
          </p:nvSpPr>
          <p:spPr bwMode="auto">
            <a:xfrm rot="10800000" flipV="1">
              <a:off x="8710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Line 206"/>
            <p:cNvSpPr>
              <a:spLocks noChangeShapeType="1"/>
            </p:cNvSpPr>
            <p:nvPr/>
          </p:nvSpPr>
          <p:spPr bwMode="auto">
            <a:xfrm rot="10800000" flipV="1">
              <a:off x="8938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205"/>
            <p:cNvSpPr>
              <a:spLocks noChangeShapeType="1"/>
            </p:cNvSpPr>
            <p:nvPr/>
          </p:nvSpPr>
          <p:spPr bwMode="auto">
            <a:xfrm rot="10800000" flipV="1">
              <a:off x="9178" y="8430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7" name="TR_110/6"/>
          <p:cNvGrpSpPr>
            <a:grpSpLocks/>
          </p:cNvGrpSpPr>
          <p:nvPr/>
        </p:nvGrpSpPr>
        <p:grpSpPr bwMode="auto">
          <a:xfrm>
            <a:off x="6024563" y="4556348"/>
            <a:ext cx="301625" cy="544512"/>
            <a:chOff x="8026" y="7062"/>
            <a:chExt cx="475" cy="856"/>
          </a:xfrm>
        </p:grpSpPr>
        <p:sp>
          <p:nvSpPr>
            <p:cNvPr id="128" name="Line 234"/>
            <p:cNvSpPr>
              <a:spLocks noChangeShapeType="1"/>
            </p:cNvSpPr>
            <p:nvPr/>
          </p:nvSpPr>
          <p:spPr bwMode="auto">
            <a:xfrm>
              <a:off x="8254" y="7062"/>
              <a:ext cx="4" cy="1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233"/>
            <p:cNvSpPr>
              <a:spLocks noChangeShapeType="1"/>
            </p:cNvSpPr>
            <p:nvPr/>
          </p:nvSpPr>
          <p:spPr bwMode="auto">
            <a:xfrm>
              <a:off x="8254" y="7747"/>
              <a:ext cx="1" cy="17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0" name="Group 229"/>
            <p:cNvGrpSpPr>
              <a:grpSpLocks/>
            </p:cNvGrpSpPr>
            <p:nvPr/>
          </p:nvGrpSpPr>
          <p:grpSpPr bwMode="auto">
            <a:xfrm rot="16200000" flipH="1">
              <a:off x="8000" y="7320"/>
              <a:ext cx="513" cy="342"/>
              <a:chOff x="5529" y="8892"/>
              <a:chExt cx="513" cy="342"/>
            </a:xfrm>
          </p:grpSpPr>
          <p:sp>
            <p:nvSpPr>
              <p:cNvPr id="134" name="Oval 232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5" name="Oval 231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6" name="Arc 230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1" name="Line 228"/>
            <p:cNvSpPr>
              <a:spLocks noChangeShapeType="1"/>
            </p:cNvSpPr>
            <p:nvPr/>
          </p:nvSpPr>
          <p:spPr bwMode="auto">
            <a:xfrm flipV="1">
              <a:off x="8026" y="7274"/>
              <a:ext cx="475" cy="4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227"/>
            <p:cNvSpPr>
              <a:spLocks noChangeShapeType="1"/>
            </p:cNvSpPr>
            <p:nvPr/>
          </p:nvSpPr>
          <p:spPr bwMode="auto">
            <a:xfrm rot="10800000">
              <a:off x="8140" y="7917"/>
              <a:ext cx="22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226"/>
            <p:cNvSpPr>
              <a:spLocks noChangeShapeType="1"/>
            </p:cNvSpPr>
            <p:nvPr/>
          </p:nvSpPr>
          <p:spPr bwMode="auto">
            <a:xfrm rot="10800000">
              <a:off x="8140" y="7062"/>
              <a:ext cx="22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7" name="Sieć_6kV"/>
          <p:cNvGrpSpPr>
            <a:grpSpLocks/>
          </p:cNvGrpSpPr>
          <p:nvPr/>
        </p:nvGrpSpPr>
        <p:grpSpPr bwMode="auto">
          <a:xfrm>
            <a:off x="5770563" y="4846860"/>
            <a:ext cx="1231900" cy="650875"/>
            <a:chOff x="7627" y="7518"/>
            <a:chExt cx="1938" cy="1026"/>
          </a:xfrm>
        </p:grpSpPr>
        <p:sp>
          <p:nvSpPr>
            <p:cNvPr id="138" name="AutoShape 326"/>
            <p:cNvSpPr>
              <a:spLocks noChangeArrowheads="1"/>
            </p:cNvSpPr>
            <p:nvPr/>
          </p:nvSpPr>
          <p:spPr bwMode="auto">
            <a:xfrm flipH="1">
              <a:off x="7627" y="7518"/>
              <a:ext cx="1938" cy="1026"/>
            </a:xfrm>
            <a:prstGeom prst="parallelogram">
              <a:avLst>
                <a:gd name="adj" fmla="val 29916"/>
              </a:avLst>
            </a:prstGeom>
            <a:noFill/>
            <a:ln w="31750">
              <a:solidFill>
                <a:srgbClr val="460A4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9" name="Text Box 325"/>
            <p:cNvSpPr txBox="1">
              <a:spLocks noChangeArrowheads="1"/>
            </p:cNvSpPr>
            <p:nvPr/>
          </p:nvSpPr>
          <p:spPr bwMode="auto">
            <a:xfrm>
              <a:off x="8343" y="8031"/>
              <a:ext cx="68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800" b="1" i="1">
                  <a:solidFill>
                    <a:srgbClr val="7030A0"/>
                  </a:solidFill>
                  <a:latin typeface="Arial" pitchFamily="34" charset="0"/>
                  <a:cs typeface="Times New Roman" pitchFamily="18" charset="0"/>
                </a:rPr>
                <a:t>Sieć 6kV</a:t>
              </a:r>
              <a:endParaRPr kumimoji="0" lang="pl-PL" altLang="pl-PL" sz="1800">
                <a:solidFill>
                  <a:srgbClr val="7030A0"/>
                </a:solidFill>
                <a:latin typeface="Arial" pitchFamily="34" charset="0"/>
              </a:endParaRPr>
            </a:p>
          </p:txBody>
        </p:sp>
      </p:grpSp>
      <p:grpSp>
        <p:nvGrpSpPr>
          <p:cNvPr id="140" name="Linie_Wymiany"/>
          <p:cNvGrpSpPr>
            <a:grpSpLocks/>
          </p:cNvGrpSpPr>
          <p:nvPr/>
        </p:nvGrpSpPr>
        <p:grpSpPr bwMode="auto">
          <a:xfrm>
            <a:off x="4033838" y="1046385"/>
            <a:ext cx="1339850" cy="325438"/>
            <a:chOff x="4891" y="1533"/>
            <a:chExt cx="2109" cy="513"/>
          </a:xfrm>
        </p:grpSpPr>
        <p:grpSp>
          <p:nvGrpSpPr>
            <p:cNvPr id="141" name="Group 142"/>
            <p:cNvGrpSpPr>
              <a:grpSpLocks/>
            </p:cNvGrpSpPr>
            <p:nvPr/>
          </p:nvGrpSpPr>
          <p:grpSpPr bwMode="auto">
            <a:xfrm>
              <a:off x="4891" y="1533"/>
              <a:ext cx="2109" cy="400"/>
              <a:chOff x="4891" y="1533"/>
              <a:chExt cx="2109" cy="400"/>
            </a:xfrm>
          </p:grpSpPr>
          <p:grpSp>
            <p:nvGrpSpPr>
              <p:cNvPr id="143" name="Group 147"/>
              <p:cNvGrpSpPr>
                <a:grpSpLocks/>
              </p:cNvGrpSpPr>
              <p:nvPr/>
            </p:nvGrpSpPr>
            <p:grpSpPr bwMode="auto">
              <a:xfrm>
                <a:off x="4891" y="1533"/>
                <a:ext cx="399" cy="399"/>
                <a:chOff x="4891" y="1533"/>
                <a:chExt cx="399" cy="399"/>
              </a:xfrm>
            </p:grpSpPr>
            <p:sp>
              <p:nvSpPr>
                <p:cNvPr id="148" name="Line 150"/>
                <p:cNvSpPr>
                  <a:spLocks noChangeShapeType="1"/>
                </p:cNvSpPr>
                <p:nvPr/>
              </p:nvSpPr>
              <p:spPr bwMode="auto">
                <a:xfrm>
                  <a:off x="4891" y="1931"/>
                  <a:ext cx="399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5175" y="1533"/>
                  <a:ext cx="1" cy="39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" name="Line 148"/>
                <p:cNvSpPr>
                  <a:spLocks noChangeShapeType="1"/>
                </p:cNvSpPr>
                <p:nvPr/>
              </p:nvSpPr>
              <p:spPr bwMode="auto">
                <a:xfrm flipH="1" flipV="1">
                  <a:off x="5005" y="1533"/>
                  <a:ext cx="1" cy="39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" name="Group 143"/>
              <p:cNvGrpSpPr>
                <a:grpSpLocks/>
              </p:cNvGrpSpPr>
              <p:nvPr/>
            </p:nvGrpSpPr>
            <p:grpSpPr bwMode="auto">
              <a:xfrm>
                <a:off x="6601" y="1533"/>
                <a:ext cx="399" cy="400"/>
                <a:chOff x="6601" y="1533"/>
                <a:chExt cx="399" cy="400"/>
              </a:xfrm>
            </p:grpSpPr>
            <p:sp>
              <p:nvSpPr>
                <p:cNvPr id="145" name="Line 146"/>
                <p:cNvSpPr>
                  <a:spLocks noChangeShapeType="1"/>
                </p:cNvSpPr>
                <p:nvPr/>
              </p:nvSpPr>
              <p:spPr bwMode="auto">
                <a:xfrm>
                  <a:off x="6601" y="1932"/>
                  <a:ext cx="399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6885" y="1533"/>
                  <a:ext cx="1" cy="39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Line 144"/>
                <p:cNvSpPr>
                  <a:spLocks noChangeShapeType="1"/>
                </p:cNvSpPr>
                <p:nvPr/>
              </p:nvSpPr>
              <p:spPr bwMode="auto">
                <a:xfrm flipH="1" flipV="1">
                  <a:off x="6715" y="1533"/>
                  <a:ext cx="1" cy="39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42" name="Text Box 141"/>
            <p:cNvSpPr txBox="1">
              <a:spLocks noChangeArrowheads="1"/>
            </p:cNvSpPr>
            <p:nvPr/>
          </p:nvSpPr>
          <p:spPr bwMode="auto">
            <a:xfrm>
              <a:off x="5815" y="1761"/>
              <a:ext cx="387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151" name="SEE_Zagr"/>
          <p:cNvGrpSpPr>
            <a:grpSpLocks/>
          </p:cNvGrpSpPr>
          <p:nvPr/>
        </p:nvGrpSpPr>
        <p:grpSpPr bwMode="auto">
          <a:xfrm>
            <a:off x="4375150" y="901923"/>
            <a:ext cx="708025" cy="325437"/>
            <a:chOff x="5429" y="1305"/>
            <a:chExt cx="1115" cy="513"/>
          </a:xfrm>
        </p:grpSpPr>
        <p:sp>
          <p:nvSpPr>
            <p:cNvPr id="152" name="Text Box 133"/>
            <p:cNvSpPr txBox="1">
              <a:spLocks noChangeArrowheads="1"/>
            </p:cNvSpPr>
            <p:nvPr/>
          </p:nvSpPr>
          <p:spPr bwMode="auto">
            <a:xfrm>
              <a:off x="5429" y="1305"/>
              <a:ext cx="111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800" b="1" i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SEE zagranicy</a:t>
              </a:r>
              <a:endParaRPr kumimoji="0" lang="pl-PL" altLang="pl-PL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3" name="Text Box 132"/>
            <p:cNvSpPr txBox="1">
              <a:spLocks noChangeArrowheads="1"/>
            </p:cNvSpPr>
            <p:nvPr/>
          </p:nvSpPr>
          <p:spPr bwMode="auto">
            <a:xfrm>
              <a:off x="5461" y="1590"/>
              <a:ext cx="1058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600" b="1" i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∑    Moc wymiany</a:t>
              </a:r>
              <a:endParaRPr kumimoji="0" lang="pl-PL" altLang="pl-PL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54" name="Txt_Sieć_SN_nn"/>
          <p:cNvSpPr txBox="1">
            <a:spLocks noChangeArrowheads="1"/>
          </p:cNvSpPr>
          <p:nvPr/>
        </p:nvSpPr>
        <p:spPr bwMode="auto">
          <a:xfrm>
            <a:off x="3997325" y="5497735"/>
            <a:ext cx="166528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600" b="1" i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Sieć rozdzielcza średniego i niskiego napięcia</a:t>
            </a:r>
            <a:endParaRPr kumimoji="0" lang="pl-PL" altLang="pl-PL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5" name="Txt_TR_10..."/>
          <p:cNvSpPr txBox="1">
            <a:spLocks noChangeArrowheads="1"/>
          </p:cNvSpPr>
          <p:nvPr/>
        </p:nvSpPr>
        <p:spPr bwMode="auto">
          <a:xfrm>
            <a:off x="2730500" y="5027835"/>
            <a:ext cx="133985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800" b="1" i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TR: 10, 16, 25, 44, </a:t>
            </a:r>
            <a:r>
              <a:rPr kumimoji="0" lang="pl-PL" altLang="pl-PL" sz="800" b="1" i="1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60M VA</a:t>
            </a:r>
            <a:endParaRPr kumimoji="0" lang="pl-PL" altLang="pl-PL" sz="180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56" name="GPZ_2"/>
          <p:cNvGrpSpPr>
            <a:grpSpLocks/>
          </p:cNvGrpSpPr>
          <p:nvPr/>
        </p:nvGrpSpPr>
        <p:grpSpPr bwMode="auto">
          <a:xfrm>
            <a:off x="4106863" y="4432523"/>
            <a:ext cx="627062" cy="1028700"/>
            <a:chOff x="5005" y="6866"/>
            <a:chExt cx="988" cy="1621"/>
          </a:xfrm>
        </p:grpSpPr>
        <p:grpSp>
          <p:nvGrpSpPr>
            <p:cNvPr id="157" name="Group 43"/>
            <p:cNvGrpSpPr>
              <a:grpSpLocks/>
            </p:cNvGrpSpPr>
            <p:nvPr/>
          </p:nvGrpSpPr>
          <p:grpSpPr bwMode="auto">
            <a:xfrm>
              <a:off x="5005" y="7062"/>
              <a:ext cx="988" cy="1425"/>
              <a:chOff x="5005" y="7062"/>
              <a:chExt cx="988" cy="1425"/>
            </a:xfrm>
          </p:grpSpPr>
          <p:grpSp>
            <p:nvGrpSpPr>
              <p:cNvPr id="159" name="Group 72"/>
              <p:cNvGrpSpPr>
                <a:grpSpLocks/>
              </p:cNvGrpSpPr>
              <p:nvPr/>
            </p:nvGrpSpPr>
            <p:grpSpPr bwMode="auto">
              <a:xfrm>
                <a:off x="5005" y="8201"/>
                <a:ext cx="456" cy="286"/>
                <a:chOff x="5005" y="8201"/>
                <a:chExt cx="456" cy="286"/>
              </a:xfrm>
            </p:grpSpPr>
            <p:sp>
              <p:nvSpPr>
                <p:cNvPr id="188" name="Line 77"/>
                <p:cNvSpPr>
                  <a:spLocks noChangeShapeType="1"/>
                </p:cNvSpPr>
                <p:nvPr/>
              </p:nvSpPr>
              <p:spPr bwMode="auto">
                <a:xfrm rot="10800000">
                  <a:off x="5005" y="8201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" name="Line 7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288" y="8201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" name="Line 7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403" y="8201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" name="Line 7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175" y="8201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" name="Line 73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062" y="8202"/>
                  <a:ext cx="1" cy="28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60" name="Line 71"/>
              <p:cNvSpPr>
                <a:spLocks noChangeShapeType="1"/>
              </p:cNvSpPr>
              <p:nvPr/>
            </p:nvSpPr>
            <p:spPr bwMode="auto">
              <a:xfrm>
                <a:off x="5233" y="7233"/>
                <a:ext cx="4" cy="22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Line 70"/>
              <p:cNvSpPr>
                <a:spLocks noChangeShapeType="1"/>
              </p:cNvSpPr>
              <p:nvPr/>
            </p:nvSpPr>
            <p:spPr bwMode="auto">
              <a:xfrm flipH="1">
                <a:off x="5233" y="7981"/>
                <a:ext cx="3" cy="2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62" name="Group 64"/>
              <p:cNvGrpSpPr>
                <a:grpSpLocks/>
              </p:cNvGrpSpPr>
              <p:nvPr/>
            </p:nvGrpSpPr>
            <p:grpSpPr bwMode="auto">
              <a:xfrm>
                <a:off x="5005" y="7468"/>
                <a:ext cx="475" cy="515"/>
                <a:chOff x="3808" y="8723"/>
                <a:chExt cx="475" cy="515"/>
              </a:xfrm>
            </p:grpSpPr>
            <p:grpSp>
              <p:nvGrpSpPr>
                <p:cNvPr id="183" name="Group 66"/>
                <p:cNvGrpSpPr>
                  <a:grpSpLocks/>
                </p:cNvGrpSpPr>
                <p:nvPr/>
              </p:nvGrpSpPr>
              <p:grpSpPr bwMode="auto">
                <a:xfrm rot="16200000" flipH="1">
                  <a:off x="3782" y="8809"/>
                  <a:ext cx="513" cy="342"/>
                  <a:chOff x="5529" y="8892"/>
                  <a:chExt cx="513" cy="342"/>
                </a:xfrm>
              </p:grpSpPr>
              <p:sp>
                <p:nvSpPr>
                  <p:cNvPr id="185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7" name="Arc 67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84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3808" y="8763"/>
                  <a:ext cx="475" cy="47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63" name="Line 63"/>
              <p:cNvSpPr>
                <a:spLocks noChangeShapeType="1"/>
              </p:cNvSpPr>
              <p:nvPr/>
            </p:nvSpPr>
            <p:spPr bwMode="auto">
              <a:xfrm>
                <a:off x="5746" y="7233"/>
                <a:ext cx="4" cy="2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62"/>
              <p:cNvSpPr>
                <a:spLocks noChangeShapeType="1"/>
              </p:cNvSpPr>
              <p:nvPr/>
            </p:nvSpPr>
            <p:spPr bwMode="auto">
              <a:xfrm>
                <a:off x="5746" y="7982"/>
                <a:ext cx="1" cy="2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65" name="Group 56"/>
              <p:cNvGrpSpPr>
                <a:grpSpLocks/>
              </p:cNvGrpSpPr>
              <p:nvPr/>
            </p:nvGrpSpPr>
            <p:grpSpPr bwMode="auto">
              <a:xfrm>
                <a:off x="5518" y="7469"/>
                <a:ext cx="475" cy="515"/>
                <a:chOff x="4321" y="8723"/>
                <a:chExt cx="475" cy="515"/>
              </a:xfrm>
            </p:grpSpPr>
            <p:grpSp>
              <p:nvGrpSpPr>
                <p:cNvPr id="178" name="Group 58"/>
                <p:cNvGrpSpPr>
                  <a:grpSpLocks/>
                </p:cNvGrpSpPr>
                <p:nvPr/>
              </p:nvGrpSpPr>
              <p:grpSpPr bwMode="auto">
                <a:xfrm rot="16200000" flipH="1">
                  <a:off x="4295" y="8809"/>
                  <a:ext cx="513" cy="342"/>
                  <a:chOff x="5529" y="8892"/>
                  <a:chExt cx="513" cy="342"/>
                </a:xfrm>
              </p:grpSpPr>
              <p:sp>
                <p:nvSpPr>
                  <p:cNvPr id="180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1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2" name="Arc 59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79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4321" y="8763"/>
                  <a:ext cx="475" cy="47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6" name="Group 50"/>
              <p:cNvGrpSpPr>
                <a:grpSpLocks/>
              </p:cNvGrpSpPr>
              <p:nvPr/>
            </p:nvGrpSpPr>
            <p:grpSpPr bwMode="auto">
              <a:xfrm>
                <a:off x="5518" y="8201"/>
                <a:ext cx="456" cy="286"/>
                <a:chOff x="4321" y="9342"/>
                <a:chExt cx="456" cy="286"/>
              </a:xfrm>
            </p:grpSpPr>
            <p:sp>
              <p:nvSpPr>
                <p:cNvPr id="173" name="Line 55"/>
                <p:cNvSpPr>
                  <a:spLocks noChangeShapeType="1"/>
                </p:cNvSpPr>
                <p:nvPr/>
              </p:nvSpPr>
              <p:spPr bwMode="auto">
                <a:xfrm rot="10800000">
                  <a:off x="4321" y="9342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" name="Line 5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604" y="9342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" name="Line 53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719" y="9342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Line 52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491" y="9342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Line 5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76" y="9342"/>
                  <a:ext cx="1" cy="2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7" name="Group 44"/>
              <p:cNvGrpSpPr>
                <a:grpSpLocks/>
              </p:cNvGrpSpPr>
              <p:nvPr/>
            </p:nvGrpSpPr>
            <p:grpSpPr bwMode="auto">
              <a:xfrm>
                <a:off x="5062" y="7062"/>
                <a:ext cx="855" cy="172"/>
                <a:chOff x="3865" y="8145"/>
                <a:chExt cx="855" cy="172"/>
              </a:xfrm>
            </p:grpSpPr>
            <p:sp>
              <p:nvSpPr>
                <p:cNvPr id="168" name="Line 49"/>
                <p:cNvSpPr>
                  <a:spLocks noChangeShapeType="1"/>
                </p:cNvSpPr>
                <p:nvPr/>
              </p:nvSpPr>
              <p:spPr bwMode="auto">
                <a:xfrm>
                  <a:off x="3865" y="8316"/>
                  <a:ext cx="855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4206" y="8145"/>
                  <a:ext cx="1" cy="1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979" y="8145"/>
                  <a:ext cx="1" cy="1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1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4378" y="8145"/>
                  <a:ext cx="1" cy="1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4605" y="8145"/>
                  <a:ext cx="1" cy="1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58" name="Text Box 42"/>
            <p:cNvSpPr txBox="1">
              <a:spLocks noChangeArrowheads="1"/>
            </p:cNvSpPr>
            <p:nvPr/>
          </p:nvSpPr>
          <p:spPr bwMode="auto">
            <a:xfrm>
              <a:off x="5252" y="6866"/>
              <a:ext cx="64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GPZ 1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193" name="GPZ_1"/>
          <p:cNvGrpSpPr>
            <a:grpSpLocks/>
          </p:cNvGrpSpPr>
          <p:nvPr/>
        </p:nvGrpSpPr>
        <p:grpSpPr bwMode="auto">
          <a:xfrm>
            <a:off x="4806950" y="4435698"/>
            <a:ext cx="844550" cy="1020762"/>
            <a:chOff x="6088" y="6879"/>
            <a:chExt cx="1330" cy="1608"/>
          </a:xfrm>
        </p:grpSpPr>
        <p:grpSp>
          <p:nvGrpSpPr>
            <p:cNvPr id="194" name="Group 4"/>
            <p:cNvGrpSpPr>
              <a:grpSpLocks/>
            </p:cNvGrpSpPr>
            <p:nvPr/>
          </p:nvGrpSpPr>
          <p:grpSpPr bwMode="auto">
            <a:xfrm>
              <a:off x="6088" y="7062"/>
              <a:ext cx="1330" cy="1425"/>
              <a:chOff x="6088" y="7062"/>
              <a:chExt cx="1330" cy="1425"/>
            </a:xfrm>
          </p:grpSpPr>
          <p:sp>
            <p:nvSpPr>
              <p:cNvPr id="196" name="Text Box 40"/>
              <p:cNvSpPr txBox="1">
                <a:spLocks noChangeArrowheads="1"/>
              </p:cNvSpPr>
              <p:nvPr/>
            </p:nvSpPr>
            <p:spPr bwMode="auto">
              <a:xfrm>
                <a:off x="6088" y="7176"/>
                <a:ext cx="456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grpSp>
            <p:nvGrpSpPr>
              <p:cNvPr id="197" name="Group 5"/>
              <p:cNvGrpSpPr>
                <a:grpSpLocks/>
              </p:cNvGrpSpPr>
              <p:nvPr/>
            </p:nvGrpSpPr>
            <p:grpSpPr bwMode="auto">
              <a:xfrm>
                <a:off x="6430" y="7062"/>
                <a:ext cx="988" cy="1425"/>
                <a:chOff x="6430" y="7062"/>
                <a:chExt cx="988" cy="1425"/>
              </a:xfrm>
            </p:grpSpPr>
            <p:grpSp>
              <p:nvGrpSpPr>
                <p:cNvPr id="198" name="Group 9"/>
                <p:cNvGrpSpPr>
                  <a:grpSpLocks/>
                </p:cNvGrpSpPr>
                <p:nvPr/>
              </p:nvGrpSpPr>
              <p:grpSpPr bwMode="auto">
                <a:xfrm>
                  <a:off x="6430" y="7233"/>
                  <a:ext cx="988" cy="1254"/>
                  <a:chOff x="6430" y="7233"/>
                  <a:chExt cx="988" cy="1254"/>
                </a:xfrm>
              </p:grpSpPr>
              <p:grpSp>
                <p:nvGrpSpPr>
                  <p:cNvPr id="20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6943" y="7469"/>
                    <a:ext cx="475" cy="515"/>
                    <a:chOff x="4321" y="8723"/>
                    <a:chExt cx="475" cy="515"/>
                  </a:xfrm>
                </p:grpSpPr>
                <p:grpSp>
                  <p:nvGrpSpPr>
                    <p:cNvPr id="227" name="Group 36"/>
                    <p:cNvGrpSpPr>
                      <a:grpSpLocks/>
                    </p:cNvGrpSpPr>
                    <p:nvPr/>
                  </p:nvGrpSpPr>
                  <p:grpSpPr bwMode="auto">
                    <a:xfrm rot="16200000" flipH="1">
                      <a:off x="4295" y="8809"/>
                      <a:ext cx="513" cy="342"/>
                      <a:chOff x="5529" y="8892"/>
                      <a:chExt cx="513" cy="342"/>
                    </a:xfrm>
                  </p:grpSpPr>
                  <p:sp>
                    <p:nvSpPr>
                      <p:cNvPr id="229" name="Oval 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529" y="8892"/>
                        <a:ext cx="342" cy="341"/>
                      </a:xfrm>
                      <a:prstGeom prst="ellips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z"/>
                          <a:defRPr kumimoji="1" sz="27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y"/>
                          <a:defRPr kumimoji="1" sz="23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x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•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altLang="pl-PL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230" name="Oval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700" y="8892"/>
                        <a:ext cx="342" cy="341"/>
                      </a:xfrm>
                      <a:prstGeom prst="ellips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z"/>
                          <a:defRPr kumimoji="1" sz="27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y"/>
                          <a:defRPr kumimoji="1" sz="23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Font typeface="Monotype Sorts"/>
                          <a:buChar char="x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•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accent2"/>
                          </a:buClr>
                          <a:buChar char="–"/>
                          <a:defRPr kumimoji="1" sz="2100">
                            <a:solidFill>
                              <a:schemeClr val="tx1"/>
                            </a:solidFill>
                            <a:latin typeface="Tahoma" pitchFamily="34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altLang="pl-PL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231" name="Arc 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700" y="8892"/>
                        <a:ext cx="171" cy="342"/>
                      </a:xfrm>
                      <a:custGeom>
                        <a:avLst/>
                        <a:gdLst>
                          <a:gd name="T0" fmla="*/ 0 w 25642"/>
                          <a:gd name="T1" fmla="*/ 0 h 43200"/>
                          <a:gd name="T2" fmla="*/ 0 w 25642"/>
                          <a:gd name="T3" fmla="*/ 0 h 43200"/>
                          <a:gd name="T4" fmla="*/ 0 w 25642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5642" h="43200" fill="none" extrusionOk="0">
                            <a:moveTo>
                              <a:pt x="4041" y="0"/>
                            </a:moveTo>
                            <a:cubicBezTo>
                              <a:pt x="15971" y="0"/>
                              <a:pt x="25642" y="9670"/>
                              <a:pt x="25642" y="21600"/>
                            </a:cubicBezTo>
                            <a:cubicBezTo>
                              <a:pt x="25642" y="33529"/>
                              <a:pt x="15971" y="43200"/>
                              <a:pt x="4042" y="43200"/>
                            </a:cubicBezTo>
                            <a:cubicBezTo>
                              <a:pt x="2685" y="43200"/>
                              <a:pt x="1332" y="43072"/>
                              <a:pt x="-1" y="42818"/>
                            </a:cubicBezTo>
                          </a:path>
                          <a:path w="25642" h="43200" stroke="0" extrusionOk="0">
                            <a:moveTo>
                              <a:pt x="4041" y="0"/>
                            </a:moveTo>
                            <a:cubicBezTo>
                              <a:pt x="15971" y="0"/>
                              <a:pt x="25642" y="9670"/>
                              <a:pt x="25642" y="21600"/>
                            </a:cubicBezTo>
                            <a:cubicBezTo>
                              <a:pt x="25642" y="33529"/>
                              <a:pt x="15971" y="43200"/>
                              <a:pt x="4042" y="43200"/>
                            </a:cubicBezTo>
                            <a:cubicBezTo>
                              <a:pt x="2685" y="43200"/>
                              <a:pt x="1332" y="43072"/>
                              <a:pt x="-1" y="42818"/>
                            </a:cubicBezTo>
                            <a:lnTo>
                              <a:pt x="4042" y="21600"/>
                            </a:lnTo>
                            <a:lnTo>
                              <a:pt x="4041" y="0"/>
                            </a:lnTo>
                            <a:close/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sp>
                  <p:nvSpPr>
                    <p:cNvPr id="228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21" y="8763"/>
                      <a:ext cx="475" cy="47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arrow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203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6430" y="7233"/>
                    <a:ext cx="969" cy="1254"/>
                    <a:chOff x="6430" y="7233"/>
                    <a:chExt cx="969" cy="1254"/>
                  </a:xfrm>
                </p:grpSpPr>
                <p:sp>
                  <p:nvSpPr>
                    <p:cNvPr id="204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58" y="7233"/>
                      <a:ext cx="4" cy="22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05" name="Line 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58" y="7981"/>
                      <a:ext cx="3" cy="22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206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30" y="7468"/>
                      <a:ext cx="475" cy="515"/>
                      <a:chOff x="3808" y="8723"/>
                      <a:chExt cx="475" cy="515"/>
                    </a:xfrm>
                  </p:grpSpPr>
                  <p:grpSp>
                    <p:nvGrpSpPr>
                      <p:cNvPr id="222" name="Group 28"/>
                      <p:cNvGrpSpPr>
                        <a:grpSpLocks/>
                      </p:cNvGrpSpPr>
                      <p:nvPr/>
                    </p:nvGrpSpPr>
                    <p:grpSpPr bwMode="auto">
                      <a:xfrm rot="16200000" flipH="1">
                        <a:off x="3782" y="8809"/>
                        <a:ext cx="513" cy="342"/>
                        <a:chOff x="5529" y="8892"/>
                        <a:chExt cx="513" cy="342"/>
                      </a:xfrm>
                    </p:grpSpPr>
                    <p:sp>
                      <p:nvSpPr>
                        <p:cNvPr id="224" name="Oval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529" y="8892"/>
                          <a:ext cx="342" cy="341"/>
                        </a:xfrm>
                        <a:prstGeom prst="ellips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z"/>
                            <a:defRPr kumimoji="1" sz="27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y"/>
                            <a:defRPr kumimoji="1" sz="23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x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•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9pPr>
                        </a:lstStyle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altLang="pl-PL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25" name="Oval 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00" y="8892"/>
                          <a:ext cx="342" cy="341"/>
                        </a:xfrm>
                        <a:prstGeom prst="ellips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z"/>
                            <a:defRPr kumimoji="1" sz="27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y"/>
                            <a:defRPr kumimoji="1" sz="23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x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•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9pPr>
                        </a:lstStyle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altLang="pl-PL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26" name="Arc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700" y="8892"/>
                          <a:ext cx="171" cy="342"/>
                        </a:xfrm>
                        <a:custGeom>
                          <a:avLst/>
                          <a:gdLst>
                            <a:gd name="T0" fmla="*/ 0 w 25642"/>
                            <a:gd name="T1" fmla="*/ 0 h 43200"/>
                            <a:gd name="T2" fmla="*/ 0 w 25642"/>
                            <a:gd name="T3" fmla="*/ 0 h 43200"/>
                            <a:gd name="T4" fmla="*/ 0 w 25642"/>
                            <a:gd name="T5" fmla="*/ 0 h 432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5642" h="43200" fill="none" extrusionOk="0">
                              <a:moveTo>
                                <a:pt x="4041" y="0"/>
                              </a:moveTo>
                              <a:cubicBezTo>
                                <a:pt x="15971" y="0"/>
                                <a:pt x="25642" y="9670"/>
                                <a:pt x="25642" y="21600"/>
                              </a:cubicBezTo>
                              <a:cubicBezTo>
                                <a:pt x="25642" y="33529"/>
                                <a:pt x="15971" y="43200"/>
                                <a:pt x="4042" y="43200"/>
                              </a:cubicBezTo>
                              <a:cubicBezTo>
                                <a:pt x="2685" y="43200"/>
                                <a:pt x="1332" y="43072"/>
                                <a:pt x="-1" y="42818"/>
                              </a:cubicBezTo>
                            </a:path>
                            <a:path w="25642" h="43200" stroke="0" extrusionOk="0">
                              <a:moveTo>
                                <a:pt x="4041" y="0"/>
                              </a:moveTo>
                              <a:cubicBezTo>
                                <a:pt x="15971" y="0"/>
                                <a:pt x="25642" y="9670"/>
                                <a:pt x="25642" y="21600"/>
                              </a:cubicBezTo>
                              <a:cubicBezTo>
                                <a:pt x="25642" y="33529"/>
                                <a:pt x="15971" y="43200"/>
                                <a:pt x="4042" y="43200"/>
                              </a:cubicBezTo>
                              <a:cubicBezTo>
                                <a:pt x="2685" y="43200"/>
                                <a:pt x="1332" y="43072"/>
                                <a:pt x="-1" y="42818"/>
                              </a:cubicBezTo>
                              <a:lnTo>
                                <a:pt x="4042" y="21600"/>
                              </a:lnTo>
                              <a:lnTo>
                                <a:pt x="4041" y="0"/>
                              </a:lnTo>
                              <a:close/>
                            </a:path>
                          </a:pathLst>
                        </a:cu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223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808" y="8763"/>
                        <a:ext cx="475" cy="47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arrow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sp>
                  <p:nvSpPr>
                    <p:cNvPr id="207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71" y="7233"/>
                      <a:ext cx="4" cy="2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08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71" y="7982"/>
                      <a:ext cx="1" cy="2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209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30" y="8201"/>
                      <a:ext cx="456" cy="286"/>
                      <a:chOff x="3808" y="9342"/>
                      <a:chExt cx="456" cy="286"/>
                    </a:xfrm>
                  </p:grpSpPr>
                  <p:sp>
                    <p:nvSpPr>
                      <p:cNvPr id="217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>
                        <a:off x="3808" y="9342"/>
                        <a:ext cx="456" cy="1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8" name="Line 22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091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206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20" name="Line 20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3978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21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3863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210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43" y="8201"/>
                      <a:ext cx="456" cy="286"/>
                      <a:chOff x="4321" y="9342"/>
                      <a:chExt cx="456" cy="286"/>
                    </a:xfrm>
                  </p:grpSpPr>
                  <p:sp>
                    <p:nvSpPr>
                      <p:cNvPr id="21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>
                        <a:off x="4321" y="9342"/>
                        <a:ext cx="456" cy="1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3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604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4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719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5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491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6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10800000" flipV="1">
                        <a:off x="4376" y="9342"/>
                        <a:ext cx="1" cy="28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sp>
                  <p:nvSpPr>
                    <p:cNvPr id="211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58" y="7233"/>
                      <a:ext cx="513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grpSp>
              <p:nvGrpSpPr>
                <p:cNvPr id="199" name="Group 6"/>
                <p:cNvGrpSpPr>
                  <a:grpSpLocks/>
                </p:cNvGrpSpPr>
                <p:nvPr/>
              </p:nvGrpSpPr>
              <p:grpSpPr bwMode="auto">
                <a:xfrm>
                  <a:off x="6657" y="7062"/>
                  <a:ext cx="515" cy="171"/>
                  <a:chOff x="6657" y="7062"/>
                  <a:chExt cx="515" cy="171"/>
                </a:xfrm>
              </p:grpSpPr>
              <p:sp>
                <p:nvSpPr>
                  <p:cNvPr id="200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657" y="7062"/>
                    <a:ext cx="1" cy="1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1" name="Line 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71" y="7062"/>
                    <a:ext cx="1" cy="1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195" name="Text Box 3"/>
            <p:cNvSpPr txBox="1">
              <a:spLocks noChangeArrowheads="1"/>
            </p:cNvSpPr>
            <p:nvPr/>
          </p:nvSpPr>
          <p:spPr bwMode="auto">
            <a:xfrm>
              <a:off x="6685" y="6879"/>
              <a:ext cx="63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GPZ 2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232" name="AT220/110_2"/>
          <p:cNvGrpSpPr>
            <a:grpSpLocks/>
          </p:cNvGrpSpPr>
          <p:nvPr/>
        </p:nvGrpSpPr>
        <p:grpSpPr bwMode="auto">
          <a:xfrm>
            <a:off x="4322763" y="3254598"/>
            <a:ext cx="1303337" cy="758825"/>
            <a:chOff x="5347" y="5010"/>
            <a:chExt cx="2052" cy="1197"/>
          </a:xfrm>
        </p:grpSpPr>
        <p:sp>
          <p:nvSpPr>
            <p:cNvPr id="233" name="Text Box 251"/>
            <p:cNvSpPr txBox="1">
              <a:spLocks noChangeArrowheads="1"/>
            </p:cNvSpPr>
            <p:nvPr/>
          </p:nvSpPr>
          <p:spPr bwMode="auto">
            <a:xfrm>
              <a:off x="6544" y="5376"/>
              <a:ext cx="85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AT        </a:t>
              </a:r>
              <a:endParaRPr kumimoji="0" lang="pl-PL" altLang="pl-P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  <a:p>
              <a:pPr marL="0" marR="0" lvl="0" indent="0" defTabSz="914400" eaLnBrk="0" fontAlgn="auto" latinLnBrk="0" hangingPunct="0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250MVA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234" name="Group 237"/>
            <p:cNvGrpSpPr>
              <a:grpSpLocks/>
            </p:cNvGrpSpPr>
            <p:nvPr/>
          </p:nvGrpSpPr>
          <p:grpSpPr bwMode="auto">
            <a:xfrm>
              <a:off x="6031" y="5010"/>
              <a:ext cx="456" cy="1197"/>
              <a:chOff x="6031" y="5010"/>
              <a:chExt cx="456" cy="1197"/>
            </a:xfrm>
          </p:grpSpPr>
          <p:sp>
            <p:nvSpPr>
              <p:cNvPr id="236" name="Line 250"/>
              <p:cNvSpPr>
                <a:spLocks noChangeShapeType="1"/>
              </p:cNvSpPr>
              <p:nvPr/>
            </p:nvSpPr>
            <p:spPr bwMode="auto">
              <a:xfrm>
                <a:off x="6031" y="5188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Line 249"/>
              <p:cNvSpPr>
                <a:spLocks noChangeShapeType="1"/>
              </p:cNvSpPr>
              <p:nvPr/>
            </p:nvSpPr>
            <p:spPr bwMode="auto">
              <a:xfrm flipV="1">
                <a:off x="6259" y="5010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Line 248"/>
              <p:cNvSpPr>
                <a:spLocks noChangeShapeType="1"/>
              </p:cNvSpPr>
              <p:nvPr/>
            </p:nvSpPr>
            <p:spPr bwMode="auto">
              <a:xfrm flipV="1">
                <a:off x="6373" y="5010"/>
                <a:ext cx="1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Line 247"/>
              <p:cNvSpPr>
                <a:spLocks noChangeShapeType="1"/>
              </p:cNvSpPr>
              <p:nvPr/>
            </p:nvSpPr>
            <p:spPr bwMode="auto">
              <a:xfrm flipH="1" flipV="1">
                <a:off x="6145" y="5010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Line 246"/>
              <p:cNvSpPr>
                <a:spLocks noChangeShapeType="1"/>
              </p:cNvSpPr>
              <p:nvPr/>
            </p:nvSpPr>
            <p:spPr bwMode="auto">
              <a:xfrm rot="10800000">
                <a:off x="6031" y="6036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Line 245"/>
              <p:cNvSpPr>
                <a:spLocks noChangeShapeType="1"/>
              </p:cNvSpPr>
              <p:nvPr/>
            </p:nvSpPr>
            <p:spPr bwMode="auto">
              <a:xfrm rot="10800000" flipV="1">
                <a:off x="6145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Line 244"/>
              <p:cNvSpPr>
                <a:spLocks noChangeShapeType="1"/>
              </p:cNvSpPr>
              <p:nvPr/>
            </p:nvSpPr>
            <p:spPr bwMode="auto">
              <a:xfrm rot="10800000" flipH="1" flipV="1">
                <a:off x="6373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Line 243"/>
              <p:cNvSpPr>
                <a:spLocks noChangeShapeType="1"/>
              </p:cNvSpPr>
              <p:nvPr/>
            </p:nvSpPr>
            <p:spPr bwMode="auto">
              <a:xfrm>
                <a:off x="6259" y="5188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Line 242"/>
              <p:cNvSpPr>
                <a:spLocks noChangeShapeType="1"/>
              </p:cNvSpPr>
              <p:nvPr/>
            </p:nvSpPr>
            <p:spPr bwMode="auto">
              <a:xfrm>
                <a:off x="6259" y="587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Oval 241"/>
              <p:cNvSpPr>
                <a:spLocks noChangeArrowheads="1"/>
              </p:cNvSpPr>
              <p:nvPr/>
            </p:nvSpPr>
            <p:spPr bwMode="auto">
              <a:xfrm rot="16200000" flipH="1">
                <a:off x="6089" y="5523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46" name="Arc 240"/>
              <p:cNvSpPr>
                <a:spLocks/>
              </p:cNvSpPr>
              <p:nvPr/>
            </p:nvSpPr>
            <p:spPr bwMode="auto">
              <a:xfrm flipH="1">
                <a:off x="6088" y="5345"/>
                <a:ext cx="342" cy="342"/>
              </a:xfrm>
              <a:custGeom>
                <a:avLst/>
                <a:gdLst>
                  <a:gd name="T0" fmla="*/ 0 w 21600"/>
                  <a:gd name="T1" fmla="*/ 0 h 18883"/>
                  <a:gd name="T2" fmla="*/ 0 w 21600"/>
                  <a:gd name="T3" fmla="*/ 0 h 18883"/>
                  <a:gd name="T4" fmla="*/ 0 w 21600"/>
                  <a:gd name="T5" fmla="*/ 0 h 188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8883" fill="none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</a:path>
                  <a:path w="21600" h="18883" stroke="0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  <a:lnTo>
                      <a:pt x="0" y="18883"/>
                    </a:lnTo>
                    <a:lnTo>
                      <a:pt x="10487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Line 239"/>
              <p:cNvSpPr>
                <a:spLocks noChangeShapeType="1"/>
              </p:cNvSpPr>
              <p:nvPr/>
            </p:nvSpPr>
            <p:spPr bwMode="auto">
              <a:xfrm flipV="1">
                <a:off x="6031" y="5466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8" name="Line 238"/>
              <p:cNvSpPr>
                <a:spLocks noChangeShapeType="1"/>
              </p:cNvSpPr>
              <p:nvPr/>
            </p:nvSpPr>
            <p:spPr bwMode="auto">
              <a:xfrm flipV="1">
                <a:off x="6259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5" name="Text Box 236"/>
            <p:cNvSpPr txBox="1">
              <a:spLocks noChangeArrowheads="1"/>
            </p:cNvSpPr>
            <p:nvPr/>
          </p:nvSpPr>
          <p:spPr bwMode="auto">
            <a:xfrm>
              <a:off x="5347" y="5010"/>
              <a:ext cx="48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249" name="AT220/110_1"/>
          <p:cNvGrpSpPr>
            <a:grpSpLocks/>
          </p:cNvGrpSpPr>
          <p:nvPr/>
        </p:nvGrpSpPr>
        <p:grpSpPr bwMode="auto">
          <a:xfrm>
            <a:off x="3852863" y="3254598"/>
            <a:ext cx="857250" cy="758825"/>
            <a:chOff x="4606" y="5010"/>
            <a:chExt cx="1351" cy="1197"/>
          </a:xfrm>
        </p:grpSpPr>
        <p:sp>
          <p:nvSpPr>
            <p:cNvPr id="250" name="Text Box 267"/>
            <p:cNvSpPr txBox="1">
              <a:spLocks noChangeArrowheads="1"/>
            </p:cNvSpPr>
            <p:nvPr/>
          </p:nvSpPr>
          <p:spPr bwMode="auto">
            <a:xfrm>
              <a:off x="5102" y="5342"/>
              <a:ext cx="85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AT        </a:t>
              </a:r>
              <a:endParaRPr kumimoji="0" lang="pl-PL" altLang="pl-P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  <a:p>
              <a:pPr marL="0" marR="0" lvl="0" indent="0" defTabSz="914400" eaLnBrk="0" fontAlgn="auto" latinLnBrk="0" hangingPunct="0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160MVA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251" name="Group 253"/>
            <p:cNvGrpSpPr>
              <a:grpSpLocks/>
            </p:cNvGrpSpPr>
            <p:nvPr/>
          </p:nvGrpSpPr>
          <p:grpSpPr bwMode="auto">
            <a:xfrm>
              <a:off x="4606" y="5010"/>
              <a:ext cx="456" cy="1197"/>
              <a:chOff x="4606" y="5010"/>
              <a:chExt cx="456" cy="1197"/>
            </a:xfrm>
          </p:grpSpPr>
          <p:sp>
            <p:nvSpPr>
              <p:cNvPr id="252" name="Line 266"/>
              <p:cNvSpPr>
                <a:spLocks noChangeShapeType="1"/>
              </p:cNvSpPr>
              <p:nvPr/>
            </p:nvSpPr>
            <p:spPr bwMode="auto">
              <a:xfrm>
                <a:off x="4606" y="5188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Line 265"/>
              <p:cNvSpPr>
                <a:spLocks noChangeShapeType="1"/>
              </p:cNvSpPr>
              <p:nvPr/>
            </p:nvSpPr>
            <p:spPr bwMode="auto">
              <a:xfrm flipV="1">
                <a:off x="4834" y="5010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Line 264"/>
              <p:cNvSpPr>
                <a:spLocks noChangeShapeType="1"/>
              </p:cNvSpPr>
              <p:nvPr/>
            </p:nvSpPr>
            <p:spPr bwMode="auto">
              <a:xfrm flipV="1">
                <a:off x="4948" y="5010"/>
                <a:ext cx="1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Line 263"/>
              <p:cNvSpPr>
                <a:spLocks noChangeShapeType="1"/>
              </p:cNvSpPr>
              <p:nvPr/>
            </p:nvSpPr>
            <p:spPr bwMode="auto">
              <a:xfrm flipH="1" flipV="1">
                <a:off x="4720" y="5010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Line 262"/>
              <p:cNvSpPr>
                <a:spLocks noChangeShapeType="1"/>
              </p:cNvSpPr>
              <p:nvPr/>
            </p:nvSpPr>
            <p:spPr bwMode="auto">
              <a:xfrm rot="10800000">
                <a:off x="4606" y="6036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Line 261"/>
              <p:cNvSpPr>
                <a:spLocks noChangeShapeType="1"/>
              </p:cNvSpPr>
              <p:nvPr/>
            </p:nvSpPr>
            <p:spPr bwMode="auto">
              <a:xfrm rot="10800000" flipV="1">
                <a:off x="4720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8" name="Line 260"/>
              <p:cNvSpPr>
                <a:spLocks noChangeShapeType="1"/>
              </p:cNvSpPr>
              <p:nvPr/>
            </p:nvSpPr>
            <p:spPr bwMode="auto">
              <a:xfrm rot="10800000" flipH="1" flipV="1">
                <a:off x="4948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Line 259"/>
              <p:cNvSpPr>
                <a:spLocks noChangeShapeType="1"/>
              </p:cNvSpPr>
              <p:nvPr/>
            </p:nvSpPr>
            <p:spPr bwMode="auto">
              <a:xfrm>
                <a:off x="4834" y="5188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Line 258"/>
              <p:cNvSpPr>
                <a:spLocks noChangeShapeType="1"/>
              </p:cNvSpPr>
              <p:nvPr/>
            </p:nvSpPr>
            <p:spPr bwMode="auto">
              <a:xfrm>
                <a:off x="4834" y="587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Oval 257"/>
              <p:cNvSpPr>
                <a:spLocks noChangeArrowheads="1"/>
              </p:cNvSpPr>
              <p:nvPr/>
            </p:nvSpPr>
            <p:spPr bwMode="auto">
              <a:xfrm rot="16200000" flipH="1">
                <a:off x="4664" y="5523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2" name="Arc 256"/>
              <p:cNvSpPr>
                <a:spLocks/>
              </p:cNvSpPr>
              <p:nvPr/>
            </p:nvSpPr>
            <p:spPr bwMode="auto">
              <a:xfrm flipH="1">
                <a:off x="4663" y="5345"/>
                <a:ext cx="342" cy="342"/>
              </a:xfrm>
              <a:custGeom>
                <a:avLst/>
                <a:gdLst>
                  <a:gd name="T0" fmla="*/ 0 w 21600"/>
                  <a:gd name="T1" fmla="*/ 0 h 18883"/>
                  <a:gd name="T2" fmla="*/ 0 w 21600"/>
                  <a:gd name="T3" fmla="*/ 0 h 18883"/>
                  <a:gd name="T4" fmla="*/ 0 w 21600"/>
                  <a:gd name="T5" fmla="*/ 0 h 188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8883" fill="none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</a:path>
                  <a:path w="21600" h="18883" stroke="0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  <a:lnTo>
                      <a:pt x="0" y="18883"/>
                    </a:lnTo>
                    <a:lnTo>
                      <a:pt x="10487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Line 255"/>
              <p:cNvSpPr>
                <a:spLocks noChangeShapeType="1"/>
              </p:cNvSpPr>
              <p:nvPr/>
            </p:nvSpPr>
            <p:spPr bwMode="auto">
              <a:xfrm flipV="1">
                <a:off x="4606" y="5466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Line 254"/>
              <p:cNvSpPr>
                <a:spLocks noChangeShapeType="1"/>
              </p:cNvSpPr>
              <p:nvPr/>
            </p:nvSpPr>
            <p:spPr bwMode="auto">
              <a:xfrm flipV="1">
                <a:off x="4834" y="603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65" name="Gen_120_2P"/>
          <p:cNvGrpSpPr>
            <a:grpSpLocks/>
          </p:cNvGrpSpPr>
          <p:nvPr/>
        </p:nvGrpSpPr>
        <p:grpSpPr bwMode="auto">
          <a:xfrm>
            <a:off x="6330950" y="3791173"/>
            <a:ext cx="1193800" cy="411162"/>
            <a:chOff x="8368" y="5655"/>
            <a:chExt cx="1881" cy="648"/>
          </a:xfrm>
        </p:grpSpPr>
        <p:grpSp>
          <p:nvGrpSpPr>
            <p:cNvPr id="266" name="Group 364"/>
            <p:cNvGrpSpPr>
              <a:grpSpLocks/>
            </p:cNvGrpSpPr>
            <p:nvPr/>
          </p:nvGrpSpPr>
          <p:grpSpPr bwMode="auto">
            <a:xfrm>
              <a:off x="8368" y="5694"/>
              <a:ext cx="1868" cy="456"/>
              <a:chOff x="8368" y="5694"/>
              <a:chExt cx="1868" cy="456"/>
            </a:xfrm>
          </p:grpSpPr>
          <p:grpSp>
            <p:nvGrpSpPr>
              <p:cNvPr id="269" name="Group 365"/>
              <p:cNvGrpSpPr>
                <a:grpSpLocks/>
              </p:cNvGrpSpPr>
              <p:nvPr/>
            </p:nvGrpSpPr>
            <p:grpSpPr bwMode="auto">
              <a:xfrm>
                <a:off x="8368" y="5694"/>
                <a:ext cx="1868" cy="456"/>
                <a:chOff x="6430" y="8943"/>
                <a:chExt cx="1868" cy="456"/>
              </a:xfrm>
            </p:grpSpPr>
            <p:grpSp>
              <p:nvGrpSpPr>
                <p:cNvPr id="270" name="Group 376"/>
                <p:cNvGrpSpPr>
                  <a:grpSpLocks/>
                </p:cNvGrpSpPr>
                <p:nvPr/>
              </p:nvGrpSpPr>
              <p:grpSpPr bwMode="auto">
                <a:xfrm flipH="1">
                  <a:off x="7956" y="8994"/>
                  <a:ext cx="342" cy="341"/>
                  <a:chOff x="4788" y="8892"/>
                  <a:chExt cx="342" cy="341"/>
                </a:xfrm>
              </p:grpSpPr>
              <p:sp>
                <p:nvSpPr>
                  <p:cNvPr id="281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82" name="Arc 378"/>
                  <p:cNvSpPr>
                    <a:spLocks/>
                  </p:cNvSpPr>
                  <p:nvPr/>
                </p:nvSpPr>
                <p:spPr bwMode="auto">
                  <a:xfrm flipH="1" flipV="1">
                    <a:off x="4845" y="9063"/>
                    <a:ext cx="114" cy="57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3" name="Arc 377"/>
                  <p:cNvSpPr>
                    <a:spLocks/>
                  </p:cNvSpPr>
                  <p:nvPr/>
                </p:nvSpPr>
                <p:spPr bwMode="auto">
                  <a:xfrm flipH="1">
                    <a:off x="4959" y="9006"/>
                    <a:ext cx="114" cy="69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71" name="Group 372"/>
                <p:cNvGrpSpPr>
                  <a:grpSpLocks/>
                </p:cNvGrpSpPr>
                <p:nvPr/>
              </p:nvGrpSpPr>
              <p:grpSpPr bwMode="auto">
                <a:xfrm flipH="1">
                  <a:off x="7044" y="8993"/>
                  <a:ext cx="513" cy="342"/>
                  <a:chOff x="5529" y="8892"/>
                  <a:chExt cx="513" cy="342"/>
                </a:xfrm>
              </p:grpSpPr>
              <p:sp>
                <p:nvSpPr>
                  <p:cNvPr id="278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79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80" name="Arc 373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72" name="Line 371"/>
                <p:cNvSpPr>
                  <a:spLocks noChangeShapeType="1"/>
                </p:cNvSpPr>
                <p:nvPr/>
              </p:nvSpPr>
              <p:spPr bwMode="auto">
                <a:xfrm flipH="1">
                  <a:off x="7557" y="9169"/>
                  <a:ext cx="39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Line 370"/>
                <p:cNvSpPr>
                  <a:spLocks noChangeShapeType="1"/>
                </p:cNvSpPr>
                <p:nvPr/>
              </p:nvSpPr>
              <p:spPr bwMode="auto">
                <a:xfrm flipH="1">
                  <a:off x="6645" y="9169"/>
                  <a:ext cx="39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" name="Line 369"/>
                <p:cNvSpPr>
                  <a:spLocks noChangeShapeType="1"/>
                </p:cNvSpPr>
                <p:nvPr/>
              </p:nvSpPr>
              <p:spPr bwMode="auto">
                <a:xfrm rot="-5400000">
                  <a:off x="6431" y="9170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" name="Line 368"/>
                <p:cNvSpPr>
                  <a:spLocks noChangeShapeType="1"/>
                </p:cNvSpPr>
                <p:nvPr/>
              </p:nvSpPr>
              <p:spPr bwMode="auto">
                <a:xfrm rot="5400000">
                  <a:off x="6543" y="8887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" name="Line 367"/>
                <p:cNvSpPr>
                  <a:spLocks noChangeShapeType="1"/>
                </p:cNvSpPr>
                <p:nvPr/>
              </p:nvSpPr>
              <p:spPr bwMode="auto">
                <a:xfrm rot="5400000">
                  <a:off x="6543" y="9058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Line 366"/>
                <p:cNvSpPr>
                  <a:spLocks noChangeShapeType="1"/>
                </p:cNvSpPr>
                <p:nvPr/>
              </p:nvSpPr>
              <p:spPr bwMode="auto">
                <a:xfrm rot="5400000">
                  <a:off x="6543" y="9228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67" name="Text Box 363"/>
            <p:cNvSpPr txBox="1">
              <a:spLocks noChangeArrowheads="1"/>
            </p:cNvSpPr>
            <p:nvPr/>
          </p:nvSpPr>
          <p:spPr bwMode="auto">
            <a:xfrm>
              <a:off x="9565" y="5655"/>
              <a:ext cx="54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10kV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68" name="Text Box 362"/>
            <p:cNvSpPr txBox="1">
              <a:spLocks noChangeArrowheads="1"/>
            </p:cNvSpPr>
            <p:nvPr/>
          </p:nvSpPr>
          <p:spPr bwMode="auto">
            <a:xfrm>
              <a:off x="9337" y="6093"/>
              <a:ext cx="91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10-120MW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284" name="Gen_120_1L"/>
          <p:cNvGrpSpPr>
            <a:grpSpLocks/>
          </p:cNvGrpSpPr>
          <p:nvPr/>
        </p:nvGrpSpPr>
        <p:grpSpPr bwMode="auto">
          <a:xfrm>
            <a:off x="2368550" y="4227735"/>
            <a:ext cx="1195388" cy="582613"/>
            <a:chOff x="2269" y="6544"/>
            <a:chExt cx="1881" cy="917"/>
          </a:xfrm>
        </p:grpSpPr>
        <p:grpSp>
          <p:nvGrpSpPr>
            <p:cNvPr id="285" name="Group 273"/>
            <p:cNvGrpSpPr>
              <a:grpSpLocks/>
            </p:cNvGrpSpPr>
            <p:nvPr/>
          </p:nvGrpSpPr>
          <p:grpSpPr bwMode="auto">
            <a:xfrm>
              <a:off x="2269" y="6601"/>
              <a:ext cx="1881" cy="563"/>
              <a:chOff x="2269" y="6601"/>
              <a:chExt cx="1881" cy="563"/>
            </a:xfrm>
          </p:grpSpPr>
          <p:grpSp>
            <p:nvGrpSpPr>
              <p:cNvPr id="290" name="Group 284"/>
              <p:cNvGrpSpPr>
                <a:grpSpLocks/>
              </p:cNvGrpSpPr>
              <p:nvPr/>
            </p:nvGrpSpPr>
            <p:grpSpPr bwMode="auto">
              <a:xfrm>
                <a:off x="2269" y="6715"/>
                <a:ext cx="342" cy="341"/>
                <a:chOff x="4788" y="8892"/>
                <a:chExt cx="342" cy="341"/>
              </a:xfrm>
            </p:grpSpPr>
            <p:sp>
              <p:nvSpPr>
                <p:cNvPr id="301" name="Oval 287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2" name="Arc 286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" name="Arc 285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91" name="Group 280"/>
              <p:cNvGrpSpPr>
                <a:grpSpLocks/>
              </p:cNvGrpSpPr>
              <p:nvPr/>
            </p:nvGrpSpPr>
            <p:grpSpPr bwMode="auto">
              <a:xfrm>
                <a:off x="3010" y="6715"/>
                <a:ext cx="513" cy="342"/>
                <a:chOff x="5529" y="8892"/>
                <a:chExt cx="513" cy="342"/>
              </a:xfrm>
            </p:grpSpPr>
            <p:sp>
              <p:nvSpPr>
                <p:cNvPr id="298" name="Oval 283"/>
                <p:cNvSpPr>
                  <a:spLocks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99" name="Oval 282"/>
                <p:cNvSpPr>
                  <a:spLocks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0" name="Arc 281"/>
                <p:cNvSpPr>
                  <a:spLocks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92" name="Line 279"/>
              <p:cNvSpPr>
                <a:spLocks noChangeShapeType="1"/>
              </p:cNvSpPr>
              <p:nvPr/>
            </p:nvSpPr>
            <p:spPr bwMode="auto">
              <a:xfrm>
                <a:off x="2611" y="6886"/>
                <a:ext cx="39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Line 278"/>
              <p:cNvSpPr>
                <a:spLocks noChangeShapeType="1"/>
              </p:cNvSpPr>
              <p:nvPr/>
            </p:nvSpPr>
            <p:spPr bwMode="auto">
              <a:xfrm>
                <a:off x="3523" y="6886"/>
                <a:ext cx="39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Line 277"/>
              <p:cNvSpPr>
                <a:spLocks noChangeShapeType="1"/>
              </p:cNvSpPr>
              <p:nvPr/>
            </p:nvSpPr>
            <p:spPr bwMode="auto">
              <a:xfrm rot="16200000" flipH="1">
                <a:off x="3637" y="6882"/>
                <a:ext cx="563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Line 276"/>
              <p:cNvSpPr>
                <a:spLocks noChangeShapeType="1"/>
              </p:cNvSpPr>
              <p:nvPr/>
            </p:nvSpPr>
            <p:spPr bwMode="auto">
              <a:xfrm rot="5400000" flipH="1" flipV="1">
                <a:off x="4030" y="6596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Line 275"/>
              <p:cNvSpPr>
                <a:spLocks noChangeShapeType="1"/>
              </p:cNvSpPr>
              <p:nvPr/>
            </p:nvSpPr>
            <p:spPr bwMode="auto">
              <a:xfrm rot="5400000" flipH="1" flipV="1">
                <a:off x="4034" y="6941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Line 274"/>
              <p:cNvSpPr>
                <a:spLocks noChangeShapeType="1"/>
              </p:cNvSpPr>
              <p:nvPr/>
            </p:nvSpPr>
            <p:spPr bwMode="auto">
              <a:xfrm rot="5400000" flipH="1" flipV="1">
                <a:off x="4034" y="6774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6" name="Group 269"/>
            <p:cNvGrpSpPr>
              <a:grpSpLocks/>
            </p:cNvGrpSpPr>
            <p:nvPr/>
          </p:nvGrpSpPr>
          <p:grpSpPr bwMode="auto">
            <a:xfrm>
              <a:off x="2269" y="6544"/>
              <a:ext cx="1083" cy="917"/>
              <a:chOff x="2269" y="6544"/>
              <a:chExt cx="1083" cy="917"/>
            </a:xfrm>
          </p:grpSpPr>
          <p:sp>
            <p:nvSpPr>
              <p:cNvPr id="287" name="Text Box 272"/>
              <p:cNvSpPr txBox="1">
                <a:spLocks noChangeArrowheads="1"/>
              </p:cNvSpPr>
              <p:nvPr/>
            </p:nvSpPr>
            <p:spPr bwMode="auto">
              <a:xfrm>
                <a:off x="2637" y="6544"/>
                <a:ext cx="54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10kV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88" name="Text Box 271"/>
              <p:cNvSpPr txBox="1">
                <a:spLocks noChangeArrowheads="1"/>
              </p:cNvSpPr>
              <p:nvPr/>
            </p:nvSpPr>
            <p:spPr bwMode="auto">
              <a:xfrm>
                <a:off x="2269" y="7057"/>
                <a:ext cx="102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10-120MW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89" name="Text Box 270"/>
              <p:cNvSpPr txBox="1">
                <a:spLocks noChangeArrowheads="1"/>
              </p:cNvSpPr>
              <p:nvPr/>
            </p:nvSpPr>
            <p:spPr bwMode="auto">
              <a:xfrm>
                <a:off x="2497" y="7245"/>
                <a:ext cx="855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EC - JWCK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</p:grpSp>
      <p:grpSp>
        <p:nvGrpSpPr>
          <p:cNvPr id="304" name="Gen_200_2L"/>
          <p:cNvGrpSpPr>
            <a:grpSpLocks/>
          </p:cNvGrpSpPr>
          <p:nvPr/>
        </p:nvGrpSpPr>
        <p:grpSpPr bwMode="auto">
          <a:xfrm>
            <a:off x="2043113" y="3399060"/>
            <a:ext cx="1374775" cy="831850"/>
            <a:chOff x="1756" y="5238"/>
            <a:chExt cx="2166" cy="1311"/>
          </a:xfrm>
        </p:grpSpPr>
        <p:grpSp>
          <p:nvGrpSpPr>
            <p:cNvPr id="305" name="Group 426"/>
            <p:cNvGrpSpPr>
              <a:grpSpLocks/>
            </p:cNvGrpSpPr>
            <p:nvPr/>
          </p:nvGrpSpPr>
          <p:grpSpPr bwMode="auto">
            <a:xfrm>
              <a:off x="1813" y="5409"/>
              <a:ext cx="2109" cy="855"/>
              <a:chOff x="1813" y="5409"/>
              <a:chExt cx="2109" cy="855"/>
            </a:xfrm>
          </p:grpSpPr>
          <p:grpSp>
            <p:nvGrpSpPr>
              <p:cNvPr id="310" name="Group 428"/>
              <p:cNvGrpSpPr>
                <a:grpSpLocks/>
              </p:cNvGrpSpPr>
              <p:nvPr/>
            </p:nvGrpSpPr>
            <p:grpSpPr bwMode="auto">
              <a:xfrm>
                <a:off x="1813" y="5409"/>
                <a:ext cx="2105" cy="855"/>
                <a:chOff x="1813" y="5409"/>
                <a:chExt cx="2105" cy="855"/>
              </a:xfrm>
            </p:grpSpPr>
            <p:grpSp>
              <p:nvGrpSpPr>
                <p:cNvPr id="312" name="Group 443"/>
                <p:cNvGrpSpPr>
                  <a:grpSpLocks/>
                </p:cNvGrpSpPr>
                <p:nvPr/>
              </p:nvGrpSpPr>
              <p:grpSpPr bwMode="auto">
                <a:xfrm>
                  <a:off x="1813" y="5922"/>
                  <a:ext cx="1877" cy="342"/>
                  <a:chOff x="2667" y="8765"/>
                  <a:chExt cx="1877" cy="342"/>
                </a:xfrm>
              </p:grpSpPr>
              <p:grpSp>
                <p:nvGrpSpPr>
                  <p:cNvPr id="327" name="Group 451"/>
                  <p:cNvGrpSpPr>
                    <a:grpSpLocks/>
                  </p:cNvGrpSpPr>
                  <p:nvPr/>
                </p:nvGrpSpPr>
                <p:grpSpPr bwMode="auto">
                  <a:xfrm>
                    <a:off x="2667" y="8765"/>
                    <a:ext cx="342" cy="341"/>
                    <a:chOff x="4788" y="8892"/>
                    <a:chExt cx="342" cy="341"/>
                  </a:xfrm>
                </p:grpSpPr>
                <p:sp>
                  <p:nvSpPr>
                    <p:cNvPr id="335" name="Oval 4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88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36" name="Arc 453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845" y="9063"/>
                      <a:ext cx="114" cy="57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37" name="Arc 452"/>
                    <p:cNvSpPr>
                      <a:spLocks/>
                    </p:cNvSpPr>
                    <p:nvPr/>
                  </p:nvSpPr>
                  <p:spPr bwMode="auto">
                    <a:xfrm flipH="1">
                      <a:off x="4959" y="9006"/>
                      <a:ext cx="114" cy="69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328" name="Group 447"/>
                  <p:cNvGrpSpPr>
                    <a:grpSpLocks/>
                  </p:cNvGrpSpPr>
                  <p:nvPr/>
                </p:nvGrpSpPr>
                <p:grpSpPr bwMode="auto">
                  <a:xfrm>
                    <a:off x="3408" y="8765"/>
                    <a:ext cx="513" cy="342"/>
                    <a:chOff x="5529" y="8892"/>
                    <a:chExt cx="513" cy="342"/>
                  </a:xfrm>
                </p:grpSpPr>
                <p:sp>
                  <p:nvSpPr>
                    <p:cNvPr id="332" name="Oval 4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33" name="Oval 4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0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34" name="Arc 448"/>
                    <p:cNvSpPr>
                      <a:spLocks/>
                    </p:cNvSpPr>
                    <p:nvPr/>
                  </p:nvSpPr>
                  <p:spPr bwMode="auto">
                    <a:xfrm>
                      <a:off x="5700" y="8892"/>
                      <a:ext cx="171" cy="342"/>
                    </a:xfrm>
                    <a:custGeom>
                      <a:avLst/>
                      <a:gdLst>
                        <a:gd name="T0" fmla="*/ 0 w 25642"/>
                        <a:gd name="T1" fmla="*/ 0 h 43200"/>
                        <a:gd name="T2" fmla="*/ 0 w 25642"/>
                        <a:gd name="T3" fmla="*/ 0 h 43200"/>
                        <a:gd name="T4" fmla="*/ 0 w 25642"/>
                        <a:gd name="T5" fmla="*/ 0 h 432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5642" h="43200" fill="none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</a:path>
                        <a:path w="25642" h="43200" stroke="0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  <a:lnTo>
                            <a:pt x="4042" y="21600"/>
                          </a:lnTo>
                          <a:lnTo>
                            <a:pt x="4041" y="0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329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8936"/>
                    <a:ext cx="3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0" name="Line 445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8936"/>
                    <a:ext cx="452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1" name="Line 4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73" y="8765"/>
                    <a:ext cx="17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13" name="Group 431"/>
                <p:cNvGrpSpPr>
                  <a:grpSpLocks/>
                </p:cNvGrpSpPr>
                <p:nvPr/>
              </p:nvGrpSpPr>
              <p:grpSpPr bwMode="auto">
                <a:xfrm>
                  <a:off x="1813" y="5409"/>
                  <a:ext cx="1877" cy="342"/>
                  <a:chOff x="2667" y="8252"/>
                  <a:chExt cx="1877" cy="342"/>
                </a:xfrm>
              </p:grpSpPr>
              <p:sp>
                <p:nvSpPr>
                  <p:cNvPr id="316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4373" y="8423"/>
                    <a:ext cx="17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317" name="Group 438"/>
                  <p:cNvGrpSpPr>
                    <a:grpSpLocks/>
                  </p:cNvGrpSpPr>
                  <p:nvPr/>
                </p:nvGrpSpPr>
                <p:grpSpPr bwMode="auto">
                  <a:xfrm>
                    <a:off x="2667" y="8252"/>
                    <a:ext cx="342" cy="341"/>
                    <a:chOff x="4788" y="8892"/>
                    <a:chExt cx="342" cy="341"/>
                  </a:xfrm>
                </p:grpSpPr>
                <p:sp>
                  <p:nvSpPr>
                    <p:cNvPr id="324" name="Oval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88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25" name="Arc 440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845" y="9063"/>
                      <a:ext cx="114" cy="57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26" name="Arc 439"/>
                    <p:cNvSpPr>
                      <a:spLocks/>
                    </p:cNvSpPr>
                    <p:nvPr/>
                  </p:nvSpPr>
                  <p:spPr bwMode="auto">
                    <a:xfrm flipH="1">
                      <a:off x="4959" y="9006"/>
                      <a:ext cx="114" cy="69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318" name="Group 434"/>
                  <p:cNvGrpSpPr>
                    <a:grpSpLocks/>
                  </p:cNvGrpSpPr>
                  <p:nvPr/>
                </p:nvGrpSpPr>
                <p:grpSpPr bwMode="auto">
                  <a:xfrm>
                    <a:off x="3408" y="8252"/>
                    <a:ext cx="513" cy="342"/>
                    <a:chOff x="5529" y="8892"/>
                    <a:chExt cx="513" cy="342"/>
                  </a:xfrm>
                </p:grpSpPr>
                <p:sp>
                  <p:nvSpPr>
                    <p:cNvPr id="321" name="Oval 4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22" name="Oval 4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0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23" name="Arc 435"/>
                    <p:cNvSpPr>
                      <a:spLocks/>
                    </p:cNvSpPr>
                    <p:nvPr/>
                  </p:nvSpPr>
                  <p:spPr bwMode="auto">
                    <a:xfrm>
                      <a:off x="5700" y="8892"/>
                      <a:ext cx="171" cy="342"/>
                    </a:xfrm>
                    <a:custGeom>
                      <a:avLst/>
                      <a:gdLst>
                        <a:gd name="T0" fmla="*/ 0 w 25642"/>
                        <a:gd name="T1" fmla="*/ 0 h 43200"/>
                        <a:gd name="T2" fmla="*/ 0 w 25642"/>
                        <a:gd name="T3" fmla="*/ 0 h 43200"/>
                        <a:gd name="T4" fmla="*/ 0 w 25642"/>
                        <a:gd name="T5" fmla="*/ 0 h 432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5642" h="43200" fill="none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</a:path>
                        <a:path w="25642" h="43200" stroke="0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  <a:lnTo>
                            <a:pt x="4042" y="21600"/>
                          </a:lnTo>
                          <a:lnTo>
                            <a:pt x="4041" y="0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319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8423"/>
                    <a:ext cx="39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0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8423"/>
                    <a:ext cx="452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314" name="Line 430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3409" y="5861"/>
                  <a:ext cx="563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" name="Line 429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802" y="5746"/>
                  <a:ext cx="4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11" name="Line 427"/>
              <p:cNvSpPr>
                <a:spLocks noChangeShapeType="1"/>
              </p:cNvSpPr>
              <p:nvPr/>
            </p:nvSpPr>
            <p:spPr bwMode="auto">
              <a:xfrm rot="5400000" flipH="1" flipV="1">
                <a:off x="3806" y="5920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6" name="Group 422"/>
            <p:cNvGrpSpPr>
              <a:grpSpLocks/>
            </p:cNvGrpSpPr>
            <p:nvPr/>
          </p:nvGrpSpPr>
          <p:grpSpPr bwMode="auto">
            <a:xfrm>
              <a:off x="1756" y="5238"/>
              <a:ext cx="969" cy="1311"/>
              <a:chOff x="1756" y="1818"/>
              <a:chExt cx="969" cy="1311"/>
            </a:xfrm>
          </p:grpSpPr>
          <p:sp>
            <p:nvSpPr>
              <p:cNvPr id="307" name="Text Box 425"/>
              <p:cNvSpPr txBox="1">
                <a:spLocks noChangeArrowheads="1"/>
              </p:cNvSpPr>
              <p:nvPr/>
            </p:nvSpPr>
            <p:spPr bwMode="auto">
              <a:xfrm>
                <a:off x="2176" y="1818"/>
                <a:ext cx="54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15kV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308" name="Text Box 424"/>
              <p:cNvSpPr txBox="1">
                <a:spLocks noChangeArrowheads="1"/>
              </p:cNvSpPr>
              <p:nvPr/>
            </p:nvSpPr>
            <p:spPr bwMode="auto">
              <a:xfrm>
                <a:off x="1756" y="2844"/>
                <a:ext cx="91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200MW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309" name="Text Box 423"/>
              <p:cNvSpPr txBox="1">
                <a:spLocks noChangeArrowheads="1"/>
              </p:cNvSpPr>
              <p:nvPr/>
            </p:nvSpPr>
            <p:spPr bwMode="auto">
              <a:xfrm>
                <a:off x="2131" y="2160"/>
                <a:ext cx="480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</p:grpSp>
      <p:grpSp>
        <p:nvGrpSpPr>
          <p:cNvPr id="338" name="AT400/110"/>
          <p:cNvGrpSpPr>
            <a:grpSpLocks/>
          </p:cNvGrpSpPr>
          <p:nvPr/>
        </p:nvGrpSpPr>
        <p:grpSpPr bwMode="auto">
          <a:xfrm>
            <a:off x="5249863" y="2059210"/>
            <a:ext cx="1173162" cy="1846263"/>
            <a:chOff x="6805" y="3129"/>
            <a:chExt cx="1848" cy="2907"/>
          </a:xfrm>
        </p:grpSpPr>
        <p:grpSp>
          <p:nvGrpSpPr>
            <p:cNvPr id="339" name="Group 330"/>
            <p:cNvGrpSpPr>
              <a:grpSpLocks/>
            </p:cNvGrpSpPr>
            <p:nvPr/>
          </p:nvGrpSpPr>
          <p:grpSpPr bwMode="auto">
            <a:xfrm>
              <a:off x="7513" y="3186"/>
              <a:ext cx="456" cy="2850"/>
              <a:chOff x="7513" y="3186"/>
              <a:chExt cx="456" cy="2850"/>
            </a:xfrm>
          </p:grpSpPr>
          <p:sp>
            <p:nvSpPr>
              <p:cNvPr id="342" name="Line 343"/>
              <p:cNvSpPr>
                <a:spLocks noChangeShapeType="1"/>
              </p:cNvSpPr>
              <p:nvPr/>
            </p:nvSpPr>
            <p:spPr bwMode="auto">
              <a:xfrm>
                <a:off x="7513" y="3364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Line 342"/>
              <p:cNvSpPr>
                <a:spLocks noChangeShapeType="1"/>
              </p:cNvSpPr>
              <p:nvPr/>
            </p:nvSpPr>
            <p:spPr bwMode="auto">
              <a:xfrm flipV="1">
                <a:off x="7741" y="318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Line 341"/>
              <p:cNvSpPr>
                <a:spLocks noChangeShapeType="1"/>
              </p:cNvSpPr>
              <p:nvPr/>
            </p:nvSpPr>
            <p:spPr bwMode="auto">
              <a:xfrm flipV="1">
                <a:off x="7855" y="3186"/>
                <a:ext cx="1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Line 340"/>
              <p:cNvSpPr>
                <a:spLocks noChangeShapeType="1"/>
              </p:cNvSpPr>
              <p:nvPr/>
            </p:nvSpPr>
            <p:spPr bwMode="auto">
              <a:xfrm flipH="1" flipV="1">
                <a:off x="7627" y="318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Line 339"/>
              <p:cNvSpPr>
                <a:spLocks noChangeShapeType="1"/>
              </p:cNvSpPr>
              <p:nvPr/>
            </p:nvSpPr>
            <p:spPr bwMode="auto">
              <a:xfrm rot="10800000">
                <a:off x="7513" y="5865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" name="Line 338"/>
              <p:cNvSpPr>
                <a:spLocks noChangeShapeType="1"/>
              </p:cNvSpPr>
              <p:nvPr/>
            </p:nvSpPr>
            <p:spPr bwMode="auto">
              <a:xfrm rot="10800000" flipV="1">
                <a:off x="7627" y="5865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Line 337"/>
              <p:cNvSpPr>
                <a:spLocks noChangeShapeType="1"/>
              </p:cNvSpPr>
              <p:nvPr/>
            </p:nvSpPr>
            <p:spPr bwMode="auto">
              <a:xfrm rot="10800000" flipH="1" flipV="1">
                <a:off x="7855" y="5865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Line 336"/>
              <p:cNvSpPr>
                <a:spLocks noChangeShapeType="1"/>
              </p:cNvSpPr>
              <p:nvPr/>
            </p:nvSpPr>
            <p:spPr bwMode="auto">
              <a:xfrm>
                <a:off x="7742" y="3357"/>
                <a:ext cx="1" cy="10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0" name="Line 335"/>
              <p:cNvSpPr>
                <a:spLocks noChangeShapeType="1"/>
              </p:cNvSpPr>
              <p:nvPr/>
            </p:nvSpPr>
            <p:spPr bwMode="auto">
              <a:xfrm>
                <a:off x="7741" y="4903"/>
                <a:ext cx="1" cy="9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1" name="Oval 334"/>
              <p:cNvSpPr>
                <a:spLocks noChangeArrowheads="1"/>
              </p:cNvSpPr>
              <p:nvPr/>
            </p:nvSpPr>
            <p:spPr bwMode="auto">
              <a:xfrm rot="16200000" flipH="1">
                <a:off x="7571" y="4554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352" name="Arc 333"/>
              <p:cNvSpPr>
                <a:spLocks/>
              </p:cNvSpPr>
              <p:nvPr/>
            </p:nvSpPr>
            <p:spPr bwMode="auto">
              <a:xfrm flipH="1">
                <a:off x="7570" y="4376"/>
                <a:ext cx="342" cy="342"/>
              </a:xfrm>
              <a:custGeom>
                <a:avLst/>
                <a:gdLst>
                  <a:gd name="T0" fmla="*/ 0 w 21600"/>
                  <a:gd name="T1" fmla="*/ 0 h 18883"/>
                  <a:gd name="T2" fmla="*/ 0 w 21600"/>
                  <a:gd name="T3" fmla="*/ 0 h 18883"/>
                  <a:gd name="T4" fmla="*/ 0 w 21600"/>
                  <a:gd name="T5" fmla="*/ 0 h 188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8883" fill="none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</a:path>
                  <a:path w="21600" h="18883" stroke="0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  <a:lnTo>
                      <a:pt x="0" y="18883"/>
                    </a:lnTo>
                    <a:lnTo>
                      <a:pt x="10487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Line 332"/>
              <p:cNvSpPr>
                <a:spLocks noChangeShapeType="1"/>
              </p:cNvSpPr>
              <p:nvPr/>
            </p:nvSpPr>
            <p:spPr bwMode="auto">
              <a:xfrm flipV="1">
                <a:off x="7513" y="4497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4" name="Line 331"/>
              <p:cNvSpPr>
                <a:spLocks noChangeShapeType="1"/>
              </p:cNvSpPr>
              <p:nvPr/>
            </p:nvSpPr>
            <p:spPr bwMode="auto">
              <a:xfrm flipV="1">
                <a:off x="7741" y="5865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40" name="Text Box 329"/>
            <p:cNvSpPr txBox="1">
              <a:spLocks noChangeArrowheads="1"/>
            </p:cNvSpPr>
            <p:nvPr/>
          </p:nvSpPr>
          <p:spPr bwMode="auto">
            <a:xfrm>
              <a:off x="7851" y="3529"/>
              <a:ext cx="802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AT</a:t>
              </a:r>
              <a:endParaRPr kumimoji="0" lang="pl-PL" altLang="pl-P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  <a:p>
              <a:pPr marL="0" marR="0" lvl="0" indent="0" defTabSz="914400" eaLnBrk="0" fontAlgn="auto" latinLnBrk="0" hangingPunct="0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500MVA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341" name="Text Box 328"/>
            <p:cNvSpPr txBox="1">
              <a:spLocks noChangeArrowheads="1"/>
            </p:cNvSpPr>
            <p:nvPr/>
          </p:nvSpPr>
          <p:spPr bwMode="auto">
            <a:xfrm>
              <a:off x="6805" y="3129"/>
              <a:ext cx="48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355" name="Sieć_110kV"/>
          <p:cNvGrpSpPr>
            <a:grpSpLocks/>
          </p:cNvGrpSpPr>
          <p:nvPr/>
        </p:nvGrpSpPr>
        <p:grpSpPr bwMode="auto">
          <a:xfrm>
            <a:off x="2862263" y="3108548"/>
            <a:ext cx="4103687" cy="1809750"/>
            <a:chOff x="3047" y="4782"/>
            <a:chExt cx="6461" cy="2850"/>
          </a:xfrm>
        </p:grpSpPr>
        <p:sp>
          <p:nvSpPr>
            <p:cNvPr id="356" name="AutoShape 508"/>
            <p:cNvSpPr>
              <a:spLocks noChangeArrowheads="1"/>
            </p:cNvSpPr>
            <p:nvPr/>
          </p:nvSpPr>
          <p:spPr bwMode="auto">
            <a:xfrm flipH="1">
              <a:off x="3047" y="4782"/>
              <a:ext cx="6461" cy="2850"/>
            </a:xfrm>
            <a:prstGeom prst="parallelogram">
              <a:avLst>
                <a:gd name="adj" fmla="val 30237"/>
              </a:avLst>
            </a:prstGeom>
            <a:noFill/>
            <a:ln w="3175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7" name="Text Box 507"/>
            <p:cNvSpPr txBox="1">
              <a:spLocks noChangeArrowheads="1"/>
            </p:cNvSpPr>
            <p:nvPr/>
          </p:nvSpPr>
          <p:spPr bwMode="auto">
            <a:xfrm>
              <a:off x="5289" y="6390"/>
              <a:ext cx="1483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200" b="1" i="1">
                  <a:solidFill>
                    <a:srgbClr val="00B0F0"/>
                  </a:solidFill>
                  <a:latin typeface="Arial" pitchFamily="34" charset="0"/>
                  <a:cs typeface="Times New Roman" pitchFamily="18" charset="0"/>
                </a:rPr>
                <a:t>Sieć 110kV</a:t>
              </a:r>
              <a:endParaRPr kumimoji="0" lang="pl-PL" altLang="pl-PL" sz="1200">
                <a:solidFill>
                  <a:srgbClr val="00B0F0"/>
                </a:solidFill>
                <a:latin typeface="Arial" pitchFamily="34" charset="0"/>
              </a:endParaRPr>
            </a:p>
          </p:txBody>
        </p:sp>
      </p:grpSp>
      <p:grpSp>
        <p:nvGrpSpPr>
          <p:cNvPr id="358" name="AT2"/>
          <p:cNvGrpSpPr>
            <a:grpSpLocks/>
          </p:cNvGrpSpPr>
          <p:nvPr/>
        </p:nvGrpSpPr>
        <p:grpSpPr bwMode="auto">
          <a:xfrm>
            <a:off x="3273425" y="2819623"/>
            <a:ext cx="485775" cy="868362"/>
            <a:chOff x="3694" y="4325"/>
            <a:chExt cx="765" cy="1369"/>
          </a:xfrm>
        </p:grpSpPr>
        <p:grpSp>
          <p:nvGrpSpPr>
            <p:cNvPr id="359" name="Group 490"/>
            <p:cNvGrpSpPr>
              <a:grpSpLocks/>
            </p:cNvGrpSpPr>
            <p:nvPr/>
          </p:nvGrpSpPr>
          <p:grpSpPr bwMode="auto">
            <a:xfrm>
              <a:off x="3694" y="4325"/>
              <a:ext cx="456" cy="1369"/>
              <a:chOff x="4658" y="3293"/>
              <a:chExt cx="456" cy="1369"/>
            </a:xfrm>
          </p:grpSpPr>
          <p:grpSp>
            <p:nvGrpSpPr>
              <p:cNvPr id="362" name="Group 496"/>
              <p:cNvGrpSpPr>
                <a:grpSpLocks/>
              </p:cNvGrpSpPr>
              <p:nvPr/>
            </p:nvGrpSpPr>
            <p:grpSpPr bwMode="auto">
              <a:xfrm>
                <a:off x="4714" y="3635"/>
                <a:ext cx="341" cy="513"/>
                <a:chOff x="4714" y="3407"/>
                <a:chExt cx="341" cy="513"/>
              </a:xfrm>
            </p:grpSpPr>
            <p:sp>
              <p:nvSpPr>
                <p:cNvPr id="368" name="Oval 49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714" y="3578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69" name="Arc 497"/>
                <p:cNvSpPr>
                  <a:spLocks/>
                </p:cNvSpPr>
                <p:nvPr/>
              </p:nvSpPr>
              <p:spPr bwMode="auto">
                <a:xfrm flipH="1">
                  <a:off x="4715" y="3407"/>
                  <a:ext cx="285" cy="342"/>
                </a:xfrm>
                <a:custGeom>
                  <a:avLst/>
                  <a:gdLst>
                    <a:gd name="T0" fmla="*/ 0 w 21600"/>
                    <a:gd name="T1" fmla="*/ 0 h 19564"/>
                    <a:gd name="T2" fmla="*/ 0 w 21600"/>
                    <a:gd name="T3" fmla="*/ 0 h 19564"/>
                    <a:gd name="T4" fmla="*/ 0 w 21600"/>
                    <a:gd name="T5" fmla="*/ 0 h 1956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9564" fill="none" extrusionOk="0">
                      <a:moveTo>
                        <a:pt x="9154" y="-1"/>
                      </a:moveTo>
                      <a:cubicBezTo>
                        <a:pt x="16748" y="3552"/>
                        <a:pt x="21600" y="11179"/>
                        <a:pt x="21600" y="19564"/>
                      </a:cubicBezTo>
                    </a:path>
                    <a:path w="21600" h="19564" stroke="0" extrusionOk="0">
                      <a:moveTo>
                        <a:pt x="9154" y="-1"/>
                      </a:moveTo>
                      <a:cubicBezTo>
                        <a:pt x="16748" y="3552"/>
                        <a:pt x="21600" y="11179"/>
                        <a:pt x="21600" y="19564"/>
                      </a:cubicBezTo>
                      <a:lnTo>
                        <a:pt x="0" y="19564"/>
                      </a:lnTo>
                      <a:lnTo>
                        <a:pt x="9154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63" name="Line 495"/>
              <p:cNvSpPr>
                <a:spLocks noChangeShapeType="1"/>
              </p:cNvSpPr>
              <p:nvPr/>
            </p:nvSpPr>
            <p:spPr bwMode="auto">
              <a:xfrm flipV="1">
                <a:off x="4658" y="3749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" name="Line 494"/>
              <p:cNvSpPr>
                <a:spLocks noChangeShapeType="1"/>
              </p:cNvSpPr>
              <p:nvPr/>
            </p:nvSpPr>
            <p:spPr bwMode="auto">
              <a:xfrm>
                <a:off x="4886" y="4148"/>
                <a:ext cx="1" cy="5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" name="Line 493"/>
              <p:cNvSpPr>
                <a:spLocks noChangeShapeType="1"/>
              </p:cNvSpPr>
              <p:nvPr/>
            </p:nvSpPr>
            <p:spPr bwMode="auto">
              <a:xfrm flipV="1">
                <a:off x="4886" y="3293"/>
                <a:ext cx="1" cy="3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366" name="AutoShape 492"/>
              <p:cNvCxnSpPr>
                <a:cxnSpLocks noChangeShapeType="1"/>
              </p:cNvCxnSpPr>
              <p:nvPr/>
            </p:nvCxnSpPr>
            <p:spPr bwMode="auto">
              <a:xfrm flipH="1">
                <a:off x="4658" y="3293"/>
                <a:ext cx="228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7" name="AutoShape 491"/>
              <p:cNvCxnSpPr>
                <a:cxnSpLocks noChangeShapeType="1"/>
              </p:cNvCxnSpPr>
              <p:nvPr/>
            </p:nvCxnSpPr>
            <p:spPr bwMode="auto">
              <a:xfrm>
                <a:off x="4658" y="4661"/>
                <a:ext cx="228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60" name="Group 488"/>
            <p:cNvGrpSpPr>
              <a:grpSpLocks/>
            </p:cNvGrpSpPr>
            <p:nvPr/>
          </p:nvGrpSpPr>
          <p:grpSpPr bwMode="auto">
            <a:xfrm>
              <a:off x="3979" y="4440"/>
              <a:ext cx="480" cy="228"/>
              <a:chOff x="5114" y="3863"/>
              <a:chExt cx="480" cy="228"/>
            </a:xfrm>
          </p:grpSpPr>
          <p:sp>
            <p:nvSpPr>
              <p:cNvPr id="361" name="Text Box 489"/>
              <p:cNvSpPr txBox="1">
                <a:spLocks noChangeArrowheads="1"/>
              </p:cNvSpPr>
              <p:nvPr/>
            </p:nvSpPr>
            <p:spPr bwMode="auto">
              <a:xfrm>
                <a:off x="5114" y="3863"/>
                <a:ext cx="480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AT2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</p:grpSp>
      <p:grpSp>
        <p:nvGrpSpPr>
          <p:cNvPr id="370" name="AT400/220_2"/>
          <p:cNvGrpSpPr>
            <a:grpSpLocks/>
          </p:cNvGrpSpPr>
          <p:nvPr/>
        </p:nvGrpSpPr>
        <p:grpSpPr bwMode="auto">
          <a:xfrm>
            <a:off x="4251325" y="2059210"/>
            <a:ext cx="1303338" cy="796925"/>
            <a:chOff x="5233" y="3129"/>
            <a:chExt cx="2052" cy="1254"/>
          </a:xfrm>
        </p:grpSpPr>
        <p:sp>
          <p:nvSpPr>
            <p:cNvPr id="371" name="Line 170"/>
            <p:cNvSpPr>
              <a:spLocks noChangeShapeType="1"/>
            </p:cNvSpPr>
            <p:nvPr/>
          </p:nvSpPr>
          <p:spPr bwMode="auto">
            <a:xfrm flipV="1">
              <a:off x="5974" y="3642"/>
              <a:ext cx="456" cy="4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2" name="Line 169"/>
            <p:cNvSpPr>
              <a:spLocks noChangeShapeType="1"/>
            </p:cNvSpPr>
            <p:nvPr/>
          </p:nvSpPr>
          <p:spPr bwMode="auto">
            <a:xfrm>
              <a:off x="6202" y="3364"/>
              <a:ext cx="1" cy="1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3" name="Text Box 168"/>
            <p:cNvSpPr txBox="1">
              <a:spLocks noChangeArrowheads="1"/>
            </p:cNvSpPr>
            <p:nvPr/>
          </p:nvSpPr>
          <p:spPr bwMode="auto">
            <a:xfrm>
              <a:off x="6483" y="3535"/>
              <a:ext cx="802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AT</a:t>
              </a:r>
              <a:endParaRPr kumimoji="0" lang="pl-PL" altLang="pl-P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  <a:p>
              <a:pPr marL="0" marR="0" lvl="0" indent="0" defTabSz="914400" eaLnBrk="0" fontAlgn="auto" latinLnBrk="0" hangingPunct="0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330MVA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374" name="Group 153"/>
            <p:cNvGrpSpPr>
              <a:grpSpLocks/>
            </p:cNvGrpSpPr>
            <p:nvPr/>
          </p:nvGrpSpPr>
          <p:grpSpPr bwMode="auto">
            <a:xfrm>
              <a:off x="5974" y="3186"/>
              <a:ext cx="456" cy="1197"/>
              <a:chOff x="5974" y="3186"/>
              <a:chExt cx="456" cy="1197"/>
            </a:xfrm>
          </p:grpSpPr>
          <p:grpSp>
            <p:nvGrpSpPr>
              <p:cNvPr id="376" name="Group 163"/>
              <p:cNvGrpSpPr>
                <a:grpSpLocks/>
              </p:cNvGrpSpPr>
              <p:nvPr/>
            </p:nvGrpSpPr>
            <p:grpSpPr bwMode="auto">
              <a:xfrm>
                <a:off x="5974" y="3186"/>
                <a:ext cx="456" cy="179"/>
                <a:chOff x="5974" y="3186"/>
                <a:chExt cx="456" cy="179"/>
              </a:xfrm>
            </p:grpSpPr>
            <p:sp>
              <p:nvSpPr>
                <p:cNvPr id="386" name="Line 167"/>
                <p:cNvSpPr>
                  <a:spLocks noChangeShapeType="1"/>
                </p:cNvSpPr>
                <p:nvPr/>
              </p:nvSpPr>
              <p:spPr bwMode="auto">
                <a:xfrm>
                  <a:off x="5974" y="3364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6202" y="318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6316" y="3186"/>
                  <a:ext cx="1" cy="1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" name="Line 164"/>
                <p:cNvSpPr>
                  <a:spLocks noChangeShapeType="1"/>
                </p:cNvSpPr>
                <p:nvPr/>
              </p:nvSpPr>
              <p:spPr bwMode="auto">
                <a:xfrm flipH="1" flipV="1">
                  <a:off x="6088" y="318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77" name="Group 159"/>
              <p:cNvGrpSpPr>
                <a:grpSpLocks/>
              </p:cNvGrpSpPr>
              <p:nvPr/>
            </p:nvGrpSpPr>
            <p:grpSpPr bwMode="auto">
              <a:xfrm>
                <a:off x="6031" y="3521"/>
                <a:ext cx="342" cy="698"/>
                <a:chOff x="6031" y="3521"/>
                <a:chExt cx="342" cy="698"/>
              </a:xfrm>
            </p:grpSpPr>
            <p:sp>
              <p:nvSpPr>
                <p:cNvPr id="383" name="Line 162"/>
                <p:cNvSpPr>
                  <a:spLocks noChangeShapeType="1"/>
                </p:cNvSpPr>
                <p:nvPr/>
              </p:nvSpPr>
              <p:spPr bwMode="auto">
                <a:xfrm>
                  <a:off x="6202" y="4048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" name="Oval 16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6032" y="3699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85" name="Arc 160"/>
                <p:cNvSpPr>
                  <a:spLocks/>
                </p:cNvSpPr>
                <p:nvPr/>
              </p:nvSpPr>
              <p:spPr bwMode="auto">
                <a:xfrm flipH="1">
                  <a:off x="6031" y="3521"/>
                  <a:ext cx="342" cy="342"/>
                </a:xfrm>
                <a:custGeom>
                  <a:avLst/>
                  <a:gdLst>
                    <a:gd name="T0" fmla="*/ 0 w 21600"/>
                    <a:gd name="T1" fmla="*/ 0 h 18883"/>
                    <a:gd name="T2" fmla="*/ 0 w 21600"/>
                    <a:gd name="T3" fmla="*/ 0 h 18883"/>
                    <a:gd name="T4" fmla="*/ 0 w 21600"/>
                    <a:gd name="T5" fmla="*/ 0 h 1888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8883" fill="none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</a:path>
                    <a:path w="21600" h="18883" stroke="0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  <a:lnTo>
                        <a:pt x="0" y="18883"/>
                      </a:lnTo>
                      <a:lnTo>
                        <a:pt x="1048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78" name="Group 154"/>
              <p:cNvGrpSpPr>
                <a:grpSpLocks/>
              </p:cNvGrpSpPr>
              <p:nvPr/>
            </p:nvGrpSpPr>
            <p:grpSpPr bwMode="auto">
              <a:xfrm>
                <a:off x="5974" y="4212"/>
                <a:ext cx="456" cy="171"/>
                <a:chOff x="5974" y="4212"/>
                <a:chExt cx="456" cy="171"/>
              </a:xfrm>
            </p:grpSpPr>
            <p:sp>
              <p:nvSpPr>
                <p:cNvPr id="379" name="Line 158"/>
                <p:cNvSpPr>
                  <a:spLocks noChangeShapeType="1"/>
                </p:cNvSpPr>
                <p:nvPr/>
              </p:nvSpPr>
              <p:spPr bwMode="auto">
                <a:xfrm rot="10800000">
                  <a:off x="5974" y="4212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" name="Line 15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6088" y="421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" name="Line 15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6316" y="421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6202" y="421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375" name="Text Box 152"/>
            <p:cNvSpPr txBox="1">
              <a:spLocks noChangeArrowheads="1"/>
            </p:cNvSpPr>
            <p:nvPr/>
          </p:nvSpPr>
          <p:spPr bwMode="auto">
            <a:xfrm>
              <a:off x="5233" y="3129"/>
              <a:ext cx="387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390" name="AT400/220_1"/>
          <p:cNvGrpSpPr>
            <a:grpSpLocks/>
          </p:cNvGrpSpPr>
          <p:nvPr/>
        </p:nvGrpSpPr>
        <p:grpSpPr bwMode="auto">
          <a:xfrm>
            <a:off x="3816350" y="2095723"/>
            <a:ext cx="868363" cy="760412"/>
            <a:chOff x="4549" y="3186"/>
            <a:chExt cx="1368" cy="1197"/>
          </a:xfrm>
        </p:grpSpPr>
        <p:sp>
          <p:nvSpPr>
            <p:cNvPr id="391" name="Text Box 360"/>
            <p:cNvSpPr txBox="1">
              <a:spLocks noChangeArrowheads="1"/>
            </p:cNvSpPr>
            <p:nvPr/>
          </p:nvSpPr>
          <p:spPr bwMode="auto">
            <a:xfrm>
              <a:off x="5062" y="3543"/>
              <a:ext cx="855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AT        </a:t>
              </a:r>
              <a:endParaRPr kumimoji="0" lang="pl-PL" altLang="pl-P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  <a:p>
              <a:pPr marL="0" marR="0" lvl="0" indent="0" defTabSz="914400" eaLnBrk="0" fontAlgn="auto" latinLnBrk="0" hangingPunct="0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250MVA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392" name="Group 346"/>
            <p:cNvGrpSpPr>
              <a:grpSpLocks/>
            </p:cNvGrpSpPr>
            <p:nvPr/>
          </p:nvGrpSpPr>
          <p:grpSpPr bwMode="auto">
            <a:xfrm>
              <a:off x="4549" y="3186"/>
              <a:ext cx="456" cy="1197"/>
              <a:chOff x="4549" y="3186"/>
              <a:chExt cx="456" cy="1197"/>
            </a:xfrm>
          </p:grpSpPr>
          <p:sp>
            <p:nvSpPr>
              <p:cNvPr id="393" name="Line 359"/>
              <p:cNvSpPr>
                <a:spLocks noChangeShapeType="1"/>
              </p:cNvSpPr>
              <p:nvPr/>
            </p:nvSpPr>
            <p:spPr bwMode="auto">
              <a:xfrm>
                <a:off x="4549" y="3364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4" name="Line 358"/>
              <p:cNvSpPr>
                <a:spLocks noChangeShapeType="1"/>
              </p:cNvSpPr>
              <p:nvPr/>
            </p:nvSpPr>
            <p:spPr bwMode="auto">
              <a:xfrm flipV="1">
                <a:off x="4777" y="318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5" name="Line 357"/>
              <p:cNvSpPr>
                <a:spLocks noChangeShapeType="1"/>
              </p:cNvSpPr>
              <p:nvPr/>
            </p:nvSpPr>
            <p:spPr bwMode="auto">
              <a:xfrm flipV="1">
                <a:off x="4891" y="3186"/>
                <a:ext cx="1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6" name="Line 356"/>
              <p:cNvSpPr>
                <a:spLocks noChangeShapeType="1"/>
              </p:cNvSpPr>
              <p:nvPr/>
            </p:nvSpPr>
            <p:spPr bwMode="auto">
              <a:xfrm flipH="1" flipV="1">
                <a:off x="4663" y="3186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7" name="Line 355"/>
              <p:cNvSpPr>
                <a:spLocks noChangeShapeType="1"/>
              </p:cNvSpPr>
              <p:nvPr/>
            </p:nvSpPr>
            <p:spPr bwMode="auto">
              <a:xfrm rot="10800000">
                <a:off x="4549" y="4212"/>
                <a:ext cx="45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8" name="Line 354"/>
              <p:cNvSpPr>
                <a:spLocks noChangeShapeType="1"/>
              </p:cNvSpPr>
              <p:nvPr/>
            </p:nvSpPr>
            <p:spPr bwMode="auto">
              <a:xfrm rot="10800000" flipV="1">
                <a:off x="4663" y="421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9" name="Line 353"/>
              <p:cNvSpPr>
                <a:spLocks noChangeShapeType="1"/>
              </p:cNvSpPr>
              <p:nvPr/>
            </p:nvSpPr>
            <p:spPr bwMode="auto">
              <a:xfrm rot="10800000" flipH="1" flipV="1">
                <a:off x="4891" y="421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0" name="Line 352"/>
              <p:cNvSpPr>
                <a:spLocks noChangeShapeType="1"/>
              </p:cNvSpPr>
              <p:nvPr/>
            </p:nvSpPr>
            <p:spPr bwMode="auto">
              <a:xfrm>
                <a:off x="4777" y="3364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1" name="Line 351"/>
              <p:cNvSpPr>
                <a:spLocks noChangeShapeType="1"/>
              </p:cNvSpPr>
              <p:nvPr/>
            </p:nvSpPr>
            <p:spPr bwMode="auto">
              <a:xfrm>
                <a:off x="4777" y="4048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2" name="Oval 350"/>
              <p:cNvSpPr>
                <a:spLocks noChangeArrowheads="1"/>
              </p:cNvSpPr>
              <p:nvPr/>
            </p:nvSpPr>
            <p:spPr bwMode="auto">
              <a:xfrm rot="16200000" flipH="1">
                <a:off x="4607" y="3699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3" name="Arc 349"/>
              <p:cNvSpPr>
                <a:spLocks/>
              </p:cNvSpPr>
              <p:nvPr/>
            </p:nvSpPr>
            <p:spPr bwMode="auto">
              <a:xfrm flipH="1">
                <a:off x="4606" y="3521"/>
                <a:ext cx="342" cy="342"/>
              </a:xfrm>
              <a:custGeom>
                <a:avLst/>
                <a:gdLst>
                  <a:gd name="T0" fmla="*/ 0 w 21600"/>
                  <a:gd name="T1" fmla="*/ 0 h 18883"/>
                  <a:gd name="T2" fmla="*/ 0 w 21600"/>
                  <a:gd name="T3" fmla="*/ 0 h 18883"/>
                  <a:gd name="T4" fmla="*/ 0 w 21600"/>
                  <a:gd name="T5" fmla="*/ 0 h 188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8883" fill="none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</a:path>
                  <a:path w="21600" h="18883" stroke="0" extrusionOk="0">
                    <a:moveTo>
                      <a:pt x="10487" y="0"/>
                    </a:moveTo>
                    <a:cubicBezTo>
                      <a:pt x="17346" y="3809"/>
                      <a:pt x="21600" y="11037"/>
                      <a:pt x="21600" y="18883"/>
                    </a:cubicBezTo>
                    <a:lnTo>
                      <a:pt x="0" y="18883"/>
                    </a:lnTo>
                    <a:lnTo>
                      <a:pt x="10487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4" name="Line 348"/>
              <p:cNvSpPr>
                <a:spLocks noChangeShapeType="1"/>
              </p:cNvSpPr>
              <p:nvPr/>
            </p:nvSpPr>
            <p:spPr bwMode="auto">
              <a:xfrm flipV="1">
                <a:off x="4549" y="3642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5" name="Line 347"/>
              <p:cNvSpPr>
                <a:spLocks noChangeShapeType="1"/>
              </p:cNvSpPr>
              <p:nvPr/>
            </p:nvSpPr>
            <p:spPr bwMode="auto">
              <a:xfrm flipV="1">
                <a:off x="4777" y="4212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06" name="Gen_360_2P"/>
          <p:cNvGrpSpPr>
            <a:grpSpLocks/>
          </p:cNvGrpSpPr>
          <p:nvPr/>
        </p:nvGrpSpPr>
        <p:grpSpPr bwMode="auto">
          <a:xfrm>
            <a:off x="6251575" y="2711673"/>
            <a:ext cx="1185863" cy="422275"/>
            <a:chOff x="8383" y="4155"/>
            <a:chExt cx="1868" cy="666"/>
          </a:xfrm>
        </p:grpSpPr>
        <p:grpSp>
          <p:nvGrpSpPr>
            <p:cNvPr id="407" name="Group 393"/>
            <p:cNvGrpSpPr>
              <a:grpSpLocks/>
            </p:cNvGrpSpPr>
            <p:nvPr/>
          </p:nvGrpSpPr>
          <p:grpSpPr bwMode="auto">
            <a:xfrm flipH="1">
              <a:off x="9909" y="4270"/>
              <a:ext cx="342" cy="341"/>
              <a:chOff x="4788" y="8892"/>
              <a:chExt cx="342" cy="341"/>
            </a:xfrm>
          </p:grpSpPr>
          <p:sp>
            <p:nvSpPr>
              <p:cNvPr id="420" name="Oval 396"/>
              <p:cNvSpPr>
                <a:spLocks noChangeArrowheads="1"/>
              </p:cNvSpPr>
              <p:nvPr/>
            </p:nvSpPr>
            <p:spPr bwMode="auto">
              <a:xfrm>
                <a:off x="4788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21" name="Arc 395"/>
              <p:cNvSpPr>
                <a:spLocks/>
              </p:cNvSpPr>
              <p:nvPr/>
            </p:nvSpPr>
            <p:spPr bwMode="auto">
              <a:xfrm flipH="1" flipV="1">
                <a:off x="4845" y="9063"/>
                <a:ext cx="114" cy="57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2" name="Arc 394"/>
              <p:cNvSpPr>
                <a:spLocks/>
              </p:cNvSpPr>
              <p:nvPr/>
            </p:nvSpPr>
            <p:spPr bwMode="auto">
              <a:xfrm flipH="1">
                <a:off x="4959" y="9006"/>
                <a:ext cx="114" cy="69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8" name="Group 389"/>
            <p:cNvGrpSpPr>
              <a:grpSpLocks/>
            </p:cNvGrpSpPr>
            <p:nvPr/>
          </p:nvGrpSpPr>
          <p:grpSpPr bwMode="auto">
            <a:xfrm flipH="1">
              <a:off x="8997" y="4269"/>
              <a:ext cx="513" cy="342"/>
              <a:chOff x="5529" y="8892"/>
              <a:chExt cx="513" cy="342"/>
            </a:xfrm>
          </p:grpSpPr>
          <p:sp>
            <p:nvSpPr>
              <p:cNvPr id="417" name="Oval 392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18" name="Oval 391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19" name="Arc 390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09" name="Line 388"/>
            <p:cNvSpPr>
              <a:spLocks noChangeShapeType="1"/>
            </p:cNvSpPr>
            <p:nvPr/>
          </p:nvSpPr>
          <p:spPr bwMode="auto">
            <a:xfrm flipH="1">
              <a:off x="9510" y="4439"/>
              <a:ext cx="39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0" name="Line 387"/>
            <p:cNvSpPr>
              <a:spLocks noChangeShapeType="1"/>
            </p:cNvSpPr>
            <p:nvPr/>
          </p:nvSpPr>
          <p:spPr bwMode="auto">
            <a:xfrm flipH="1">
              <a:off x="8598" y="4439"/>
              <a:ext cx="39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1" name="Line 386"/>
            <p:cNvSpPr>
              <a:spLocks noChangeShapeType="1"/>
            </p:cNvSpPr>
            <p:nvPr/>
          </p:nvSpPr>
          <p:spPr bwMode="auto">
            <a:xfrm rot="-5400000">
              <a:off x="8384" y="4439"/>
              <a:ext cx="45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2" name="Line 385"/>
            <p:cNvSpPr>
              <a:spLocks noChangeShapeType="1"/>
            </p:cNvSpPr>
            <p:nvPr/>
          </p:nvSpPr>
          <p:spPr bwMode="auto">
            <a:xfrm rot="5400000">
              <a:off x="8496" y="4155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Line 384"/>
            <p:cNvSpPr>
              <a:spLocks noChangeShapeType="1"/>
            </p:cNvSpPr>
            <p:nvPr/>
          </p:nvSpPr>
          <p:spPr bwMode="auto">
            <a:xfrm rot="5400000">
              <a:off x="8496" y="4326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4" name="Line 383"/>
            <p:cNvSpPr>
              <a:spLocks noChangeShapeType="1"/>
            </p:cNvSpPr>
            <p:nvPr/>
          </p:nvSpPr>
          <p:spPr bwMode="auto">
            <a:xfrm rot="5400000">
              <a:off x="8496" y="4497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5" name="Text Box 382"/>
            <p:cNvSpPr txBox="1">
              <a:spLocks noChangeArrowheads="1"/>
            </p:cNvSpPr>
            <p:nvPr/>
          </p:nvSpPr>
          <p:spPr bwMode="auto">
            <a:xfrm>
              <a:off x="9488" y="4155"/>
              <a:ext cx="47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15kV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16" name="Text Box 381"/>
            <p:cNvSpPr txBox="1">
              <a:spLocks noChangeArrowheads="1"/>
            </p:cNvSpPr>
            <p:nvPr/>
          </p:nvSpPr>
          <p:spPr bwMode="auto">
            <a:xfrm>
              <a:off x="9545" y="4611"/>
              <a:ext cx="70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360MW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423" name="Gen_200_1L"/>
          <p:cNvGrpSpPr>
            <a:grpSpLocks/>
          </p:cNvGrpSpPr>
          <p:nvPr/>
        </p:nvGrpSpPr>
        <p:grpSpPr bwMode="auto">
          <a:xfrm>
            <a:off x="2043113" y="2313210"/>
            <a:ext cx="1373187" cy="831850"/>
            <a:chOff x="1756" y="3528"/>
            <a:chExt cx="2162" cy="1311"/>
          </a:xfrm>
        </p:grpSpPr>
        <p:grpSp>
          <p:nvGrpSpPr>
            <p:cNvPr id="424" name="Group 460"/>
            <p:cNvGrpSpPr>
              <a:grpSpLocks/>
            </p:cNvGrpSpPr>
            <p:nvPr/>
          </p:nvGrpSpPr>
          <p:grpSpPr bwMode="auto">
            <a:xfrm>
              <a:off x="1813" y="3699"/>
              <a:ext cx="2105" cy="855"/>
              <a:chOff x="1813" y="3699"/>
              <a:chExt cx="2105" cy="855"/>
            </a:xfrm>
          </p:grpSpPr>
          <p:grpSp>
            <p:nvGrpSpPr>
              <p:cNvPr id="429" name="Group 475"/>
              <p:cNvGrpSpPr>
                <a:grpSpLocks/>
              </p:cNvGrpSpPr>
              <p:nvPr/>
            </p:nvGrpSpPr>
            <p:grpSpPr bwMode="auto">
              <a:xfrm>
                <a:off x="1813" y="4212"/>
                <a:ext cx="1877" cy="342"/>
                <a:chOff x="2667" y="8765"/>
                <a:chExt cx="1877" cy="342"/>
              </a:xfrm>
            </p:grpSpPr>
            <p:grpSp>
              <p:nvGrpSpPr>
                <p:cNvPr id="444" name="Group 483"/>
                <p:cNvGrpSpPr>
                  <a:grpSpLocks/>
                </p:cNvGrpSpPr>
                <p:nvPr/>
              </p:nvGrpSpPr>
              <p:grpSpPr bwMode="auto">
                <a:xfrm>
                  <a:off x="2667" y="8765"/>
                  <a:ext cx="342" cy="341"/>
                  <a:chOff x="4788" y="8892"/>
                  <a:chExt cx="342" cy="341"/>
                </a:xfrm>
              </p:grpSpPr>
              <p:sp>
                <p:nvSpPr>
                  <p:cNvPr id="452" name="Oval 486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3" name="Arc 485"/>
                  <p:cNvSpPr>
                    <a:spLocks/>
                  </p:cNvSpPr>
                  <p:nvPr/>
                </p:nvSpPr>
                <p:spPr bwMode="auto">
                  <a:xfrm flipH="1" flipV="1">
                    <a:off x="4845" y="9063"/>
                    <a:ext cx="114" cy="57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4" name="Arc 484"/>
                  <p:cNvSpPr>
                    <a:spLocks/>
                  </p:cNvSpPr>
                  <p:nvPr/>
                </p:nvSpPr>
                <p:spPr bwMode="auto">
                  <a:xfrm flipH="1">
                    <a:off x="4959" y="9006"/>
                    <a:ext cx="114" cy="69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45" name="Group 479"/>
                <p:cNvGrpSpPr>
                  <a:grpSpLocks/>
                </p:cNvGrpSpPr>
                <p:nvPr/>
              </p:nvGrpSpPr>
              <p:grpSpPr bwMode="auto">
                <a:xfrm>
                  <a:off x="3408" y="8765"/>
                  <a:ext cx="513" cy="342"/>
                  <a:chOff x="5529" y="8892"/>
                  <a:chExt cx="513" cy="342"/>
                </a:xfrm>
              </p:grpSpPr>
              <p:sp>
                <p:nvSpPr>
                  <p:cNvPr id="449" name="Oval 482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0" name="Oval 481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1" name="Arc 480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46" name="Line 478"/>
                <p:cNvSpPr>
                  <a:spLocks noChangeShapeType="1"/>
                </p:cNvSpPr>
                <p:nvPr/>
              </p:nvSpPr>
              <p:spPr bwMode="auto">
                <a:xfrm>
                  <a:off x="3009" y="8936"/>
                  <a:ext cx="39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" name="Line 477"/>
                <p:cNvSpPr>
                  <a:spLocks noChangeShapeType="1"/>
                </p:cNvSpPr>
                <p:nvPr/>
              </p:nvSpPr>
              <p:spPr bwMode="auto">
                <a:xfrm>
                  <a:off x="3921" y="8936"/>
                  <a:ext cx="45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" name="Line 476"/>
                <p:cNvSpPr>
                  <a:spLocks noChangeShapeType="1"/>
                </p:cNvSpPr>
                <p:nvPr/>
              </p:nvSpPr>
              <p:spPr bwMode="auto">
                <a:xfrm flipV="1">
                  <a:off x="4373" y="8765"/>
                  <a:ext cx="17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30" name="Group 463"/>
              <p:cNvGrpSpPr>
                <a:grpSpLocks/>
              </p:cNvGrpSpPr>
              <p:nvPr/>
            </p:nvGrpSpPr>
            <p:grpSpPr bwMode="auto">
              <a:xfrm>
                <a:off x="1813" y="3699"/>
                <a:ext cx="1877" cy="342"/>
                <a:chOff x="2667" y="8252"/>
                <a:chExt cx="1877" cy="342"/>
              </a:xfrm>
            </p:grpSpPr>
            <p:sp>
              <p:nvSpPr>
                <p:cNvPr id="433" name="Line 474"/>
                <p:cNvSpPr>
                  <a:spLocks noChangeShapeType="1"/>
                </p:cNvSpPr>
                <p:nvPr/>
              </p:nvSpPr>
              <p:spPr bwMode="auto">
                <a:xfrm>
                  <a:off x="4373" y="8423"/>
                  <a:ext cx="17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434" name="Group 470"/>
                <p:cNvGrpSpPr>
                  <a:grpSpLocks/>
                </p:cNvGrpSpPr>
                <p:nvPr/>
              </p:nvGrpSpPr>
              <p:grpSpPr bwMode="auto">
                <a:xfrm>
                  <a:off x="2667" y="8252"/>
                  <a:ext cx="342" cy="341"/>
                  <a:chOff x="4788" y="8892"/>
                  <a:chExt cx="342" cy="341"/>
                </a:xfrm>
              </p:grpSpPr>
              <p:sp>
                <p:nvSpPr>
                  <p:cNvPr id="441" name="Oval 473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42" name="Arc 472"/>
                  <p:cNvSpPr>
                    <a:spLocks/>
                  </p:cNvSpPr>
                  <p:nvPr/>
                </p:nvSpPr>
                <p:spPr bwMode="auto">
                  <a:xfrm flipH="1" flipV="1">
                    <a:off x="4845" y="9063"/>
                    <a:ext cx="114" cy="57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3" name="Arc 471"/>
                  <p:cNvSpPr>
                    <a:spLocks/>
                  </p:cNvSpPr>
                  <p:nvPr/>
                </p:nvSpPr>
                <p:spPr bwMode="auto">
                  <a:xfrm flipH="1">
                    <a:off x="4959" y="9006"/>
                    <a:ext cx="114" cy="69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35" name="Group 466"/>
                <p:cNvGrpSpPr>
                  <a:grpSpLocks/>
                </p:cNvGrpSpPr>
                <p:nvPr/>
              </p:nvGrpSpPr>
              <p:grpSpPr bwMode="auto">
                <a:xfrm>
                  <a:off x="3408" y="8252"/>
                  <a:ext cx="513" cy="342"/>
                  <a:chOff x="5529" y="8892"/>
                  <a:chExt cx="513" cy="342"/>
                </a:xfrm>
              </p:grpSpPr>
              <p:sp>
                <p:nvSpPr>
                  <p:cNvPr id="438" name="Oval 469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39" name="Oval 468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40" name="Arc 467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36" name="Line 465"/>
                <p:cNvSpPr>
                  <a:spLocks noChangeShapeType="1"/>
                </p:cNvSpPr>
                <p:nvPr/>
              </p:nvSpPr>
              <p:spPr bwMode="auto">
                <a:xfrm>
                  <a:off x="3009" y="8423"/>
                  <a:ext cx="399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" name="Line 464"/>
                <p:cNvSpPr>
                  <a:spLocks noChangeShapeType="1"/>
                </p:cNvSpPr>
                <p:nvPr/>
              </p:nvSpPr>
              <p:spPr bwMode="auto">
                <a:xfrm>
                  <a:off x="3921" y="8423"/>
                  <a:ext cx="45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31" name="Line 462"/>
              <p:cNvSpPr>
                <a:spLocks noChangeShapeType="1"/>
              </p:cNvSpPr>
              <p:nvPr/>
            </p:nvSpPr>
            <p:spPr bwMode="auto">
              <a:xfrm rot="16200000" flipH="1">
                <a:off x="3409" y="4151"/>
                <a:ext cx="563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2" name="Line 461"/>
              <p:cNvSpPr>
                <a:spLocks noChangeShapeType="1"/>
              </p:cNvSpPr>
              <p:nvPr/>
            </p:nvSpPr>
            <p:spPr bwMode="auto">
              <a:xfrm rot="5400000" flipH="1" flipV="1">
                <a:off x="3802" y="4036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5" name="Group 456"/>
            <p:cNvGrpSpPr>
              <a:grpSpLocks/>
            </p:cNvGrpSpPr>
            <p:nvPr/>
          </p:nvGrpSpPr>
          <p:grpSpPr bwMode="auto">
            <a:xfrm>
              <a:off x="1756" y="3528"/>
              <a:ext cx="969" cy="1311"/>
              <a:chOff x="1756" y="1818"/>
              <a:chExt cx="969" cy="1311"/>
            </a:xfrm>
          </p:grpSpPr>
          <p:sp>
            <p:nvSpPr>
              <p:cNvPr id="426" name="Text Box 459"/>
              <p:cNvSpPr txBox="1">
                <a:spLocks noChangeArrowheads="1"/>
              </p:cNvSpPr>
              <p:nvPr/>
            </p:nvSpPr>
            <p:spPr bwMode="auto">
              <a:xfrm>
                <a:off x="2176" y="1818"/>
                <a:ext cx="54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15kV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427" name="Text Box 458"/>
              <p:cNvSpPr txBox="1">
                <a:spLocks noChangeArrowheads="1"/>
              </p:cNvSpPr>
              <p:nvPr/>
            </p:nvSpPr>
            <p:spPr bwMode="auto">
              <a:xfrm>
                <a:off x="1756" y="2844"/>
                <a:ext cx="91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200MW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428" name="Text Box 457"/>
              <p:cNvSpPr txBox="1">
                <a:spLocks noChangeArrowheads="1"/>
              </p:cNvSpPr>
              <p:nvPr/>
            </p:nvSpPr>
            <p:spPr bwMode="auto">
              <a:xfrm>
                <a:off x="2131" y="2160"/>
                <a:ext cx="480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</p:grpSp>
      <p:grpSp>
        <p:nvGrpSpPr>
          <p:cNvPr id="455" name="Sieć_220kV"/>
          <p:cNvGrpSpPr>
            <a:grpSpLocks/>
          </p:cNvGrpSpPr>
          <p:nvPr/>
        </p:nvGrpSpPr>
        <p:grpSpPr bwMode="auto">
          <a:xfrm>
            <a:off x="2935288" y="2257648"/>
            <a:ext cx="3905250" cy="1382712"/>
            <a:chOff x="3161" y="3430"/>
            <a:chExt cx="6156" cy="2280"/>
          </a:xfrm>
        </p:grpSpPr>
        <p:sp>
          <p:nvSpPr>
            <p:cNvPr id="456" name="AutoShape 505"/>
            <p:cNvSpPr>
              <a:spLocks noChangeArrowheads="1"/>
            </p:cNvSpPr>
            <p:nvPr/>
          </p:nvSpPr>
          <p:spPr bwMode="auto">
            <a:xfrm flipH="1">
              <a:off x="3161" y="3430"/>
              <a:ext cx="6156" cy="2280"/>
            </a:xfrm>
            <a:prstGeom prst="parallelogram">
              <a:avLst>
                <a:gd name="adj" fmla="val 29963"/>
              </a:avLst>
            </a:prstGeom>
            <a:noFill/>
            <a:ln w="3175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7" name="Text Box 504"/>
            <p:cNvSpPr txBox="1">
              <a:spLocks noChangeArrowheads="1"/>
            </p:cNvSpPr>
            <p:nvPr/>
          </p:nvSpPr>
          <p:spPr bwMode="auto">
            <a:xfrm>
              <a:off x="5058" y="4349"/>
              <a:ext cx="15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200" b="1" i="1">
                  <a:solidFill>
                    <a:srgbClr val="00B050"/>
                  </a:solidFill>
                  <a:latin typeface="Arial" pitchFamily="34" charset="0"/>
                  <a:cs typeface="Times New Roman" pitchFamily="18" charset="0"/>
                </a:rPr>
                <a:t>Sieć 220kV</a:t>
              </a:r>
              <a:endParaRPr kumimoji="0" lang="pl-PL" altLang="pl-PL" sz="1200">
                <a:solidFill>
                  <a:srgbClr val="00B050"/>
                </a:solidFill>
                <a:latin typeface="Arial" pitchFamily="34" charset="0"/>
              </a:endParaRPr>
            </a:p>
          </p:txBody>
        </p:sp>
      </p:grpSp>
      <p:grpSp>
        <p:nvGrpSpPr>
          <p:cNvPr id="458" name="AT1"/>
          <p:cNvGrpSpPr>
            <a:grpSpLocks/>
          </p:cNvGrpSpPr>
          <p:nvPr/>
        </p:nvGrpSpPr>
        <p:grpSpPr bwMode="auto">
          <a:xfrm>
            <a:off x="3273425" y="1733773"/>
            <a:ext cx="485775" cy="868362"/>
            <a:chOff x="3694" y="2615"/>
            <a:chExt cx="765" cy="1369"/>
          </a:xfrm>
        </p:grpSpPr>
        <p:grpSp>
          <p:nvGrpSpPr>
            <p:cNvPr id="459" name="Group 81"/>
            <p:cNvGrpSpPr>
              <a:grpSpLocks/>
            </p:cNvGrpSpPr>
            <p:nvPr/>
          </p:nvGrpSpPr>
          <p:grpSpPr bwMode="auto">
            <a:xfrm>
              <a:off x="3694" y="2615"/>
              <a:ext cx="456" cy="1369"/>
              <a:chOff x="4658" y="3293"/>
              <a:chExt cx="456" cy="1369"/>
            </a:xfrm>
          </p:grpSpPr>
          <p:grpSp>
            <p:nvGrpSpPr>
              <p:cNvPr id="461" name="Group 87"/>
              <p:cNvGrpSpPr>
                <a:grpSpLocks/>
              </p:cNvGrpSpPr>
              <p:nvPr/>
            </p:nvGrpSpPr>
            <p:grpSpPr bwMode="auto">
              <a:xfrm>
                <a:off x="4714" y="3635"/>
                <a:ext cx="341" cy="513"/>
                <a:chOff x="4714" y="3407"/>
                <a:chExt cx="341" cy="513"/>
              </a:xfrm>
            </p:grpSpPr>
            <p:sp>
              <p:nvSpPr>
                <p:cNvPr id="467" name="Oval 89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714" y="3578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68" name="Arc 88"/>
                <p:cNvSpPr>
                  <a:spLocks/>
                </p:cNvSpPr>
                <p:nvPr/>
              </p:nvSpPr>
              <p:spPr bwMode="auto">
                <a:xfrm flipH="1">
                  <a:off x="4715" y="3407"/>
                  <a:ext cx="285" cy="342"/>
                </a:xfrm>
                <a:custGeom>
                  <a:avLst/>
                  <a:gdLst>
                    <a:gd name="T0" fmla="*/ 0 w 21600"/>
                    <a:gd name="T1" fmla="*/ 0 h 19564"/>
                    <a:gd name="T2" fmla="*/ 0 w 21600"/>
                    <a:gd name="T3" fmla="*/ 0 h 19564"/>
                    <a:gd name="T4" fmla="*/ 0 w 21600"/>
                    <a:gd name="T5" fmla="*/ 0 h 1956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9564" fill="none" extrusionOk="0">
                      <a:moveTo>
                        <a:pt x="9154" y="-1"/>
                      </a:moveTo>
                      <a:cubicBezTo>
                        <a:pt x="16748" y="3552"/>
                        <a:pt x="21600" y="11179"/>
                        <a:pt x="21600" y="19564"/>
                      </a:cubicBezTo>
                    </a:path>
                    <a:path w="21600" h="19564" stroke="0" extrusionOk="0">
                      <a:moveTo>
                        <a:pt x="9154" y="-1"/>
                      </a:moveTo>
                      <a:cubicBezTo>
                        <a:pt x="16748" y="3552"/>
                        <a:pt x="21600" y="11179"/>
                        <a:pt x="21600" y="19564"/>
                      </a:cubicBezTo>
                      <a:lnTo>
                        <a:pt x="0" y="19564"/>
                      </a:lnTo>
                      <a:lnTo>
                        <a:pt x="9154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62" name="Line 86"/>
              <p:cNvSpPr>
                <a:spLocks noChangeShapeType="1"/>
              </p:cNvSpPr>
              <p:nvPr/>
            </p:nvSpPr>
            <p:spPr bwMode="auto">
              <a:xfrm flipV="1">
                <a:off x="4658" y="3749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3" name="Line 85"/>
              <p:cNvSpPr>
                <a:spLocks noChangeShapeType="1"/>
              </p:cNvSpPr>
              <p:nvPr/>
            </p:nvSpPr>
            <p:spPr bwMode="auto">
              <a:xfrm>
                <a:off x="4886" y="4148"/>
                <a:ext cx="1" cy="5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4" name="Line 84"/>
              <p:cNvSpPr>
                <a:spLocks noChangeShapeType="1"/>
              </p:cNvSpPr>
              <p:nvPr/>
            </p:nvSpPr>
            <p:spPr bwMode="auto">
              <a:xfrm flipV="1">
                <a:off x="4886" y="3293"/>
                <a:ext cx="1" cy="3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465" name="AutoShape 83"/>
              <p:cNvCxnSpPr>
                <a:cxnSpLocks noChangeShapeType="1"/>
              </p:cNvCxnSpPr>
              <p:nvPr/>
            </p:nvCxnSpPr>
            <p:spPr bwMode="auto">
              <a:xfrm flipH="1">
                <a:off x="4658" y="3293"/>
                <a:ext cx="228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6" name="AutoShape 82"/>
              <p:cNvCxnSpPr>
                <a:cxnSpLocks noChangeShapeType="1"/>
              </p:cNvCxnSpPr>
              <p:nvPr/>
            </p:nvCxnSpPr>
            <p:spPr bwMode="auto">
              <a:xfrm>
                <a:off x="4658" y="4661"/>
                <a:ext cx="228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0" name="Text Box 80"/>
            <p:cNvSpPr txBox="1">
              <a:spLocks noChangeArrowheads="1"/>
            </p:cNvSpPr>
            <p:nvPr/>
          </p:nvSpPr>
          <p:spPr bwMode="auto">
            <a:xfrm>
              <a:off x="3979" y="2787"/>
              <a:ext cx="48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AT1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469" name="Gen_360_1P"/>
          <p:cNvGrpSpPr>
            <a:grpSpLocks/>
          </p:cNvGrpSpPr>
          <p:nvPr/>
        </p:nvGrpSpPr>
        <p:grpSpPr bwMode="auto">
          <a:xfrm>
            <a:off x="6251575" y="1614710"/>
            <a:ext cx="1185863" cy="423863"/>
            <a:chOff x="8383" y="2406"/>
            <a:chExt cx="1868" cy="666"/>
          </a:xfrm>
        </p:grpSpPr>
        <p:grpSp>
          <p:nvGrpSpPr>
            <p:cNvPr id="470" name="Group 414"/>
            <p:cNvGrpSpPr>
              <a:grpSpLocks/>
            </p:cNvGrpSpPr>
            <p:nvPr/>
          </p:nvGrpSpPr>
          <p:grpSpPr bwMode="auto">
            <a:xfrm flipH="1">
              <a:off x="9909" y="2496"/>
              <a:ext cx="342" cy="341"/>
              <a:chOff x="4788" y="8892"/>
              <a:chExt cx="342" cy="341"/>
            </a:xfrm>
          </p:grpSpPr>
          <p:sp>
            <p:nvSpPr>
              <p:cNvPr id="483" name="Oval 417"/>
              <p:cNvSpPr>
                <a:spLocks noChangeArrowheads="1"/>
              </p:cNvSpPr>
              <p:nvPr/>
            </p:nvSpPr>
            <p:spPr bwMode="auto">
              <a:xfrm>
                <a:off x="4788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84" name="Arc 416"/>
              <p:cNvSpPr>
                <a:spLocks/>
              </p:cNvSpPr>
              <p:nvPr/>
            </p:nvSpPr>
            <p:spPr bwMode="auto">
              <a:xfrm flipH="1" flipV="1">
                <a:off x="4845" y="9063"/>
                <a:ext cx="114" cy="57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5" name="Arc 415"/>
              <p:cNvSpPr>
                <a:spLocks/>
              </p:cNvSpPr>
              <p:nvPr/>
            </p:nvSpPr>
            <p:spPr bwMode="auto">
              <a:xfrm flipH="1">
                <a:off x="4959" y="9006"/>
                <a:ext cx="114" cy="69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71" name="Group 410"/>
            <p:cNvGrpSpPr>
              <a:grpSpLocks/>
            </p:cNvGrpSpPr>
            <p:nvPr/>
          </p:nvGrpSpPr>
          <p:grpSpPr bwMode="auto">
            <a:xfrm flipH="1">
              <a:off x="8997" y="2495"/>
              <a:ext cx="513" cy="342"/>
              <a:chOff x="5529" y="8892"/>
              <a:chExt cx="513" cy="342"/>
            </a:xfrm>
          </p:grpSpPr>
          <p:sp>
            <p:nvSpPr>
              <p:cNvPr id="480" name="Oval 413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81" name="Oval 412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82" name="Arc 411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2" name="Line 409"/>
            <p:cNvSpPr>
              <a:spLocks noChangeShapeType="1"/>
            </p:cNvSpPr>
            <p:nvPr/>
          </p:nvSpPr>
          <p:spPr bwMode="auto">
            <a:xfrm flipH="1">
              <a:off x="9510" y="2671"/>
              <a:ext cx="39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3" name="Line 408"/>
            <p:cNvSpPr>
              <a:spLocks noChangeShapeType="1"/>
            </p:cNvSpPr>
            <p:nvPr/>
          </p:nvSpPr>
          <p:spPr bwMode="auto">
            <a:xfrm flipH="1">
              <a:off x="8598" y="2671"/>
              <a:ext cx="39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4" name="Line 407"/>
            <p:cNvSpPr>
              <a:spLocks noChangeShapeType="1"/>
            </p:cNvSpPr>
            <p:nvPr/>
          </p:nvSpPr>
          <p:spPr bwMode="auto">
            <a:xfrm rot="-5400000">
              <a:off x="8384" y="2672"/>
              <a:ext cx="45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5" name="Line 406"/>
            <p:cNvSpPr>
              <a:spLocks noChangeShapeType="1"/>
            </p:cNvSpPr>
            <p:nvPr/>
          </p:nvSpPr>
          <p:spPr bwMode="auto">
            <a:xfrm rot="5400000">
              <a:off x="8496" y="2389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6" name="Line 405"/>
            <p:cNvSpPr>
              <a:spLocks noChangeShapeType="1"/>
            </p:cNvSpPr>
            <p:nvPr/>
          </p:nvSpPr>
          <p:spPr bwMode="auto">
            <a:xfrm rot="5400000">
              <a:off x="8496" y="2560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7" name="Line 404"/>
            <p:cNvSpPr>
              <a:spLocks noChangeShapeType="1"/>
            </p:cNvSpPr>
            <p:nvPr/>
          </p:nvSpPr>
          <p:spPr bwMode="auto">
            <a:xfrm rot="5400000">
              <a:off x="8496" y="2730"/>
              <a:ext cx="1" cy="2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8" name="Text Box 403"/>
            <p:cNvSpPr txBox="1">
              <a:spLocks noChangeArrowheads="1"/>
            </p:cNvSpPr>
            <p:nvPr/>
          </p:nvSpPr>
          <p:spPr bwMode="auto">
            <a:xfrm>
              <a:off x="9492" y="2406"/>
              <a:ext cx="47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15kV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79" name="Text Box 402"/>
            <p:cNvSpPr txBox="1">
              <a:spLocks noChangeArrowheads="1"/>
            </p:cNvSpPr>
            <p:nvPr/>
          </p:nvSpPr>
          <p:spPr bwMode="auto">
            <a:xfrm>
              <a:off x="9565" y="2862"/>
              <a:ext cx="68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360MW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486" name="GenJWCD"/>
          <p:cNvGrpSpPr>
            <a:grpSpLocks/>
          </p:cNvGrpSpPr>
          <p:nvPr/>
        </p:nvGrpSpPr>
        <p:grpSpPr bwMode="auto">
          <a:xfrm>
            <a:off x="1979613" y="1444848"/>
            <a:ext cx="1293812" cy="627062"/>
            <a:chOff x="1979712" y="1607654"/>
            <a:chExt cx="1293396" cy="626802"/>
          </a:xfrm>
        </p:grpSpPr>
        <p:sp>
          <p:nvSpPr>
            <p:cNvPr id="487" name="Txt_JWCD"/>
            <p:cNvSpPr txBox="1">
              <a:spLocks noChangeArrowheads="1"/>
            </p:cNvSpPr>
            <p:nvPr/>
          </p:nvSpPr>
          <p:spPr bwMode="auto">
            <a:xfrm>
              <a:off x="1979712" y="2132856"/>
              <a:ext cx="3556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JWCD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88" name="Txt..."/>
            <p:cNvSpPr txBox="1">
              <a:spLocks noChangeArrowheads="1"/>
            </p:cNvSpPr>
            <p:nvPr/>
          </p:nvSpPr>
          <p:spPr bwMode="auto">
            <a:xfrm>
              <a:off x="2280869" y="1607654"/>
              <a:ext cx="304328" cy="18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489" name="Gen_500_2"/>
            <p:cNvGrpSpPr>
              <a:grpSpLocks/>
            </p:cNvGrpSpPr>
            <p:nvPr/>
          </p:nvGrpSpPr>
          <p:grpSpPr bwMode="auto">
            <a:xfrm>
              <a:off x="2081213" y="1827530"/>
              <a:ext cx="1191895" cy="217170"/>
              <a:chOff x="2667" y="8765"/>
              <a:chExt cx="1877" cy="342"/>
            </a:xfrm>
          </p:grpSpPr>
          <p:grpSp>
            <p:nvGrpSpPr>
              <p:cNvPr id="490" name="Group 118"/>
              <p:cNvGrpSpPr>
                <a:grpSpLocks/>
              </p:cNvGrpSpPr>
              <p:nvPr/>
            </p:nvGrpSpPr>
            <p:grpSpPr bwMode="auto">
              <a:xfrm>
                <a:off x="2667" y="8765"/>
                <a:ext cx="342" cy="341"/>
                <a:chOff x="4788" y="8892"/>
                <a:chExt cx="342" cy="341"/>
              </a:xfrm>
            </p:grpSpPr>
            <p:sp>
              <p:nvSpPr>
                <p:cNvPr id="498" name="Oval 121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99" name="Arc 120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" name="Arc 119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91" name="Group 114"/>
              <p:cNvGrpSpPr>
                <a:grpSpLocks/>
              </p:cNvGrpSpPr>
              <p:nvPr/>
            </p:nvGrpSpPr>
            <p:grpSpPr bwMode="auto">
              <a:xfrm>
                <a:off x="3408" y="8765"/>
                <a:ext cx="513" cy="342"/>
                <a:chOff x="5529" y="8892"/>
                <a:chExt cx="513" cy="342"/>
              </a:xfrm>
            </p:grpSpPr>
            <p:sp>
              <p:nvSpPr>
                <p:cNvPr id="495" name="Oval 117"/>
                <p:cNvSpPr>
                  <a:spLocks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96" name="Oval 116"/>
                <p:cNvSpPr>
                  <a:spLocks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97" name="Arc 115"/>
                <p:cNvSpPr>
                  <a:spLocks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92" name="Line 113"/>
              <p:cNvSpPr>
                <a:spLocks noChangeShapeType="1"/>
              </p:cNvSpPr>
              <p:nvPr/>
            </p:nvSpPr>
            <p:spPr bwMode="auto">
              <a:xfrm>
                <a:off x="3009" y="8936"/>
                <a:ext cx="39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3" name="Line 112"/>
              <p:cNvSpPr>
                <a:spLocks noChangeShapeType="1"/>
              </p:cNvSpPr>
              <p:nvPr/>
            </p:nvSpPr>
            <p:spPr bwMode="auto">
              <a:xfrm>
                <a:off x="3921" y="8936"/>
                <a:ext cx="45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4" name="Line 111"/>
              <p:cNvSpPr>
                <a:spLocks noChangeShapeType="1"/>
              </p:cNvSpPr>
              <p:nvPr/>
            </p:nvSpPr>
            <p:spPr bwMode="auto">
              <a:xfrm flipV="1">
                <a:off x="4373" y="8765"/>
                <a:ext cx="17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01" name="Sieć_400kV"/>
          <p:cNvGrpSpPr>
            <a:grpSpLocks/>
          </p:cNvGrpSpPr>
          <p:nvPr/>
        </p:nvGrpSpPr>
        <p:grpSpPr bwMode="auto">
          <a:xfrm>
            <a:off x="2984500" y="1227360"/>
            <a:ext cx="3727450" cy="1266825"/>
            <a:chOff x="3238" y="1818"/>
            <a:chExt cx="5871" cy="1996"/>
          </a:xfrm>
        </p:grpSpPr>
        <p:sp>
          <p:nvSpPr>
            <p:cNvPr id="502" name="AutoShape 420"/>
            <p:cNvSpPr>
              <a:spLocks noChangeArrowheads="1"/>
            </p:cNvSpPr>
            <p:nvPr/>
          </p:nvSpPr>
          <p:spPr bwMode="auto">
            <a:xfrm flipH="1">
              <a:off x="3238" y="1818"/>
              <a:ext cx="5871" cy="1996"/>
            </a:xfrm>
            <a:prstGeom prst="parallelogram">
              <a:avLst>
                <a:gd name="adj" fmla="val 28951"/>
              </a:avLst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kumimoji="0" lang="pl-PL" altLang="pl-P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3" name="Text Box 419"/>
            <p:cNvSpPr txBox="1">
              <a:spLocks noChangeArrowheads="1"/>
            </p:cNvSpPr>
            <p:nvPr/>
          </p:nvSpPr>
          <p:spPr bwMode="auto">
            <a:xfrm>
              <a:off x="5599" y="2506"/>
              <a:ext cx="168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200" b="1" i="1">
                  <a:solidFill>
                    <a:srgbClr val="FF0000"/>
                  </a:solidFill>
                  <a:latin typeface="Arial" pitchFamily="34" charset="0"/>
                  <a:cs typeface="Times New Roman" pitchFamily="18" charset="0"/>
                </a:rPr>
                <a:t>Sieć 400kV</a:t>
              </a:r>
              <a:endParaRPr kumimoji="0" lang="pl-PL" altLang="pl-PL" sz="120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504" name="Szyny"/>
          <p:cNvGrpSpPr>
            <a:grpSpLocks/>
          </p:cNvGrpSpPr>
          <p:nvPr/>
        </p:nvGrpSpPr>
        <p:grpSpPr bwMode="auto">
          <a:xfrm>
            <a:off x="3163888" y="1446435"/>
            <a:ext cx="254000" cy="358775"/>
            <a:chOff x="3164523" y="1610360"/>
            <a:chExt cx="253365" cy="357505"/>
          </a:xfrm>
        </p:grpSpPr>
        <p:sp>
          <p:nvSpPr>
            <p:cNvPr id="505" name="Line 109"/>
            <p:cNvSpPr>
              <a:spLocks noChangeShapeType="1"/>
            </p:cNvSpPr>
            <p:nvPr/>
          </p:nvSpPr>
          <p:spPr bwMode="auto">
            <a:xfrm>
              <a:off x="3164523" y="1610360"/>
              <a:ext cx="108585" cy="10858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6" name="Line 97"/>
            <p:cNvSpPr>
              <a:spLocks noChangeShapeType="1"/>
            </p:cNvSpPr>
            <p:nvPr/>
          </p:nvSpPr>
          <p:spPr bwMode="auto">
            <a:xfrm rot="16200000" flipH="1">
              <a:off x="3094673" y="1788795"/>
              <a:ext cx="357505" cy="63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7" name="Line 96"/>
            <p:cNvSpPr>
              <a:spLocks noChangeShapeType="1"/>
            </p:cNvSpPr>
            <p:nvPr/>
          </p:nvSpPr>
          <p:spPr bwMode="auto">
            <a:xfrm rot="5400000" flipV="1">
              <a:off x="3344863" y="1606550"/>
              <a:ext cx="635" cy="1447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8" name="Line 95"/>
            <p:cNvSpPr>
              <a:spLocks noChangeShapeType="1"/>
            </p:cNvSpPr>
            <p:nvPr/>
          </p:nvSpPr>
          <p:spPr bwMode="auto">
            <a:xfrm rot="5400000" flipH="1" flipV="1">
              <a:off x="3344228" y="1715770"/>
              <a:ext cx="2540" cy="1447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9" name="TrfBlk"/>
          <p:cNvGrpSpPr>
            <a:grpSpLocks/>
          </p:cNvGrpSpPr>
          <p:nvPr/>
        </p:nvGrpSpPr>
        <p:grpSpPr bwMode="auto">
          <a:xfrm>
            <a:off x="2400300" y="1338485"/>
            <a:ext cx="763588" cy="217488"/>
            <a:chOff x="2400300" y="1501775"/>
            <a:chExt cx="764223" cy="217170"/>
          </a:xfrm>
        </p:grpSpPr>
        <p:sp>
          <p:nvSpPr>
            <p:cNvPr id="510" name="Line 99"/>
            <p:cNvSpPr>
              <a:spLocks noChangeShapeType="1"/>
            </p:cNvSpPr>
            <p:nvPr/>
          </p:nvSpPr>
          <p:spPr bwMode="auto">
            <a:xfrm>
              <a:off x="2877503" y="1610360"/>
              <a:ext cx="287020" cy="6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11" name="Group 101"/>
            <p:cNvGrpSpPr>
              <a:grpSpLocks/>
            </p:cNvGrpSpPr>
            <p:nvPr/>
          </p:nvGrpSpPr>
          <p:grpSpPr bwMode="auto">
            <a:xfrm>
              <a:off x="2551748" y="1501775"/>
              <a:ext cx="325755" cy="217170"/>
              <a:chOff x="5529" y="8892"/>
              <a:chExt cx="513" cy="342"/>
            </a:xfrm>
          </p:grpSpPr>
          <p:sp>
            <p:nvSpPr>
              <p:cNvPr id="513" name="Oval 104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4" name="Oval 103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5" name="Arc 102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12" name="Line 100"/>
            <p:cNvSpPr>
              <a:spLocks noChangeShapeType="1"/>
            </p:cNvSpPr>
            <p:nvPr/>
          </p:nvSpPr>
          <p:spPr bwMode="auto">
            <a:xfrm flipV="1">
              <a:off x="2400300" y="1610360"/>
              <a:ext cx="151448" cy="17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16" name="Txt500MW"/>
          <p:cNvSpPr txBox="1">
            <a:spLocks noChangeArrowheads="1"/>
          </p:cNvSpPr>
          <p:nvPr/>
        </p:nvSpPr>
        <p:spPr bwMode="auto">
          <a:xfrm>
            <a:off x="1941759" y="947760"/>
            <a:ext cx="51777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Pm-&gt;Pe</a:t>
            </a:r>
            <a:endParaRPr kumimoji="0" lang="pl-PL" altLang="pl-PL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7" name="Generator"/>
          <p:cNvGrpSpPr>
            <a:grpSpLocks/>
          </p:cNvGrpSpPr>
          <p:nvPr/>
        </p:nvGrpSpPr>
        <p:grpSpPr bwMode="auto">
          <a:xfrm>
            <a:off x="1908175" y="1178148"/>
            <a:ext cx="749300" cy="376237"/>
            <a:chOff x="1907704" y="1340768"/>
            <a:chExt cx="749771" cy="377542"/>
          </a:xfrm>
        </p:grpSpPr>
        <p:sp>
          <p:nvSpPr>
            <p:cNvPr id="518" name="Txt500MW"/>
            <p:cNvSpPr txBox="1">
              <a:spLocks noChangeArrowheads="1"/>
            </p:cNvSpPr>
            <p:nvPr/>
          </p:nvSpPr>
          <p:spPr bwMode="auto">
            <a:xfrm>
              <a:off x="1907704" y="1340768"/>
              <a:ext cx="578223" cy="18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500MW</a:t>
              </a:r>
              <a:endPara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19" name="Txt20kV"/>
            <p:cNvSpPr txBox="1">
              <a:spLocks noChangeArrowheads="1"/>
            </p:cNvSpPr>
            <p:nvPr/>
          </p:nvSpPr>
          <p:spPr bwMode="auto">
            <a:xfrm>
              <a:off x="2309400" y="1390650"/>
              <a:ext cx="348075" cy="13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20kV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520" name="Generator"/>
            <p:cNvGrpSpPr>
              <a:grpSpLocks/>
            </p:cNvGrpSpPr>
            <p:nvPr/>
          </p:nvGrpSpPr>
          <p:grpSpPr bwMode="auto">
            <a:xfrm>
              <a:off x="2081213" y="1501775"/>
              <a:ext cx="321469" cy="216535"/>
              <a:chOff x="2081213" y="1501775"/>
              <a:chExt cx="321469" cy="216535"/>
            </a:xfrm>
          </p:grpSpPr>
          <p:grpSp>
            <p:nvGrpSpPr>
              <p:cNvPr id="521" name="Gen_500_1"/>
              <p:cNvGrpSpPr>
                <a:grpSpLocks/>
              </p:cNvGrpSpPr>
              <p:nvPr/>
            </p:nvGrpSpPr>
            <p:grpSpPr bwMode="auto">
              <a:xfrm>
                <a:off x="2081213" y="1501775"/>
                <a:ext cx="217170" cy="216535"/>
                <a:chOff x="4788" y="8892"/>
                <a:chExt cx="342" cy="341"/>
              </a:xfrm>
            </p:grpSpPr>
            <p:sp>
              <p:nvSpPr>
                <p:cNvPr id="523" name="Oval 108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24" name="Arc 107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" name="Arc 106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22" name="Line 100"/>
              <p:cNvSpPr>
                <a:spLocks noChangeShapeType="1"/>
              </p:cNvSpPr>
              <p:nvPr/>
            </p:nvSpPr>
            <p:spPr bwMode="auto">
              <a:xfrm>
                <a:off x="2295525" y="1609725"/>
                <a:ext cx="107157" cy="23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aphicFrame>
        <p:nvGraphicFramePr>
          <p:cNvPr id="526" name="Równani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972109"/>
              </p:ext>
            </p:extLst>
          </p:nvPr>
        </p:nvGraphicFramePr>
        <p:xfrm>
          <a:off x="2671763" y="3878263"/>
          <a:ext cx="478472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Równanie" r:id="rId4" imgW="3187440" imgH="888840" progId="Equation.3">
                  <p:embed/>
                </p:oleObj>
              </mc:Choice>
              <mc:Fallback>
                <p:oleObj name="Równanie" r:id="rId4" imgW="318744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763" y="3878263"/>
                        <a:ext cx="4784725" cy="133985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" name="Tytuł"/>
          <p:cNvSpPr txBox="1">
            <a:spLocks noChangeArrowheads="1"/>
          </p:cNvSpPr>
          <p:nvPr/>
        </p:nvSpPr>
        <p:spPr bwMode="auto">
          <a:xfrm>
            <a:off x="2877626" y="301028"/>
            <a:ext cx="33887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Model </a:t>
            </a:r>
            <a:r>
              <a:rPr kumimoji="1" lang="pl-PL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systemu elektroenergetycznego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4" grpId="0"/>
      <p:bldP spid="155" grpId="0"/>
      <p:bldP spid="5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ktor_stanu"/>
          <p:cNvGrpSpPr>
            <a:grpSpLocks/>
          </p:cNvGrpSpPr>
          <p:nvPr/>
        </p:nvGrpSpPr>
        <p:grpSpPr bwMode="auto">
          <a:xfrm>
            <a:off x="3413125" y="1409923"/>
            <a:ext cx="4306888" cy="4630737"/>
            <a:chOff x="3413051" y="1573619"/>
            <a:chExt cx="4306185" cy="4629615"/>
          </a:xfrm>
        </p:grpSpPr>
        <p:sp>
          <p:nvSpPr>
            <p:cNvPr id="3" name="pole tekstowe 18963"/>
            <p:cNvSpPr txBox="1">
              <a:spLocks noChangeArrowheads="1"/>
            </p:cNvSpPr>
            <p:nvPr/>
          </p:nvSpPr>
          <p:spPr bwMode="auto">
            <a:xfrm>
              <a:off x="4805881" y="5741569"/>
              <a:ext cx="29133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400" b="1" i="1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X</a:t>
              </a:r>
              <a:r>
                <a:rPr kumimoji="0" lang="pl-PL" altLang="pl-PL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pl-PL" altLang="pl-PL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</a:rPr>
                <a:t>– wektor stanu SEE</a:t>
              </a:r>
              <a:endParaRPr kumimoji="0" lang="pl-PL" alt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4" name="Łącznik prosty ze strzałką 5"/>
            <p:cNvCxnSpPr>
              <a:cxnSpLocks noChangeShapeType="1"/>
            </p:cNvCxnSpPr>
            <p:nvPr/>
          </p:nvCxnSpPr>
          <p:spPr bwMode="auto">
            <a:xfrm flipH="1" flipV="1">
              <a:off x="3512521" y="1771650"/>
              <a:ext cx="1076326" cy="4419601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5" name="Łącznik prostoliniowy 15"/>
            <p:cNvCxnSpPr>
              <a:cxnSpLocks noChangeShapeType="1"/>
            </p:cNvCxnSpPr>
            <p:nvPr/>
          </p:nvCxnSpPr>
          <p:spPr bwMode="auto">
            <a:xfrm>
              <a:off x="4330700" y="6191250"/>
              <a:ext cx="476250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" name="Łącznik prosty ze strzałką 525"/>
            <p:cNvCxnSpPr>
              <a:cxnSpLocks noChangeShapeType="1"/>
            </p:cNvCxnSpPr>
            <p:nvPr/>
          </p:nvCxnSpPr>
          <p:spPr bwMode="auto">
            <a:xfrm flipV="1">
              <a:off x="4597263" y="1924494"/>
              <a:ext cx="1573618" cy="424239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7" name="Łącznik prosty ze strzałką 528"/>
            <p:cNvCxnSpPr>
              <a:cxnSpLocks noChangeShapeType="1"/>
            </p:cNvCxnSpPr>
            <p:nvPr/>
          </p:nvCxnSpPr>
          <p:spPr bwMode="auto">
            <a:xfrm flipH="1" flipV="1">
              <a:off x="4164645" y="2488020"/>
              <a:ext cx="425303" cy="3700129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8" name="Łącznik prosty ze strzałką 531"/>
            <p:cNvCxnSpPr>
              <a:cxnSpLocks noChangeShapeType="1"/>
            </p:cNvCxnSpPr>
            <p:nvPr/>
          </p:nvCxnSpPr>
          <p:spPr bwMode="auto">
            <a:xfrm flipV="1">
              <a:off x="4586631" y="2530549"/>
              <a:ext cx="106325" cy="365760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9" name="Łącznik prosty ze strzałką 537"/>
            <p:cNvCxnSpPr>
              <a:cxnSpLocks noChangeShapeType="1"/>
            </p:cNvCxnSpPr>
            <p:nvPr/>
          </p:nvCxnSpPr>
          <p:spPr bwMode="auto">
            <a:xfrm flipH="1" flipV="1">
              <a:off x="4561367" y="1573619"/>
              <a:ext cx="31898" cy="4603898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0" name="Łącznik prosty ze strzałką 540"/>
            <p:cNvCxnSpPr>
              <a:cxnSpLocks noChangeShapeType="1"/>
            </p:cNvCxnSpPr>
            <p:nvPr/>
          </p:nvCxnSpPr>
          <p:spPr bwMode="auto">
            <a:xfrm flipV="1">
              <a:off x="4590627" y="4114801"/>
              <a:ext cx="1063256" cy="2052083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1" name="Łącznik prosty ze strzałką 543"/>
            <p:cNvCxnSpPr>
              <a:cxnSpLocks noChangeShapeType="1"/>
            </p:cNvCxnSpPr>
            <p:nvPr/>
          </p:nvCxnSpPr>
          <p:spPr bwMode="auto">
            <a:xfrm flipH="1" flipV="1">
              <a:off x="3413051" y="4178595"/>
              <a:ext cx="1169581" cy="2009555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2" name="Łącznik prosty ze strzałką 546"/>
            <p:cNvCxnSpPr>
              <a:cxnSpLocks noChangeShapeType="1"/>
            </p:cNvCxnSpPr>
            <p:nvPr/>
          </p:nvCxnSpPr>
          <p:spPr bwMode="auto">
            <a:xfrm flipV="1">
              <a:off x="4593265" y="4912243"/>
              <a:ext cx="818707" cy="1265273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3" name="Łącznik prosty ze strzałką 549"/>
            <p:cNvCxnSpPr>
              <a:cxnSpLocks noChangeShapeType="1"/>
            </p:cNvCxnSpPr>
            <p:nvPr/>
          </p:nvCxnSpPr>
          <p:spPr bwMode="auto">
            <a:xfrm flipH="1" flipV="1">
              <a:off x="4104167" y="4954773"/>
              <a:ext cx="489098" cy="1222743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4" name="Łącznik prosty ze strzałką 553"/>
            <p:cNvCxnSpPr>
              <a:cxnSpLocks noChangeShapeType="1"/>
            </p:cNvCxnSpPr>
            <p:nvPr/>
          </p:nvCxnSpPr>
          <p:spPr bwMode="auto">
            <a:xfrm flipV="1">
              <a:off x="4593946" y="4696358"/>
              <a:ext cx="1433780" cy="1492302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15" name="Txt_Y"/>
          <p:cNvSpPr txBox="1">
            <a:spLocks noChangeArrowheads="1"/>
          </p:cNvSpPr>
          <p:nvPr/>
        </p:nvSpPr>
        <p:spPr bwMode="auto">
          <a:xfrm>
            <a:off x="5163551" y="2526200"/>
            <a:ext cx="2821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0" lang="pl-PL" altLang="pl-PL" sz="36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kumimoji="0" lang="pl-PL" altLang="pl-PL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Ui_Di_P_Q"/>
          <p:cNvGrpSpPr>
            <a:grpSpLocks/>
          </p:cNvGrpSpPr>
          <p:nvPr/>
        </p:nvGrpSpPr>
        <p:grpSpPr bwMode="auto">
          <a:xfrm>
            <a:off x="2664150" y="1254669"/>
            <a:ext cx="4209062" cy="3575089"/>
            <a:chOff x="2663890" y="1417905"/>
            <a:chExt cx="4209882" cy="3575771"/>
          </a:xfrm>
        </p:grpSpPr>
        <p:grpSp>
          <p:nvGrpSpPr>
            <p:cNvPr id="17" name="U_D_i"/>
            <p:cNvGrpSpPr>
              <a:grpSpLocks/>
            </p:cNvGrpSpPr>
            <p:nvPr/>
          </p:nvGrpSpPr>
          <p:grpSpPr bwMode="auto">
            <a:xfrm>
              <a:off x="5912276" y="1428072"/>
              <a:ext cx="961496" cy="838098"/>
              <a:chOff x="7849" y="1877"/>
              <a:chExt cx="1514" cy="1320"/>
            </a:xfrm>
          </p:grpSpPr>
          <p:sp>
            <p:nvSpPr>
              <p:cNvPr id="26" name="Text Box 400"/>
              <p:cNvSpPr txBox="1">
                <a:spLocks noChangeArrowheads="1"/>
              </p:cNvSpPr>
              <p:nvPr/>
            </p:nvSpPr>
            <p:spPr bwMode="auto">
              <a:xfrm>
                <a:off x="7849" y="1888"/>
                <a:ext cx="535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400" b="1" i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kumimoji="0" lang="pl-PL" altLang="pl-PL" sz="1600" b="1" i="1" baseline="-3000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kumimoji="0" lang="pl-PL" altLang="pl-PL" sz="1400" b="1" i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kumimoji="0" lang="pl-PL" altLang="pl-PL" sz="1400" b="1" i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</a:t>
                </a:r>
                <a:r>
                  <a:rPr kumimoji="0" lang="pl-PL" altLang="pl-PL" sz="1600" b="1" i="1" baseline="-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kumimoji="0" lang="pl-PL" altLang="pl-PL" sz="16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27" name="Text Box 399"/>
              <p:cNvSpPr txBox="1">
                <a:spLocks noChangeArrowheads="1"/>
              </p:cNvSpPr>
              <p:nvPr/>
            </p:nvSpPr>
            <p:spPr bwMode="auto">
              <a:xfrm>
                <a:off x="8795" y="1877"/>
                <a:ext cx="56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kumimoji="0" lang="pl-PL" altLang="pl-PL" sz="1600" b="1" i="1" baseline="-30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kumimoji="0" lang="pl-PL" altLang="pl-PL" sz="14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,Q</a:t>
                </a:r>
                <a:r>
                  <a:rPr kumimoji="0" lang="pl-PL" altLang="pl-PL" sz="1600" b="1" i="1" baseline="-30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kumimoji="0" lang="pl-PL" altLang="pl-PL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 Box 398"/>
              <p:cNvSpPr txBox="1">
                <a:spLocks noChangeArrowheads="1"/>
              </p:cNvSpPr>
              <p:nvPr/>
            </p:nvSpPr>
            <p:spPr bwMode="auto">
              <a:xfrm>
                <a:off x="8533" y="2987"/>
                <a:ext cx="17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800" b="1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i</a:t>
                </a:r>
                <a:endParaRPr kumimoji="0" lang="pl-PL" altLang="pl-P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8" name="U_D_GPZ"/>
            <p:cNvGrpSpPr>
              <a:grpSpLocks/>
            </p:cNvGrpSpPr>
            <p:nvPr/>
          </p:nvGrpSpPr>
          <p:grpSpPr bwMode="auto">
            <a:xfrm>
              <a:off x="3749877" y="4586066"/>
              <a:ext cx="1080261" cy="407610"/>
              <a:chOff x="4444" y="6851"/>
              <a:chExt cx="1701" cy="642"/>
            </a:xfrm>
          </p:grpSpPr>
          <p:sp>
            <p:nvSpPr>
              <p:cNvPr id="23" name="Text Box 213"/>
              <p:cNvSpPr txBox="1">
                <a:spLocks noChangeArrowheads="1"/>
              </p:cNvSpPr>
              <p:nvPr/>
            </p:nvSpPr>
            <p:spPr bwMode="auto">
              <a:xfrm>
                <a:off x="4444" y="6851"/>
                <a:ext cx="59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 smtClean="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U</a:t>
                </a:r>
                <a:r>
                  <a:rPr kumimoji="0" lang="pl-PL" altLang="pl-PL" sz="1200" b="1" i="1" baseline="-30000" smtClean="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r>
                  <a:rPr kumimoji="0" lang="pl-PL" altLang="pl-PL" sz="1200" b="1" i="1" smtClean="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,</a:t>
                </a:r>
                <a:r>
                  <a:rPr kumimoji="0" lang="pl-PL" altLang="pl-PL" sz="1200" b="1" i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</a:t>
                </a:r>
                <a:r>
                  <a:rPr kumimoji="0" lang="pl-PL" altLang="pl-PL" sz="1200" b="1" i="1" baseline="-3000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endParaRPr kumimoji="0" lang="pl-PL" altLang="pl-PL" sz="1200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24" name="Text Box 212"/>
              <p:cNvSpPr txBox="1">
                <a:spLocks noChangeArrowheads="1"/>
              </p:cNvSpPr>
              <p:nvPr/>
            </p:nvSpPr>
            <p:spPr bwMode="auto">
              <a:xfrm>
                <a:off x="4543" y="7202"/>
                <a:ext cx="65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P</a:t>
                </a:r>
                <a:r>
                  <a:rPr kumimoji="0" lang="pl-PL" altLang="pl-PL" sz="1200" b="1" i="1" baseline="-30000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r>
                  <a:rPr kumimoji="0" lang="pl-PL" altLang="pl-PL" sz="1200" b="1" i="1" smtClean="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,Q</a:t>
                </a:r>
                <a:r>
                  <a:rPr kumimoji="0" lang="pl-PL" altLang="pl-PL" sz="1200" b="1" i="1" baseline="-3000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endParaRPr kumimoji="0" lang="pl-PL" altLang="pl-PL" sz="12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sp>
            <p:nvSpPr>
              <p:cNvPr id="25" name="Text Box 211"/>
              <p:cNvSpPr txBox="1">
                <a:spLocks noChangeArrowheads="1"/>
              </p:cNvSpPr>
              <p:nvPr/>
            </p:nvSpPr>
            <p:spPr bwMode="auto">
              <a:xfrm>
                <a:off x="5972" y="7134"/>
                <a:ext cx="173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800" b="1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N</a:t>
                </a:r>
                <a:endParaRPr kumimoji="0" lang="pl-PL" altLang="pl-P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9" name="U_D_1"/>
            <p:cNvGrpSpPr>
              <a:grpSpLocks/>
            </p:cNvGrpSpPr>
            <p:nvPr/>
          </p:nvGrpSpPr>
          <p:grpSpPr bwMode="auto">
            <a:xfrm>
              <a:off x="2663890" y="1417905"/>
              <a:ext cx="1092955" cy="732695"/>
              <a:chOff x="2734" y="1858"/>
              <a:chExt cx="1721" cy="1154"/>
            </a:xfrm>
          </p:grpSpPr>
          <p:sp>
            <p:nvSpPr>
              <p:cNvPr id="20" name="Text Box 93"/>
              <p:cNvSpPr txBox="1">
                <a:spLocks noChangeArrowheads="1"/>
              </p:cNvSpPr>
              <p:nvPr/>
            </p:nvSpPr>
            <p:spPr bwMode="auto">
              <a:xfrm>
                <a:off x="3613" y="2727"/>
                <a:ext cx="138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800" b="1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1</a:t>
                </a:r>
                <a:endParaRPr kumimoji="0" lang="pl-PL" altLang="pl-PL" sz="900">
                  <a:solidFill>
                    <a:srgbClr val="000000"/>
                  </a:solidFill>
                  <a:latin typeface="Arial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1" name="Text Box 92"/>
              <p:cNvSpPr txBox="1">
                <a:spLocks noChangeArrowheads="1"/>
              </p:cNvSpPr>
              <p:nvPr/>
            </p:nvSpPr>
            <p:spPr bwMode="auto">
              <a:xfrm>
                <a:off x="3793" y="1858"/>
                <a:ext cx="662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400" b="1" i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kumimoji="0" lang="pl-PL" altLang="pl-PL" sz="1600" b="1" i="1" baseline="-3000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kumimoji="0" lang="pl-PL" altLang="pl-PL" sz="1400" b="1" i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pl-PL" altLang="pl-PL" sz="1400" b="1" i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</a:t>
                </a:r>
                <a:r>
                  <a:rPr kumimoji="0" lang="pl-PL" altLang="pl-PL" sz="1600" b="1" i="1" baseline="-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kumimoji="0" lang="pl-PL" altLang="pl-PL" sz="1400" dirty="0">
                  <a:solidFill>
                    <a:srgbClr val="000000"/>
                  </a:solidFill>
                  <a:latin typeface="Times New Roman" pitchFamily="18" charset="0"/>
                  <a:cs typeface="Times New Roman" panose="02020603050405020304" pitchFamily="18" charset="0"/>
                  <a:sym typeface="Symbol" pitchFamily="18" charset="2"/>
                </a:endParaRP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4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22" name="Text Box 91"/>
              <p:cNvSpPr txBox="1">
                <a:spLocks noChangeArrowheads="1"/>
              </p:cNvSpPr>
              <p:nvPr/>
            </p:nvSpPr>
            <p:spPr bwMode="auto">
              <a:xfrm>
                <a:off x="2734" y="2271"/>
                <a:ext cx="601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P</a:t>
                </a:r>
                <a:r>
                  <a:rPr kumimoji="0" lang="pl-PL" altLang="pl-PL" sz="1200" b="1" i="1" baseline="-3000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1</a:t>
                </a:r>
                <a:r>
                  <a:rPr kumimoji="0" lang="pl-PL" altLang="pl-PL" sz="1200" b="1" i="1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,Q</a:t>
                </a:r>
                <a:r>
                  <a:rPr kumimoji="0" lang="pl-PL" altLang="pl-PL" sz="1200" b="1" i="1" baseline="-30000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1</a:t>
                </a:r>
                <a:endParaRPr kumimoji="0" lang="pl-PL" altLang="pl-PL" sz="120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12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29" name="Prądy"/>
          <p:cNvGrpSpPr>
            <a:grpSpLocks/>
          </p:cNvGrpSpPr>
          <p:nvPr/>
        </p:nvGrpSpPr>
        <p:grpSpPr bwMode="auto">
          <a:xfrm>
            <a:off x="2359025" y="1063848"/>
            <a:ext cx="4867275" cy="4289425"/>
            <a:chOff x="2358431" y="1226792"/>
            <a:chExt cx="4867973" cy="4290138"/>
          </a:xfrm>
        </p:grpSpPr>
        <p:sp>
          <p:nvSpPr>
            <p:cNvPr id="30" name="Line 344"/>
            <p:cNvSpPr>
              <a:spLocks noChangeShapeType="1"/>
            </p:cNvSpPr>
            <p:nvPr/>
          </p:nvSpPr>
          <p:spPr bwMode="auto">
            <a:xfrm flipH="1" flipV="1">
              <a:off x="2358431" y="3781868"/>
              <a:ext cx="118759" cy="1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Line 203"/>
            <p:cNvSpPr>
              <a:spLocks noChangeShapeType="1"/>
            </p:cNvSpPr>
            <p:nvPr/>
          </p:nvSpPr>
          <p:spPr bwMode="auto">
            <a:xfrm flipH="1" flipV="1">
              <a:off x="7117805" y="4618277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202"/>
            <p:cNvSpPr>
              <a:spLocks noChangeShapeType="1"/>
            </p:cNvSpPr>
            <p:nvPr/>
          </p:nvSpPr>
          <p:spPr bwMode="auto">
            <a:xfrm rot="10800000" flipV="1">
              <a:off x="4250314" y="4844585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Line 191"/>
            <p:cNvSpPr>
              <a:spLocks noChangeShapeType="1"/>
            </p:cNvSpPr>
            <p:nvPr/>
          </p:nvSpPr>
          <p:spPr bwMode="auto">
            <a:xfrm flipH="1" flipV="1">
              <a:off x="2633916" y="4611069"/>
              <a:ext cx="118759" cy="1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190"/>
            <p:cNvSpPr>
              <a:spLocks noChangeShapeType="1"/>
            </p:cNvSpPr>
            <p:nvPr/>
          </p:nvSpPr>
          <p:spPr bwMode="auto">
            <a:xfrm rot="10800000" flipV="1">
              <a:off x="4580084" y="4840609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189"/>
            <p:cNvSpPr>
              <a:spLocks noChangeShapeType="1"/>
            </p:cNvSpPr>
            <p:nvPr/>
          </p:nvSpPr>
          <p:spPr bwMode="auto">
            <a:xfrm rot="10800000" flipV="1">
              <a:off x="5171199" y="4832655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188"/>
            <p:cNvSpPr>
              <a:spLocks noChangeShapeType="1"/>
            </p:cNvSpPr>
            <p:nvPr/>
          </p:nvSpPr>
          <p:spPr bwMode="auto">
            <a:xfrm rot="10800000" flipV="1">
              <a:off x="5493016" y="483663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187"/>
            <p:cNvSpPr>
              <a:spLocks noChangeShapeType="1"/>
            </p:cNvSpPr>
            <p:nvPr/>
          </p:nvSpPr>
          <p:spPr bwMode="auto">
            <a:xfrm flipH="1" flipV="1">
              <a:off x="2358431" y="4108851"/>
              <a:ext cx="118759" cy="1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186"/>
            <p:cNvSpPr>
              <a:spLocks noChangeShapeType="1"/>
            </p:cNvSpPr>
            <p:nvPr/>
          </p:nvSpPr>
          <p:spPr bwMode="auto">
            <a:xfrm rot="10800000" flipV="1">
              <a:off x="6168870" y="4720108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Line 185"/>
            <p:cNvSpPr>
              <a:spLocks noChangeShapeType="1"/>
            </p:cNvSpPr>
            <p:nvPr/>
          </p:nvSpPr>
          <p:spPr bwMode="auto">
            <a:xfrm flipH="1" flipV="1">
              <a:off x="6941617" y="5374875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184"/>
            <p:cNvSpPr>
              <a:spLocks noChangeShapeType="1"/>
            </p:cNvSpPr>
            <p:nvPr/>
          </p:nvSpPr>
          <p:spPr bwMode="auto">
            <a:xfrm flipH="1" flipV="1">
              <a:off x="5626518" y="5516295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171"/>
            <p:cNvSpPr>
              <a:spLocks noChangeShapeType="1"/>
            </p:cNvSpPr>
            <p:nvPr/>
          </p:nvSpPr>
          <p:spPr bwMode="auto">
            <a:xfrm flipH="1" flipV="1">
              <a:off x="4009484" y="5516295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139"/>
            <p:cNvSpPr>
              <a:spLocks noChangeShapeType="1"/>
            </p:cNvSpPr>
            <p:nvPr/>
          </p:nvSpPr>
          <p:spPr bwMode="auto">
            <a:xfrm>
              <a:off x="4214750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138"/>
            <p:cNvSpPr>
              <a:spLocks noChangeShapeType="1"/>
            </p:cNvSpPr>
            <p:nvPr/>
          </p:nvSpPr>
          <p:spPr bwMode="auto">
            <a:xfrm>
              <a:off x="4105517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136"/>
            <p:cNvSpPr>
              <a:spLocks noChangeShapeType="1"/>
            </p:cNvSpPr>
            <p:nvPr/>
          </p:nvSpPr>
          <p:spPr bwMode="auto">
            <a:xfrm>
              <a:off x="5191493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Line 135"/>
            <p:cNvSpPr>
              <a:spLocks noChangeShapeType="1"/>
            </p:cNvSpPr>
            <p:nvPr/>
          </p:nvSpPr>
          <p:spPr bwMode="auto">
            <a:xfrm>
              <a:off x="5300725" y="124584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Line 134"/>
            <p:cNvSpPr>
              <a:spLocks noChangeShapeType="1"/>
            </p:cNvSpPr>
            <p:nvPr/>
          </p:nvSpPr>
          <p:spPr bwMode="auto">
            <a:xfrm>
              <a:off x="4518317" y="1226792"/>
              <a:ext cx="635" cy="1085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Line 130"/>
            <p:cNvSpPr>
              <a:spLocks noChangeShapeType="1"/>
            </p:cNvSpPr>
            <p:nvPr/>
          </p:nvSpPr>
          <p:spPr bwMode="auto">
            <a:xfrm flipH="1" flipV="1">
              <a:off x="7038286" y="1949364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129"/>
            <p:cNvSpPr>
              <a:spLocks noChangeShapeType="1"/>
            </p:cNvSpPr>
            <p:nvPr/>
          </p:nvSpPr>
          <p:spPr bwMode="auto">
            <a:xfrm flipH="1" flipV="1">
              <a:off x="7038286" y="3055356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128"/>
            <p:cNvSpPr>
              <a:spLocks noChangeShapeType="1"/>
            </p:cNvSpPr>
            <p:nvPr/>
          </p:nvSpPr>
          <p:spPr bwMode="auto">
            <a:xfrm flipH="1" flipV="1">
              <a:off x="7117806" y="4126884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127"/>
            <p:cNvSpPr>
              <a:spLocks noChangeShapeType="1"/>
            </p:cNvSpPr>
            <p:nvPr/>
          </p:nvSpPr>
          <p:spPr bwMode="auto">
            <a:xfrm flipH="1" flipV="1">
              <a:off x="2368592" y="1610920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126"/>
            <p:cNvSpPr>
              <a:spLocks noChangeShapeType="1"/>
            </p:cNvSpPr>
            <p:nvPr/>
          </p:nvSpPr>
          <p:spPr bwMode="auto">
            <a:xfrm flipH="1" flipV="1">
              <a:off x="2368592" y="1940776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Line 125"/>
            <p:cNvSpPr>
              <a:spLocks noChangeShapeType="1"/>
            </p:cNvSpPr>
            <p:nvPr/>
          </p:nvSpPr>
          <p:spPr bwMode="auto">
            <a:xfrm flipH="1" flipV="1">
              <a:off x="2368592" y="2692818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Line 124"/>
            <p:cNvSpPr>
              <a:spLocks noChangeShapeType="1"/>
            </p:cNvSpPr>
            <p:nvPr/>
          </p:nvSpPr>
          <p:spPr bwMode="auto">
            <a:xfrm flipH="1" flipV="1">
              <a:off x="2368592" y="3022506"/>
              <a:ext cx="108598" cy="6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32" name="OZE"/>
          <p:cNvGrpSpPr/>
          <p:nvPr/>
        </p:nvGrpSpPr>
        <p:grpSpPr>
          <a:xfrm>
            <a:off x="3744913" y="4297585"/>
            <a:ext cx="3779837" cy="1123950"/>
            <a:chOff x="3744913" y="4297585"/>
            <a:chExt cx="3779837" cy="1123950"/>
          </a:xfrm>
        </p:grpSpPr>
        <p:grpSp>
          <p:nvGrpSpPr>
            <p:cNvPr id="54" name="OZE_2"/>
            <p:cNvGrpSpPr>
              <a:grpSpLocks/>
            </p:cNvGrpSpPr>
            <p:nvPr/>
          </p:nvGrpSpPr>
          <p:grpSpPr bwMode="auto">
            <a:xfrm>
              <a:off x="5589588" y="5316760"/>
              <a:ext cx="227012" cy="95250"/>
              <a:chOff x="7285" y="9057"/>
              <a:chExt cx="356" cy="150"/>
            </a:xfrm>
          </p:grpSpPr>
          <p:grpSp>
            <p:nvGrpSpPr>
              <p:cNvPr id="55" name="Group 194"/>
              <p:cNvGrpSpPr>
                <a:grpSpLocks noChangeAspect="1"/>
              </p:cNvGrpSpPr>
              <p:nvPr/>
            </p:nvGrpSpPr>
            <p:grpSpPr bwMode="auto">
              <a:xfrm>
                <a:off x="7513" y="9057"/>
                <a:ext cx="128" cy="150"/>
                <a:chOff x="6026" y="7968"/>
                <a:chExt cx="342" cy="398"/>
              </a:xfrm>
            </p:grpSpPr>
            <p:sp>
              <p:nvSpPr>
                <p:cNvPr id="57" name="Oval 201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6026" y="7968"/>
                  <a:ext cx="342" cy="341"/>
                </a:xfrm>
                <a:prstGeom prst="ellips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58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6140" y="8024"/>
                  <a:ext cx="171" cy="342"/>
                  <a:chOff x="6710" y="8024"/>
                  <a:chExt cx="171" cy="342"/>
                </a:xfrm>
              </p:grpSpPr>
              <p:grpSp>
                <p:nvGrpSpPr>
                  <p:cNvPr id="59" name="Group 197"/>
                  <p:cNvGrpSpPr>
                    <a:grpSpLocks noChangeAspect="1"/>
                  </p:cNvGrpSpPr>
                  <p:nvPr/>
                </p:nvGrpSpPr>
                <p:grpSpPr bwMode="auto">
                  <a:xfrm rot="2100000">
                    <a:off x="6710" y="8024"/>
                    <a:ext cx="171" cy="228"/>
                    <a:chOff x="6710" y="8024"/>
                    <a:chExt cx="171" cy="228"/>
                  </a:xfrm>
                </p:grpSpPr>
                <p:cxnSp>
                  <p:nvCxnSpPr>
                    <p:cNvPr id="61" name="AutoShape 200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>
                      <a:off x="6710" y="8024"/>
                      <a:ext cx="57" cy="114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" name="AutoShape 199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flipV="1">
                      <a:off x="6767" y="8081"/>
                      <a:ext cx="114" cy="57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3" name="AutoShape 198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flipV="1">
                      <a:off x="6710" y="8138"/>
                      <a:ext cx="57" cy="114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60" name="AutoShape 1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51" y="8138"/>
                    <a:ext cx="57" cy="228"/>
                  </a:xfrm>
                  <a:prstGeom prst="triangle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56" name="Line 193"/>
              <p:cNvSpPr>
                <a:spLocks noChangeShapeType="1"/>
              </p:cNvSpPr>
              <p:nvPr/>
            </p:nvSpPr>
            <p:spPr bwMode="auto">
              <a:xfrm rot="5400000">
                <a:off x="7398" y="9001"/>
                <a:ext cx="1" cy="22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4" name="OZE_1"/>
            <p:cNvGrpSpPr>
              <a:grpSpLocks/>
            </p:cNvGrpSpPr>
            <p:nvPr/>
          </p:nvGrpSpPr>
          <p:grpSpPr bwMode="auto">
            <a:xfrm>
              <a:off x="3744913" y="5316760"/>
              <a:ext cx="396875" cy="104775"/>
              <a:chOff x="4435" y="8259"/>
              <a:chExt cx="627" cy="165"/>
            </a:xfrm>
          </p:grpSpPr>
          <p:grpSp>
            <p:nvGrpSpPr>
              <p:cNvPr id="65" name="Group 174"/>
              <p:cNvGrpSpPr>
                <a:grpSpLocks/>
              </p:cNvGrpSpPr>
              <p:nvPr/>
            </p:nvGrpSpPr>
            <p:grpSpPr bwMode="auto">
              <a:xfrm>
                <a:off x="4720" y="8259"/>
                <a:ext cx="342" cy="150"/>
                <a:chOff x="4720" y="8259"/>
                <a:chExt cx="342" cy="150"/>
              </a:xfrm>
            </p:grpSpPr>
            <p:grpSp>
              <p:nvGrpSpPr>
                <p:cNvPr id="67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4720" y="8259"/>
                  <a:ext cx="128" cy="150"/>
                  <a:chOff x="6026" y="7968"/>
                  <a:chExt cx="342" cy="398"/>
                </a:xfrm>
              </p:grpSpPr>
              <p:sp>
                <p:nvSpPr>
                  <p:cNvPr id="69" name="Oval 183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026" y="7968"/>
                    <a:ext cx="342" cy="341"/>
                  </a:xfrm>
                  <a:prstGeom prst="ellips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70" name="Group 17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140" y="8024"/>
                    <a:ext cx="171" cy="342"/>
                    <a:chOff x="6710" y="8024"/>
                    <a:chExt cx="171" cy="342"/>
                  </a:xfrm>
                </p:grpSpPr>
                <p:grpSp>
                  <p:nvGrpSpPr>
                    <p:cNvPr id="71" name="Group 179"/>
                    <p:cNvGrpSpPr>
                      <a:grpSpLocks noChangeAspect="1"/>
                    </p:cNvGrpSpPr>
                    <p:nvPr/>
                  </p:nvGrpSpPr>
                  <p:grpSpPr bwMode="auto">
                    <a:xfrm rot="2100000">
                      <a:off x="6710" y="8024"/>
                      <a:ext cx="171" cy="228"/>
                      <a:chOff x="6710" y="8024"/>
                      <a:chExt cx="171" cy="228"/>
                    </a:xfrm>
                  </p:grpSpPr>
                  <p:cxnSp>
                    <p:nvCxnSpPr>
                      <p:cNvPr id="73" name="AutoShape 182"/>
                      <p:cNvCxnSpPr>
                        <a:cxnSpLocks noChangeAspect="1" noChangeShapeType="1"/>
                      </p:cNvCxnSpPr>
                      <p:nvPr/>
                    </p:nvCxnSpPr>
                    <p:spPr bwMode="auto">
                      <a:xfrm>
                        <a:off x="6710" y="8024"/>
                        <a:ext cx="57" cy="114"/>
                      </a:xfrm>
                      <a:prstGeom prst="straightConnector1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74" name="AutoShape 181"/>
                      <p:cNvCxnSpPr>
                        <a:cxnSpLocks noChangeAspect="1" noChangeShapeType="1"/>
                      </p:cNvCxnSpPr>
                      <p:nvPr/>
                    </p:nvCxnSpPr>
                    <p:spPr bwMode="auto">
                      <a:xfrm flipV="1">
                        <a:off x="6767" y="8081"/>
                        <a:ext cx="114" cy="57"/>
                      </a:xfrm>
                      <a:prstGeom prst="straightConnector1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75" name="AutoShape 180"/>
                      <p:cNvCxnSpPr>
                        <a:cxnSpLocks noChangeAspect="1" noChangeShapeType="1"/>
                      </p:cNvCxnSpPr>
                      <p:nvPr/>
                    </p:nvCxnSpPr>
                    <p:spPr bwMode="auto">
                      <a:xfrm flipV="1">
                        <a:off x="6710" y="8138"/>
                        <a:ext cx="57" cy="114"/>
                      </a:xfrm>
                      <a:prstGeom prst="straightConnector1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72" name="AutoShape 1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751" y="8138"/>
                      <a:ext cx="57" cy="228"/>
                    </a:xfrm>
                    <a:prstGeom prst="triangle">
                      <a:avLst>
                        <a:gd name="adj" fmla="val 50000"/>
                      </a:avLst>
                    </a:prstGeom>
                    <a:noFill/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</p:grpSp>
            </p:grpSp>
            <p:sp>
              <p:nvSpPr>
                <p:cNvPr id="68" name="Line 175"/>
                <p:cNvSpPr>
                  <a:spLocks noChangeShapeType="1"/>
                </p:cNvSpPr>
                <p:nvPr/>
              </p:nvSpPr>
              <p:spPr bwMode="auto">
                <a:xfrm rot="5400000">
                  <a:off x="4947" y="8203"/>
                  <a:ext cx="1" cy="22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6" name="Text Box 173"/>
              <p:cNvSpPr txBox="1">
                <a:spLocks noChangeArrowheads="1"/>
              </p:cNvSpPr>
              <p:nvPr/>
            </p:nvSpPr>
            <p:spPr bwMode="auto">
              <a:xfrm>
                <a:off x="4435" y="8259"/>
                <a:ext cx="273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6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OZE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76" name="FW"/>
            <p:cNvGrpSpPr>
              <a:grpSpLocks/>
            </p:cNvGrpSpPr>
            <p:nvPr/>
          </p:nvGrpSpPr>
          <p:grpSpPr bwMode="auto">
            <a:xfrm>
              <a:off x="6511925" y="4297585"/>
              <a:ext cx="1012825" cy="407988"/>
              <a:chOff x="8710" y="6476"/>
              <a:chExt cx="1596" cy="643"/>
            </a:xfrm>
          </p:grpSpPr>
          <p:grpSp>
            <p:nvGrpSpPr>
              <p:cNvPr id="77" name="Group 318"/>
              <p:cNvGrpSpPr>
                <a:grpSpLocks/>
              </p:cNvGrpSpPr>
              <p:nvPr/>
            </p:nvGrpSpPr>
            <p:grpSpPr bwMode="auto">
              <a:xfrm>
                <a:off x="8710" y="6492"/>
                <a:ext cx="228" cy="456"/>
                <a:chOff x="8666" y="6492"/>
                <a:chExt cx="228" cy="456"/>
              </a:xfrm>
            </p:grpSpPr>
            <p:sp>
              <p:nvSpPr>
                <p:cNvPr id="107" name="Line 322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8654" y="6719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Line 321"/>
                <p:cNvSpPr>
                  <a:spLocks noChangeShapeType="1"/>
                </p:cNvSpPr>
                <p:nvPr/>
              </p:nvSpPr>
              <p:spPr bwMode="auto">
                <a:xfrm rot="5400000">
                  <a:off x="8779" y="6436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" name="Line 320"/>
                <p:cNvSpPr>
                  <a:spLocks noChangeShapeType="1"/>
                </p:cNvSpPr>
                <p:nvPr/>
              </p:nvSpPr>
              <p:spPr bwMode="auto">
                <a:xfrm rot="5400000">
                  <a:off x="8779" y="6606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" name="Line 319"/>
                <p:cNvSpPr>
                  <a:spLocks noChangeShapeType="1"/>
                </p:cNvSpPr>
                <p:nvPr/>
              </p:nvSpPr>
              <p:spPr bwMode="auto">
                <a:xfrm rot="5400000">
                  <a:off x="8779" y="6778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8" name="Group 311"/>
              <p:cNvGrpSpPr>
                <a:grpSpLocks/>
              </p:cNvGrpSpPr>
              <p:nvPr/>
            </p:nvGrpSpPr>
            <p:grpSpPr bwMode="auto">
              <a:xfrm>
                <a:off x="8894" y="6596"/>
                <a:ext cx="969" cy="246"/>
                <a:chOff x="8894" y="6596"/>
                <a:chExt cx="969" cy="246"/>
              </a:xfrm>
            </p:grpSpPr>
            <p:grpSp>
              <p:nvGrpSpPr>
                <p:cNvPr id="101" name="Group 314"/>
                <p:cNvGrpSpPr>
                  <a:grpSpLocks noChangeAspect="1"/>
                </p:cNvGrpSpPr>
                <p:nvPr/>
              </p:nvGrpSpPr>
              <p:grpSpPr bwMode="auto">
                <a:xfrm flipH="1">
                  <a:off x="9253" y="6596"/>
                  <a:ext cx="369" cy="246"/>
                  <a:chOff x="5529" y="8892"/>
                  <a:chExt cx="513" cy="342"/>
                </a:xfrm>
              </p:grpSpPr>
              <p:sp>
                <p:nvSpPr>
                  <p:cNvPr id="104" name="Oval 3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5" name="Oval 3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6" name="Arc 315"/>
                  <p:cNvSpPr>
                    <a:spLocks noChangeAspect="1"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02" name="Line 313"/>
                <p:cNvSpPr>
                  <a:spLocks noChangeShapeType="1"/>
                </p:cNvSpPr>
                <p:nvPr/>
              </p:nvSpPr>
              <p:spPr bwMode="auto">
                <a:xfrm flipH="1">
                  <a:off x="9622" y="6719"/>
                  <a:ext cx="24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" name="Line 312"/>
                <p:cNvSpPr>
                  <a:spLocks noChangeShapeType="1"/>
                </p:cNvSpPr>
                <p:nvPr/>
              </p:nvSpPr>
              <p:spPr bwMode="auto">
                <a:xfrm flipH="1">
                  <a:off x="8894" y="6720"/>
                  <a:ext cx="36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9" name="Group 289"/>
              <p:cNvGrpSpPr>
                <a:grpSpLocks/>
              </p:cNvGrpSpPr>
              <p:nvPr/>
            </p:nvGrpSpPr>
            <p:grpSpPr bwMode="auto">
              <a:xfrm>
                <a:off x="9863" y="6476"/>
                <a:ext cx="443" cy="643"/>
                <a:chOff x="9863" y="6476"/>
                <a:chExt cx="443" cy="643"/>
              </a:xfrm>
            </p:grpSpPr>
            <p:sp>
              <p:nvSpPr>
                <p:cNvPr id="80" name="Oval 31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9906" y="6648"/>
                  <a:ext cx="128" cy="128"/>
                </a:xfrm>
                <a:prstGeom prst="ellips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81" name="Group 306"/>
                <p:cNvGrpSpPr>
                  <a:grpSpLocks noChangeAspect="1"/>
                </p:cNvGrpSpPr>
                <p:nvPr/>
              </p:nvGrpSpPr>
              <p:grpSpPr bwMode="auto">
                <a:xfrm rot="2100000">
                  <a:off x="9949" y="6669"/>
                  <a:ext cx="64" cy="85"/>
                  <a:chOff x="6710" y="8024"/>
                  <a:chExt cx="171" cy="228"/>
                </a:xfrm>
              </p:grpSpPr>
              <p:cxnSp>
                <p:nvCxnSpPr>
                  <p:cNvPr id="98" name="AutoShape 309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6710" y="8024"/>
                    <a:ext cx="57" cy="114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9" name="AutoShape 308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6767" y="8081"/>
                    <a:ext cx="114" cy="57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0" name="AutoShape 307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6710" y="8138"/>
                    <a:ext cx="57" cy="114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82" name="Oval 30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10035" y="6756"/>
                  <a:ext cx="127" cy="128"/>
                </a:xfrm>
                <a:prstGeom prst="ellips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83" name="Group 301"/>
                <p:cNvGrpSpPr>
                  <a:grpSpLocks noChangeAspect="1"/>
                </p:cNvGrpSpPr>
                <p:nvPr/>
              </p:nvGrpSpPr>
              <p:grpSpPr bwMode="auto">
                <a:xfrm rot="2100000">
                  <a:off x="10077" y="6777"/>
                  <a:ext cx="64" cy="85"/>
                  <a:chOff x="6710" y="8024"/>
                  <a:chExt cx="171" cy="228"/>
                </a:xfrm>
              </p:grpSpPr>
              <p:cxnSp>
                <p:nvCxnSpPr>
                  <p:cNvPr id="95" name="AutoShape 304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6710" y="8024"/>
                    <a:ext cx="57" cy="114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6" name="AutoShape 303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6767" y="8081"/>
                    <a:ext cx="114" cy="57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7" name="AutoShape 302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6710" y="8138"/>
                    <a:ext cx="57" cy="114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84" name="AutoShape 300"/>
                <p:cNvCxnSpPr>
                  <a:cxnSpLocks noChangeAspect="1" noChangeShapeType="1"/>
                </p:cNvCxnSpPr>
                <p:nvPr/>
              </p:nvCxnSpPr>
              <p:spPr bwMode="auto">
                <a:xfrm rot="2100000">
                  <a:off x="10093" y="6553"/>
                  <a:ext cx="21" cy="43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5" name="AutoShape 299"/>
                <p:cNvCxnSpPr>
                  <a:cxnSpLocks noChangeAspect="1" noChangeShapeType="1"/>
                </p:cNvCxnSpPr>
                <p:nvPr/>
              </p:nvCxnSpPr>
              <p:spPr bwMode="auto">
                <a:xfrm rot="2100000" flipV="1">
                  <a:off x="10102" y="6592"/>
                  <a:ext cx="43" cy="2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6" name="AutoShape 298"/>
                <p:cNvCxnSpPr>
                  <a:cxnSpLocks noChangeAspect="1" noChangeShapeType="1"/>
                </p:cNvCxnSpPr>
                <p:nvPr/>
              </p:nvCxnSpPr>
              <p:spPr bwMode="auto">
                <a:xfrm rot="2100000" flipV="1">
                  <a:off x="10069" y="6588"/>
                  <a:ext cx="21" cy="43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7" name="AutoShape 297"/>
                <p:cNvSpPr>
                  <a:spLocks noChangeAspect="1" noChangeArrowheads="1"/>
                </p:cNvSpPr>
                <p:nvPr/>
              </p:nvSpPr>
              <p:spPr bwMode="auto">
                <a:xfrm>
                  <a:off x="9964" y="6712"/>
                  <a:ext cx="22" cy="85"/>
                </a:xfrm>
                <a:prstGeom prst="triangle">
                  <a:avLst>
                    <a:gd name="adj" fmla="val 50000"/>
                  </a:avLst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88" name="AutoShape 296"/>
                <p:cNvSpPr>
                  <a:spLocks noChangeAspect="1" noChangeArrowheads="1"/>
                </p:cNvSpPr>
                <p:nvPr/>
              </p:nvSpPr>
              <p:spPr bwMode="auto">
                <a:xfrm>
                  <a:off x="10092" y="6820"/>
                  <a:ext cx="22" cy="85"/>
                </a:xfrm>
                <a:prstGeom prst="triangle">
                  <a:avLst>
                    <a:gd name="adj" fmla="val 50000"/>
                  </a:avLst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89" name="Group 293"/>
                <p:cNvGrpSpPr>
                  <a:grpSpLocks/>
                </p:cNvGrpSpPr>
                <p:nvPr/>
              </p:nvGrpSpPr>
              <p:grpSpPr bwMode="auto">
                <a:xfrm>
                  <a:off x="10035" y="6541"/>
                  <a:ext cx="128" cy="150"/>
                  <a:chOff x="10035" y="6541"/>
                  <a:chExt cx="128" cy="150"/>
                </a:xfrm>
              </p:grpSpPr>
              <p:sp>
                <p:nvSpPr>
                  <p:cNvPr id="93" name="Oval 295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0035" y="6541"/>
                    <a:ext cx="128" cy="129"/>
                  </a:xfrm>
                  <a:prstGeom prst="ellips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4" name="AutoShape 2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093" y="6605"/>
                    <a:ext cx="22" cy="86"/>
                  </a:xfrm>
                  <a:prstGeom prst="triangle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90" name="Oval 292"/>
                <p:cNvSpPr>
                  <a:spLocks noChangeAspect="1" noChangeArrowheads="1"/>
                </p:cNvSpPr>
                <p:nvPr/>
              </p:nvSpPr>
              <p:spPr bwMode="auto">
                <a:xfrm>
                  <a:off x="9863" y="6476"/>
                  <a:ext cx="386" cy="472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91" name="Group 290"/>
                <p:cNvGrpSpPr>
                  <a:grpSpLocks/>
                </p:cNvGrpSpPr>
                <p:nvPr/>
              </p:nvGrpSpPr>
              <p:grpSpPr bwMode="auto">
                <a:xfrm>
                  <a:off x="9937" y="6948"/>
                  <a:ext cx="369" cy="171"/>
                  <a:chOff x="9937" y="6948"/>
                  <a:chExt cx="369" cy="171"/>
                </a:xfrm>
              </p:grpSpPr>
              <p:sp>
                <p:nvSpPr>
                  <p:cNvPr id="92" name="Text Box 29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37" y="6948"/>
                    <a:ext cx="369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altLang="pl-PL" sz="8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Times New Roman" pitchFamily="18" charset="0"/>
                      </a:rPr>
                      <a:t>FW</a:t>
                    </a:r>
                    <a:endParaRPr kumimoji="0" lang="pl-PL" altLang="pl-P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533" name="Zagranica"/>
          <p:cNvGrpSpPr/>
          <p:nvPr/>
        </p:nvGrpSpPr>
        <p:grpSpPr>
          <a:xfrm>
            <a:off x="4033838" y="901923"/>
            <a:ext cx="1339850" cy="469900"/>
            <a:chOff x="4033838" y="901923"/>
            <a:chExt cx="1339850" cy="469900"/>
          </a:xfrm>
        </p:grpSpPr>
        <p:grpSp>
          <p:nvGrpSpPr>
            <p:cNvPr id="140" name="Linie_Wymiany"/>
            <p:cNvGrpSpPr>
              <a:grpSpLocks/>
            </p:cNvGrpSpPr>
            <p:nvPr/>
          </p:nvGrpSpPr>
          <p:grpSpPr bwMode="auto">
            <a:xfrm>
              <a:off x="4033838" y="1046385"/>
              <a:ext cx="1339850" cy="325438"/>
              <a:chOff x="4891" y="1533"/>
              <a:chExt cx="2109" cy="513"/>
            </a:xfrm>
          </p:grpSpPr>
          <p:grpSp>
            <p:nvGrpSpPr>
              <p:cNvPr id="141" name="Group 142"/>
              <p:cNvGrpSpPr>
                <a:grpSpLocks/>
              </p:cNvGrpSpPr>
              <p:nvPr/>
            </p:nvGrpSpPr>
            <p:grpSpPr bwMode="auto">
              <a:xfrm>
                <a:off x="4891" y="1533"/>
                <a:ext cx="2109" cy="400"/>
                <a:chOff x="4891" y="1533"/>
                <a:chExt cx="2109" cy="400"/>
              </a:xfrm>
            </p:grpSpPr>
            <p:grpSp>
              <p:nvGrpSpPr>
                <p:cNvPr id="143" name="Group 147"/>
                <p:cNvGrpSpPr>
                  <a:grpSpLocks/>
                </p:cNvGrpSpPr>
                <p:nvPr/>
              </p:nvGrpSpPr>
              <p:grpSpPr bwMode="auto">
                <a:xfrm>
                  <a:off x="4891" y="1533"/>
                  <a:ext cx="399" cy="399"/>
                  <a:chOff x="4891" y="1533"/>
                  <a:chExt cx="399" cy="399"/>
                </a:xfrm>
              </p:grpSpPr>
              <p:sp>
                <p:nvSpPr>
                  <p:cNvPr id="148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4891" y="1931"/>
                    <a:ext cx="399" cy="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9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75" y="1533"/>
                    <a:ext cx="1" cy="39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0" name="Line 14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05" y="1533"/>
                    <a:ext cx="1" cy="39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44" name="Group 143"/>
                <p:cNvGrpSpPr>
                  <a:grpSpLocks/>
                </p:cNvGrpSpPr>
                <p:nvPr/>
              </p:nvGrpSpPr>
              <p:grpSpPr bwMode="auto">
                <a:xfrm>
                  <a:off x="6601" y="1533"/>
                  <a:ext cx="399" cy="400"/>
                  <a:chOff x="6601" y="1533"/>
                  <a:chExt cx="399" cy="400"/>
                </a:xfrm>
              </p:grpSpPr>
              <p:sp>
                <p:nvSpPr>
                  <p:cNvPr id="145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6601" y="1932"/>
                    <a:ext cx="399" cy="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6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885" y="1533"/>
                    <a:ext cx="1" cy="39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7" name="Line 14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715" y="1533"/>
                    <a:ext cx="1" cy="39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42" name="Text Box 141"/>
              <p:cNvSpPr txBox="1">
                <a:spLocks noChangeArrowheads="1"/>
              </p:cNvSpPr>
              <p:nvPr/>
            </p:nvSpPr>
            <p:spPr bwMode="auto">
              <a:xfrm>
                <a:off x="5815" y="1761"/>
                <a:ext cx="387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151" name="SEE_Zagr"/>
            <p:cNvGrpSpPr>
              <a:grpSpLocks/>
            </p:cNvGrpSpPr>
            <p:nvPr/>
          </p:nvGrpSpPr>
          <p:grpSpPr bwMode="auto">
            <a:xfrm>
              <a:off x="4375150" y="901923"/>
              <a:ext cx="708025" cy="325437"/>
              <a:chOff x="5429" y="1305"/>
              <a:chExt cx="1115" cy="513"/>
            </a:xfrm>
          </p:grpSpPr>
          <p:sp>
            <p:nvSpPr>
              <p:cNvPr id="152" name="Text Box 133"/>
              <p:cNvSpPr txBox="1">
                <a:spLocks noChangeArrowheads="1"/>
              </p:cNvSpPr>
              <p:nvPr/>
            </p:nvSpPr>
            <p:spPr bwMode="auto">
              <a:xfrm>
                <a:off x="5429" y="1305"/>
                <a:ext cx="111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800" b="1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SEE zagranicy</a:t>
                </a:r>
                <a:endParaRPr kumimoji="0" lang="pl-PL" altLang="pl-P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3" name="Text Box 132"/>
              <p:cNvSpPr txBox="1">
                <a:spLocks noChangeArrowheads="1"/>
              </p:cNvSpPr>
              <p:nvPr/>
            </p:nvSpPr>
            <p:spPr bwMode="auto">
              <a:xfrm>
                <a:off x="5461" y="1590"/>
                <a:ext cx="1058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600" b="1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∑    Moc wymiany</a:t>
                </a:r>
                <a:endParaRPr kumimoji="0" lang="pl-PL" altLang="pl-PL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531" name="GPZ_Odb"/>
          <p:cNvGrpSpPr/>
          <p:nvPr/>
        </p:nvGrpSpPr>
        <p:grpSpPr>
          <a:xfrm>
            <a:off x="2730500" y="4432523"/>
            <a:ext cx="4025900" cy="1174750"/>
            <a:chOff x="2730500" y="4432523"/>
            <a:chExt cx="4025900" cy="1174750"/>
          </a:xfrm>
        </p:grpSpPr>
        <p:grpSp>
          <p:nvGrpSpPr>
            <p:cNvPr id="121" name="Odb_6kV"/>
            <p:cNvGrpSpPr>
              <a:grpSpLocks/>
            </p:cNvGrpSpPr>
            <p:nvPr/>
          </p:nvGrpSpPr>
          <p:grpSpPr bwMode="auto">
            <a:xfrm>
              <a:off x="6169025" y="5424710"/>
              <a:ext cx="587375" cy="182563"/>
              <a:chOff x="8253" y="8430"/>
              <a:chExt cx="926" cy="286"/>
            </a:xfrm>
          </p:grpSpPr>
          <p:sp>
            <p:nvSpPr>
              <p:cNvPr id="122" name="Line 209"/>
              <p:cNvSpPr>
                <a:spLocks noChangeShapeType="1"/>
              </p:cNvSpPr>
              <p:nvPr/>
            </p:nvSpPr>
            <p:spPr bwMode="auto">
              <a:xfrm rot="10800000" flipV="1">
                <a:off x="8253" y="8430"/>
                <a:ext cx="1" cy="2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Line 208"/>
              <p:cNvSpPr>
                <a:spLocks noChangeShapeType="1"/>
              </p:cNvSpPr>
              <p:nvPr/>
            </p:nvSpPr>
            <p:spPr bwMode="auto">
              <a:xfrm rot="10800000" flipV="1">
                <a:off x="8493" y="8430"/>
                <a:ext cx="1" cy="2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Line 207"/>
              <p:cNvSpPr>
                <a:spLocks noChangeShapeType="1"/>
              </p:cNvSpPr>
              <p:nvPr/>
            </p:nvSpPr>
            <p:spPr bwMode="auto">
              <a:xfrm rot="10800000" flipV="1">
                <a:off x="8710" y="8430"/>
                <a:ext cx="1" cy="2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Line 206"/>
              <p:cNvSpPr>
                <a:spLocks noChangeShapeType="1"/>
              </p:cNvSpPr>
              <p:nvPr/>
            </p:nvSpPr>
            <p:spPr bwMode="auto">
              <a:xfrm rot="10800000" flipV="1">
                <a:off x="8938" y="8430"/>
                <a:ext cx="1" cy="2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Line 205"/>
              <p:cNvSpPr>
                <a:spLocks noChangeShapeType="1"/>
              </p:cNvSpPr>
              <p:nvPr/>
            </p:nvSpPr>
            <p:spPr bwMode="auto">
              <a:xfrm rot="10800000" flipV="1">
                <a:off x="9178" y="8430"/>
                <a:ext cx="1" cy="2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7" name="TR_110/6"/>
            <p:cNvGrpSpPr>
              <a:grpSpLocks/>
            </p:cNvGrpSpPr>
            <p:nvPr/>
          </p:nvGrpSpPr>
          <p:grpSpPr bwMode="auto">
            <a:xfrm>
              <a:off x="6024563" y="4556348"/>
              <a:ext cx="301625" cy="544512"/>
              <a:chOff x="8026" y="7062"/>
              <a:chExt cx="475" cy="856"/>
            </a:xfrm>
          </p:grpSpPr>
          <p:sp>
            <p:nvSpPr>
              <p:cNvPr id="128" name="Line 234"/>
              <p:cNvSpPr>
                <a:spLocks noChangeShapeType="1"/>
              </p:cNvSpPr>
              <p:nvPr/>
            </p:nvSpPr>
            <p:spPr bwMode="auto">
              <a:xfrm>
                <a:off x="8254" y="7062"/>
                <a:ext cx="4" cy="1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Line 233"/>
              <p:cNvSpPr>
                <a:spLocks noChangeShapeType="1"/>
              </p:cNvSpPr>
              <p:nvPr/>
            </p:nvSpPr>
            <p:spPr bwMode="auto">
              <a:xfrm>
                <a:off x="8254" y="7747"/>
                <a:ext cx="1" cy="17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30" name="Group 229"/>
              <p:cNvGrpSpPr>
                <a:grpSpLocks/>
              </p:cNvGrpSpPr>
              <p:nvPr/>
            </p:nvGrpSpPr>
            <p:grpSpPr bwMode="auto">
              <a:xfrm rot="16200000" flipH="1">
                <a:off x="8000" y="7320"/>
                <a:ext cx="513" cy="342"/>
                <a:chOff x="5529" y="8892"/>
                <a:chExt cx="513" cy="342"/>
              </a:xfrm>
            </p:grpSpPr>
            <p:sp>
              <p:nvSpPr>
                <p:cNvPr id="134" name="Oval 232"/>
                <p:cNvSpPr>
                  <a:spLocks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35" name="Oval 231"/>
                <p:cNvSpPr>
                  <a:spLocks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36" name="Arc 230"/>
                <p:cNvSpPr>
                  <a:spLocks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1" name="Line 228"/>
              <p:cNvSpPr>
                <a:spLocks noChangeShapeType="1"/>
              </p:cNvSpPr>
              <p:nvPr/>
            </p:nvSpPr>
            <p:spPr bwMode="auto">
              <a:xfrm flipV="1">
                <a:off x="8026" y="7274"/>
                <a:ext cx="475" cy="4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Line 227"/>
              <p:cNvSpPr>
                <a:spLocks noChangeShapeType="1"/>
              </p:cNvSpPr>
              <p:nvPr/>
            </p:nvSpPr>
            <p:spPr bwMode="auto">
              <a:xfrm rot="10800000">
                <a:off x="8140" y="7917"/>
                <a:ext cx="228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Line 226"/>
              <p:cNvSpPr>
                <a:spLocks noChangeShapeType="1"/>
              </p:cNvSpPr>
              <p:nvPr/>
            </p:nvSpPr>
            <p:spPr bwMode="auto">
              <a:xfrm rot="10800000">
                <a:off x="8140" y="7062"/>
                <a:ext cx="228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4" name="Txt_Sieć_SN_nn"/>
            <p:cNvSpPr txBox="1">
              <a:spLocks noChangeArrowheads="1"/>
            </p:cNvSpPr>
            <p:nvPr/>
          </p:nvSpPr>
          <p:spPr bwMode="auto">
            <a:xfrm>
              <a:off x="3997325" y="5497735"/>
              <a:ext cx="1665288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600" b="1" i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Sieć rozdzielcza średniego i niskiego napięcia</a:t>
              </a:r>
              <a:endParaRPr kumimoji="0" lang="pl-PL" altLang="pl-PL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5" name="Txt_TR_10..."/>
            <p:cNvSpPr txBox="1">
              <a:spLocks noChangeArrowheads="1"/>
            </p:cNvSpPr>
            <p:nvPr/>
          </p:nvSpPr>
          <p:spPr bwMode="auto">
            <a:xfrm>
              <a:off x="2730500" y="5027835"/>
              <a:ext cx="1339850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800" b="1" i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TR: 10, 16, 25, 44, </a:t>
              </a:r>
              <a:r>
                <a:rPr kumimoji="0" lang="pl-PL" altLang="pl-PL" sz="800" b="1" i="1" smtClean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60M VA</a:t>
              </a:r>
              <a:endParaRPr kumimoji="0" lang="pl-PL" altLang="pl-PL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156" name="GPZ_2"/>
            <p:cNvGrpSpPr>
              <a:grpSpLocks/>
            </p:cNvGrpSpPr>
            <p:nvPr/>
          </p:nvGrpSpPr>
          <p:grpSpPr bwMode="auto">
            <a:xfrm>
              <a:off x="4106863" y="4432523"/>
              <a:ext cx="627062" cy="1028700"/>
              <a:chOff x="5005" y="6866"/>
              <a:chExt cx="988" cy="1621"/>
            </a:xfrm>
          </p:grpSpPr>
          <p:grpSp>
            <p:nvGrpSpPr>
              <p:cNvPr id="157" name="Group 43"/>
              <p:cNvGrpSpPr>
                <a:grpSpLocks/>
              </p:cNvGrpSpPr>
              <p:nvPr/>
            </p:nvGrpSpPr>
            <p:grpSpPr bwMode="auto">
              <a:xfrm>
                <a:off x="5005" y="7062"/>
                <a:ext cx="988" cy="1425"/>
                <a:chOff x="5005" y="7062"/>
                <a:chExt cx="988" cy="1425"/>
              </a:xfrm>
            </p:grpSpPr>
            <p:grpSp>
              <p:nvGrpSpPr>
                <p:cNvPr id="159" name="Group 72"/>
                <p:cNvGrpSpPr>
                  <a:grpSpLocks/>
                </p:cNvGrpSpPr>
                <p:nvPr/>
              </p:nvGrpSpPr>
              <p:grpSpPr bwMode="auto">
                <a:xfrm>
                  <a:off x="5005" y="8201"/>
                  <a:ext cx="456" cy="286"/>
                  <a:chOff x="5005" y="8201"/>
                  <a:chExt cx="456" cy="286"/>
                </a:xfrm>
              </p:grpSpPr>
              <p:sp>
                <p:nvSpPr>
                  <p:cNvPr id="188" name="Line 77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5005" y="8201"/>
                    <a:ext cx="456" cy="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9" name="Line 7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5288" y="8201"/>
                    <a:ext cx="1" cy="2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0" name="Line 7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5403" y="8201"/>
                    <a:ext cx="1" cy="2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1" name="Line 7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5175" y="8201"/>
                    <a:ext cx="1" cy="2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2" name="Line 7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5062" y="8202"/>
                    <a:ext cx="1" cy="28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60" name="Line 71"/>
                <p:cNvSpPr>
                  <a:spLocks noChangeShapeType="1"/>
                </p:cNvSpPr>
                <p:nvPr/>
              </p:nvSpPr>
              <p:spPr bwMode="auto">
                <a:xfrm>
                  <a:off x="5233" y="7233"/>
                  <a:ext cx="4" cy="22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5233" y="7981"/>
                  <a:ext cx="3" cy="22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62" name="Group 64"/>
                <p:cNvGrpSpPr>
                  <a:grpSpLocks/>
                </p:cNvGrpSpPr>
                <p:nvPr/>
              </p:nvGrpSpPr>
              <p:grpSpPr bwMode="auto">
                <a:xfrm>
                  <a:off x="5005" y="7468"/>
                  <a:ext cx="475" cy="515"/>
                  <a:chOff x="3808" y="8723"/>
                  <a:chExt cx="475" cy="515"/>
                </a:xfrm>
              </p:grpSpPr>
              <p:grpSp>
                <p:nvGrpSpPr>
                  <p:cNvPr id="183" name="Group 66"/>
                  <p:cNvGrpSpPr>
                    <a:grpSpLocks/>
                  </p:cNvGrpSpPr>
                  <p:nvPr/>
                </p:nvGrpSpPr>
                <p:grpSpPr bwMode="auto">
                  <a:xfrm rot="16200000" flipH="1">
                    <a:off x="3782" y="8809"/>
                    <a:ext cx="513" cy="342"/>
                    <a:chOff x="5529" y="8892"/>
                    <a:chExt cx="513" cy="342"/>
                  </a:xfrm>
                </p:grpSpPr>
                <p:sp>
                  <p:nvSpPr>
                    <p:cNvPr id="185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6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0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7" name="Arc 67"/>
                    <p:cNvSpPr>
                      <a:spLocks/>
                    </p:cNvSpPr>
                    <p:nvPr/>
                  </p:nvSpPr>
                  <p:spPr bwMode="auto">
                    <a:xfrm>
                      <a:off x="5700" y="8892"/>
                      <a:ext cx="171" cy="342"/>
                    </a:xfrm>
                    <a:custGeom>
                      <a:avLst/>
                      <a:gdLst>
                        <a:gd name="T0" fmla="*/ 0 w 25642"/>
                        <a:gd name="T1" fmla="*/ 0 h 43200"/>
                        <a:gd name="T2" fmla="*/ 0 w 25642"/>
                        <a:gd name="T3" fmla="*/ 0 h 43200"/>
                        <a:gd name="T4" fmla="*/ 0 w 25642"/>
                        <a:gd name="T5" fmla="*/ 0 h 432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5642" h="43200" fill="none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</a:path>
                        <a:path w="25642" h="43200" stroke="0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  <a:lnTo>
                            <a:pt x="4042" y="21600"/>
                          </a:lnTo>
                          <a:lnTo>
                            <a:pt x="4041" y="0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84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08" y="8763"/>
                    <a:ext cx="475" cy="47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63" name="Line 63"/>
                <p:cNvSpPr>
                  <a:spLocks noChangeShapeType="1"/>
                </p:cNvSpPr>
                <p:nvPr/>
              </p:nvSpPr>
              <p:spPr bwMode="auto">
                <a:xfrm>
                  <a:off x="5746" y="7233"/>
                  <a:ext cx="4" cy="23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Line 62"/>
                <p:cNvSpPr>
                  <a:spLocks noChangeShapeType="1"/>
                </p:cNvSpPr>
                <p:nvPr/>
              </p:nvSpPr>
              <p:spPr bwMode="auto">
                <a:xfrm>
                  <a:off x="5746" y="7982"/>
                  <a:ext cx="1" cy="22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65" name="Group 56"/>
                <p:cNvGrpSpPr>
                  <a:grpSpLocks/>
                </p:cNvGrpSpPr>
                <p:nvPr/>
              </p:nvGrpSpPr>
              <p:grpSpPr bwMode="auto">
                <a:xfrm>
                  <a:off x="5518" y="7469"/>
                  <a:ext cx="475" cy="515"/>
                  <a:chOff x="4321" y="8723"/>
                  <a:chExt cx="475" cy="515"/>
                </a:xfrm>
              </p:grpSpPr>
              <p:grpSp>
                <p:nvGrpSpPr>
                  <p:cNvPr id="178" name="Group 58"/>
                  <p:cNvGrpSpPr>
                    <a:grpSpLocks/>
                  </p:cNvGrpSpPr>
                  <p:nvPr/>
                </p:nvGrpSpPr>
                <p:grpSpPr bwMode="auto">
                  <a:xfrm rot="16200000" flipH="1">
                    <a:off x="4295" y="8809"/>
                    <a:ext cx="513" cy="342"/>
                    <a:chOff x="5529" y="8892"/>
                    <a:chExt cx="513" cy="342"/>
                  </a:xfrm>
                </p:grpSpPr>
                <p:sp>
                  <p:nvSpPr>
                    <p:cNvPr id="180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1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0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2" name="Arc 59"/>
                    <p:cNvSpPr>
                      <a:spLocks/>
                    </p:cNvSpPr>
                    <p:nvPr/>
                  </p:nvSpPr>
                  <p:spPr bwMode="auto">
                    <a:xfrm>
                      <a:off x="5700" y="8892"/>
                      <a:ext cx="171" cy="342"/>
                    </a:xfrm>
                    <a:custGeom>
                      <a:avLst/>
                      <a:gdLst>
                        <a:gd name="T0" fmla="*/ 0 w 25642"/>
                        <a:gd name="T1" fmla="*/ 0 h 43200"/>
                        <a:gd name="T2" fmla="*/ 0 w 25642"/>
                        <a:gd name="T3" fmla="*/ 0 h 43200"/>
                        <a:gd name="T4" fmla="*/ 0 w 25642"/>
                        <a:gd name="T5" fmla="*/ 0 h 432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5642" h="43200" fill="none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</a:path>
                        <a:path w="25642" h="43200" stroke="0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  <a:lnTo>
                            <a:pt x="4042" y="21600"/>
                          </a:lnTo>
                          <a:lnTo>
                            <a:pt x="4041" y="0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79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1" y="8763"/>
                    <a:ext cx="475" cy="47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66" name="Group 50"/>
                <p:cNvGrpSpPr>
                  <a:grpSpLocks/>
                </p:cNvGrpSpPr>
                <p:nvPr/>
              </p:nvGrpSpPr>
              <p:grpSpPr bwMode="auto">
                <a:xfrm>
                  <a:off x="5518" y="8201"/>
                  <a:ext cx="456" cy="286"/>
                  <a:chOff x="4321" y="9342"/>
                  <a:chExt cx="456" cy="286"/>
                </a:xfrm>
              </p:grpSpPr>
              <p:sp>
                <p:nvSpPr>
                  <p:cNvPr id="173" name="Line 5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4321" y="9342"/>
                    <a:ext cx="456" cy="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4" name="Line 5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604" y="9342"/>
                    <a:ext cx="1" cy="2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5" name="Line 5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719" y="9342"/>
                    <a:ext cx="1" cy="2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6" name="Line 5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491" y="9342"/>
                    <a:ext cx="1" cy="2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7" name="Line 5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376" y="9342"/>
                    <a:ext cx="1" cy="2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67" name="Group 44"/>
                <p:cNvGrpSpPr>
                  <a:grpSpLocks/>
                </p:cNvGrpSpPr>
                <p:nvPr/>
              </p:nvGrpSpPr>
              <p:grpSpPr bwMode="auto">
                <a:xfrm>
                  <a:off x="5062" y="7062"/>
                  <a:ext cx="855" cy="172"/>
                  <a:chOff x="3865" y="8145"/>
                  <a:chExt cx="855" cy="172"/>
                </a:xfrm>
              </p:grpSpPr>
              <p:sp>
                <p:nvSpPr>
                  <p:cNvPr id="168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865" y="8316"/>
                    <a:ext cx="855" cy="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9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06" y="8145"/>
                    <a:ext cx="1" cy="1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0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9" y="8145"/>
                    <a:ext cx="1" cy="1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1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78" y="8145"/>
                    <a:ext cx="1" cy="1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2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5" y="8145"/>
                    <a:ext cx="1" cy="1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58" name="Text Box 42"/>
              <p:cNvSpPr txBox="1">
                <a:spLocks noChangeArrowheads="1"/>
              </p:cNvSpPr>
              <p:nvPr/>
            </p:nvSpPr>
            <p:spPr bwMode="auto">
              <a:xfrm>
                <a:off x="5252" y="6866"/>
                <a:ext cx="64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GPZ 1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193" name="GPZ_1"/>
            <p:cNvGrpSpPr>
              <a:grpSpLocks/>
            </p:cNvGrpSpPr>
            <p:nvPr/>
          </p:nvGrpSpPr>
          <p:grpSpPr bwMode="auto">
            <a:xfrm>
              <a:off x="4806950" y="4435698"/>
              <a:ext cx="844550" cy="1020762"/>
              <a:chOff x="6088" y="6879"/>
              <a:chExt cx="1330" cy="1608"/>
            </a:xfrm>
          </p:grpSpPr>
          <p:grpSp>
            <p:nvGrpSpPr>
              <p:cNvPr id="194" name="Group 4"/>
              <p:cNvGrpSpPr>
                <a:grpSpLocks/>
              </p:cNvGrpSpPr>
              <p:nvPr/>
            </p:nvGrpSpPr>
            <p:grpSpPr bwMode="auto">
              <a:xfrm>
                <a:off x="6088" y="7062"/>
                <a:ext cx="1330" cy="1425"/>
                <a:chOff x="6088" y="7062"/>
                <a:chExt cx="1330" cy="1425"/>
              </a:xfrm>
            </p:grpSpPr>
            <p:sp>
              <p:nvSpPr>
                <p:cNvPr id="19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088" y="7176"/>
                  <a:ext cx="456" cy="2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altLang="pl-PL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Times New Roman" pitchFamily="18" charset="0"/>
                    </a:rPr>
                    <a:t>. . .</a:t>
                  </a:r>
                  <a:endParaRPr kumimoji="0" lang="pl-PL" alt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  <p:grpSp>
              <p:nvGrpSpPr>
                <p:cNvPr id="197" name="Group 5"/>
                <p:cNvGrpSpPr>
                  <a:grpSpLocks/>
                </p:cNvGrpSpPr>
                <p:nvPr/>
              </p:nvGrpSpPr>
              <p:grpSpPr bwMode="auto">
                <a:xfrm>
                  <a:off x="6430" y="7062"/>
                  <a:ext cx="988" cy="1425"/>
                  <a:chOff x="6430" y="7062"/>
                  <a:chExt cx="988" cy="1425"/>
                </a:xfrm>
              </p:grpSpPr>
              <p:grpSp>
                <p:nvGrpSpPr>
                  <p:cNvPr id="198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6430" y="7233"/>
                    <a:ext cx="988" cy="1254"/>
                    <a:chOff x="6430" y="7233"/>
                    <a:chExt cx="988" cy="1254"/>
                  </a:xfrm>
                </p:grpSpPr>
                <p:grpSp>
                  <p:nvGrpSpPr>
                    <p:cNvPr id="202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43" y="7469"/>
                      <a:ext cx="475" cy="515"/>
                      <a:chOff x="4321" y="8723"/>
                      <a:chExt cx="475" cy="515"/>
                    </a:xfrm>
                  </p:grpSpPr>
                  <p:grpSp>
                    <p:nvGrpSpPr>
                      <p:cNvPr id="227" name="Group 36"/>
                      <p:cNvGrpSpPr>
                        <a:grpSpLocks/>
                      </p:cNvGrpSpPr>
                      <p:nvPr/>
                    </p:nvGrpSpPr>
                    <p:grpSpPr bwMode="auto">
                      <a:xfrm rot="16200000" flipH="1">
                        <a:off x="4295" y="8809"/>
                        <a:ext cx="513" cy="342"/>
                        <a:chOff x="5529" y="8892"/>
                        <a:chExt cx="513" cy="342"/>
                      </a:xfrm>
                    </p:grpSpPr>
                    <p:sp>
                      <p:nvSpPr>
                        <p:cNvPr id="229" name="Oval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529" y="8892"/>
                          <a:ext cx="342" cy="341"/>
                        </a:xfrm>
                        <a:prstGeom prst="ellips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z"/>
                            <a:defRPr kumimoji="1" sz="27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y"/>
                            <a:defRPr kumimoji="1" sz="23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x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•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9pPr>
                        </a:lstStyle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altLang="pl-PL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30" name="Oval 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00" y="8892"/>
                          <a:ext cx="342" cy="341"/>
                        </a:xfrm>
                        <a:prstGeom prst="ellips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z"/>
                            <a:defRPr kumimoji="1" sz="27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y"/>
                            <a:defRPr kumimoji="1" sz="23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Font typeface="Monotype Sorts"/>
                            <a:buChar char="x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•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Char char="–"/>
                            <a:defRPr kumimoji="1" sz="2100">
                              <a:solidFill>
                                <a:schemeClr val="tx1"/>
                              </a:solidFill>
                              <a:latin typeface="Tahoma" pitchFamily="34" charset="0"/>
                            </a:defRPr>
                          </a:lvl9pPr>
                        </a:lstStyle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altLang="pl-PL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31" name="Arc 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700" y="8892"/>
                          <a:ext cx="171" cy="342"/>
                        </a:xfrm>
                        <a:custGeom>
                          <a:avLst/>
                          <a:gdLst>
                            <a:gd name="T0" fmla="*/ 0 w 25642"/>
                            <a:gd name="T1" fmla="*/ 0 h 43200"/>
                            <a:gd name="T2" fmla="*/ 0 w 25642"/>
                            <a:gd name="T3" fmla="*/ 0 h 43200"/>
                            <a:gd name="T4" fmla="*/ 0 w 25642"/>
                            <a:gd name="T5" fmla="*/ 0 h 432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5642" h="43200" fill="none" extrusionOk="0">
                              <a:moveTo>
                                <a:pt x="4041" y="0"/>
                              </a:moveTo>
                              <a:cubicBezTo>
                                <a:pt x="15971" y="0"/>
                                <a:pt x="25642" y="9670"/>
                                <a:pt x="25642" y="21600"/>
                              </a:cubicBezTo>
                              <a:cubicBezTo>
                                <a:pt x="25642" y="33529"/>
                                <a:pt x="15971" y="43200"/>
                                <a:pt x="4042" y="43200"/>
                              </a:cubicBezTo>
                              <a:cubicBezTo>
                                <a:pt x="2685" y="43200"/>
                                <a:pt x="1332" y="43072"/>
                                <a:pt x="-1" y="42818"/>
                              </a:cubicBezTo>
                            </a:path>
                            <a:path w="25642" h="43200" stroke="0" extrusionOk="0">
                              <a:moveTo>
                                <a:pt x="4041" y="0"/>
                              </a:moveTo>
                              <a:cubicBezTo>
                                <a:pt x="15971" y="0"/>
                                <a:pt x="25642" y="9670"/>
                                <a:pt x="25642" y="21600"/>
                              </a:cubicBezTo>
                              <a:cubicBezTo>
                                <a:pt x="25642" y="33529"/>
                                <a:pt x="15971" y="43200"/>
                                <a:pt x="4042" y="43200"/>
                              </a:cubicBezTo>
                              <a:cubicBezTo>
                                <a:pt x="2685" y="43200"/>
                                <a:pt x="1332" y="43072"/>
                                <a:pt x="-1" y="42818"/>
                              </a:cubicBezTo>
                              <a:lnTo>
                                <a:pt x="4042" y="21600"/>
                              </a:lnTo>
                              <a:lnTo>
                                <a:pt x="4041" y="0"/>
                              </a:lnTo>
                              <a:close/>
                            </a:path>
                          </a:pathLst>
                        </a:cu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228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21" y="8763"/>
                        <a:ext cx="475" cy="47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arrow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203" name="Group 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30" y="7233"/>
                      <a:ext cx="969" cy="1254"/>
                      <a:chOff x="6430" y="7233"/>
                      <a:chExt cx="969" cy="1254"/>
                    </a:xfrm>
                  </p:grpSpPr>
                  <p:sp>
                    <p:nvSpPr>
                      <p:cNvPr id="204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658" y="7233"/>
                        <a:ext cx="4" cy="22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5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6658" y="7981"/>
                        <a:ext cx="3" cy="22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206" name="Group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30" y="7468"/>
                        <a:ext cx="475" cy="515"/>
                        <a:chOff x="3808" y="8723"/>
                        <a:chExt cx="475" cy="515"/>
                      </a:xfrm>
                    </p:grpSpPr>
                    <p:grpSp>
                      <p:nvGrpSpPr>
                        <p:cNvPr id="222" name="Group 28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6200000" flipH="1">
                          <a:off x="3782" y="8809"/>
                          <a:ext cx="513" cy="342"/>
                          <a:chOff x="5529" y="8892"/>
                          <a:chExt cx="513" cy="342"/>
                        </a:xfrm>
                      </p:grpSpPr>
                      <p:sp>
                        <p:nvSpPr>
                          <p:cNvPr id="224" name="Oval 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529" y="8892"/>
                            <a:ext cx="342" cy="341"/>
                          </a:xfrm>
                          <a:prstGeom prst="ellips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>
                            <a:lvl1pPr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Font typeface="Monotype Sorts"/>
                              <a:buChar char="z"/>
                              <a:defRPr kumimoji="1" sz="27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1pPr>
                            <a:lvl2pPr marL="742950" indent="-285750"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Font typeface="Monotype Sorts"/>
                              <a:buChar char="y"/>
                              <a:defRPr kumimoji="1" sz="23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2pPr>
                            <a:lvl3pPr marL="1143000" indent="-228600"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Font typeface="Monotype Sorts"/>
                              <a:buChar char="x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3pPr>
                            <a:lvl4pPr marL="1600200" indent="-228600"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Char char="•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4pPr>
                            <a:lvl5pPr marL="2057400" indent="-228600"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9pPr>
                          </a:lstStyle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l-PL" altLang="pl-PL" sz="24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25" name="Oval 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00" y="8892"/>
                            <a:ext cx="342" cy="341"/>
                          </a:xfrm>
                          <a:prstGeom prst="ellips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>
                            <a:lvl1pPr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Font typeface="Monotype Sorts"/>
                              <a:buChar char="z"/>
                              <a:defRPr kumimoji="1" sz="27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1pPr>
                            <a:lvl2pPr marL="742950" indent="-285750"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Font typeface="Monotype Sorts"/>
                              <a:buChar char="y"/>
                              <a:defRPr kumimoji="1" sz="23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2pPr>
                            <a:lvl3pPr marL="1143000" indent="-228600"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Font typeface="Monotype Sorts"/>
                              <a:buChar char="x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3pPr>
                            <a:lvl4pPr marL="1600200" indent="-228600"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Char char="•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4pPr>
                            <a:lvl5pPr marL="2057400" indent="-228600" eaLnBrk="0" hangingPunct="0">
                              <a:spcBef>
                                <a:spcPct val="20000"/>
                              </a:spcBef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lr>
                                <a:schemeClr val="accent2"/>
                              </a:buClr>
                              <a:buChar char="–"/>
                              <a:defRPr kumimoji="1" sz="2100">
                                <a:solidFill>
                                  <a:schemeClr val="tx1"/>
                                </a:solidFill>
                                <a:latin typeface="Tahoma" pitchFamily="34" charset="0"/>
                              </a:defRPr>
                            </a:lvl9pPr>
                          </a:lstStyle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l-PL" altLang="pl-PL" sz="24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226" name="Arc 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700" y="8892"/>
                            <a:ext cx="171" cy="342"/>
                          </a:xfrm>
                          <a:custGeom>
                            <a:avLst/>
                            <a:gdLst>
                              <a:gd name="T0" fmla="*/ 0 w 25642"/>
                              <a:gd name="T1" fmla="*/ 0 h 43200"/>
                              <a:gd name="T2" fmla="*/ 0 w 25642"/>
                              <a:gd name="T3" fmla="*/ 0 h 43200"/>
                              <a:gd name="T4" fmla="*/ 0 w 25642"/>
                              <a:gd name="T5" fmla="*/ 0 h 43200"/>
                              <a:gd name="T6" fmla="*/ 0 60000 65536"/>
                              <a:gd name="T7" fmla="*/ 0 60000 65536"/>
                              <a:gd name="T8" fmla="*/ 0 60000 65536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5642" h="43200" fill="none" extrusionOk="0">
                                <a:moveTo>
                                  <a:pt x="4041" y="0"/>
                                </a:moveTo>
                                <a:cubicBezTo>
                                  <a:pt x="15971" y="0"/>
                                  <a:pt x="25642" y="9670"/>
                                  <a:pt x="25642" y="21600"/>
                                </a:cubicBezTo>
                                <a:cubicBezTo>
                                  <a:pt x="25642" y="33529"/>
                                  <a:pt x="15971" y="43200"/>
                                  <a:pt x="4042" y="43200"/>
                                </a:cubicBezTo>
                                <a:cubicBezTo>
                                  <a:pt x="2685" y="43200"/>
                                  <a:pt x="1332" y="43072"/>
                                  <a:pt x="-1" y="42818"/>
                                </a:cubicBezTo>
                              </a:path>
                              <a:path w="25642" h="43200" stroke="0" extrusionOk="0">
                                <a:moveTo>
                                  <a:pt x="4041" y="0"/>
                                </a:moveTo>
                                <a:cubicBezTo>
                                  <a:pt x="15971" y="0"/>
                                  <a:pt x="25642" y="9670"/>
                                  <a:pt x="25642" y="21600"/>
                                </a:cubicBezTo>
                                <a:cubicBezTo>
                                  <a:pt x="25642" y="33529"/>
                                  <a:pt x="15971" y="43200"/>
                                  <a:pt x="4042" y="43200"/>
                                </a:cubicBezTo>
                                <a:cubicBezTo>
                                  <a:pt x="2685" y="43200"/>
                                  <a:pt x="1332" y="43072"/>
                                  <a:pt x="-1" y="42818"/>
                                </a:cubicBezTo>
                                <a:lnTo>
                                  <a:pt x="4042" y="21600"/>
                                </a:lnTo>
                                <a:lnTo>
                                  <a:pt x="4041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pl-PL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sp>
                      <p:nvSpPr>
                        <p:cNvPr id="223" name="Line 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808" y="8763"/>
                          <a:ext cx="475" cy="475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arrow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207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171" y="7233"/>
                        <a:ext cx="4" cy="23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8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171" y="7982"/>
                        <a:ext cx="1" cy="22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209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30" y="8201"/>
                        <a:ext cx="456" cy="286"/>
                        <a:chOff x="3808" y="9342"/>
                        <a:chExt cx="456" cy="286"/>
                      </a:xfrm>
                    </p:grpSpPr>
                    <p:sp>
                      <p:nvSpPr>
                        <p:cNvPr id="217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>
                          <a:off x="3808" y="9342"/>
                          <a:ext cx="456" cy="1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18" name="Line 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 flipV="1">
                          <a:off x="4091" y="9342"/>
                          <a:ext cx="1" cy="28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19" name="Line 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 flipV="1">
                          <a:off x="4206" y="9342"/>
                          <a:ext cx="1" cy="28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20" name="Line 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 flipV="1">
                          <a:off x="3978" y="9342"/>
                          <a:ext cx="1" cy="28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21" name="Line 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 flipV="1">
                          <a:off x="3863" y="9342"/>
                          <a:ext cx="1" cy="28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210" name="Group 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43" y="8201"/>
                        <a:ext cx="456" cy="286"/>
                        <a:chOff x="4321" y="9342"/>
                        <a:chExt cx="456" cy="286"/>
                      </a:xfrm>
                    </p:grpSpPr>
                    <p:sp>
                      <p:nvSpPr>
                        <p:cNvPr id="212" name="Line 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>
                          <a:off x="4321" y="9342"/>
                          <a:ext cx="456" cy="1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13" name="Line 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 flipV="1">
                          <a:off x="4604" y="9342"/>
                          <a:ext cx="1" cy="28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14" name="Line 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 flipV="1">
                          <a:off x="4719" y="9342"/>
                          <a:ext cx="1" cy="28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15" name="Line 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 flipV="1">
                          <a:off x="4491" y="9342"/>
                          <a:ext cx="1" cy="28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16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800000" flipV="1">
                          <a:off x="4376" y="9342"/>
                          <a:ext cx="1" cy="28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pl-PL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211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658" y="7233"/>
                        <a:ext cx="513" cy="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pl-PL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grpSp>
                <p:nvGrpSpPr>
                  <p:cNvPr id="199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6657" y="7062"/>
                    <a:ext cx="515" cy="171"/>
                    <a:chOff x="6657" y="7062"/>
                    <a:chExt cx="515" cy="171"/>
                  </a:xfrm>
                </p:grpSpPr>
                <p:sp>
                  <p:nvSpPr>
                    <p:cNvPr id="200" name="Line 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657" y="7062"/>
                      <a:ext cx="1" cy="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01" name="Line 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171" y="7062"/>
                      <a:ext cx="1" cy="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</p:grpSp>
          <p:sp>
            <p:nvSpPr>
              <p:cNvPr id="195" name="Text Box 3"/>
              <p:cNvSpPr txBox="1">
                <a:spLocks noChangeArrowheads="1"/>
              </p:cNvSpPr>
              <p:nvPr/>
            </p:nvSpPr>
            <p:spPr bwMode="auto">
              <a:xfrm>
                <a:off x="6685" y="6879"/>
                <a:ext cx="63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GPZ 2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</p:grpSp>
      <p:grpSp>
        <p:nvGrpSpPr>
          <p:cNvPr id="530" name="AutoTrf"/>
          <p:cNvGrpSpPr/>
          <p:nvPr/>
        </p:nvGrpSpPr>
        <p:grpSpPr>
          <a:xfrm>
            <a:off x="3273425" y="1733773"/>
            <a:ext cx="3149600" cy="2279650"/>
            <a:chOff x="3273425" y="1733773"/>
            <a:chExt cx="3149600" cy="2279650"/>
          </a:xfrm>
        </p:grpSpPr>
        <p:grpSp>
          <p:nvGrpSpPr>
            <p:cNvPr id="232" name="AT220/110_2"/>
            <p:cNvGrpSpPr>
              <a:grpSpLocks/>
            </p:cNvGrpSpPr>
            <p:nvPr/>
          </p:nvGrpSpPr>
          <p:grpSpPr bwMode="auto">
            <a:xfrm>
              <a:off x="4322763" y="3254598"/>
              <a:ext cx="1303337" cy="758825"/>
              <a:chOff x="5347" y="5010"/>
              <a:chExt cx="2052" cy="1197"/>
            </a:xfrm>
          </p:grpSpPr>
          <p:sp>
            <p:nvSpPr>
              <p:cNvPr id="233" name="Text Box 251"/>
              <p:cNvSpPr txBox="1">
                <a:spLocks noChangeArrowheads="1"/>
              </p:cNvSpPr>
              <p:nvPr/>
            </p:nvSpPr>
            <p:spPr bwMode="auto">
              <a:xfrm>
                <a:off x="6544" y="5376"/>
                <a:ext cx="855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AT        </a:t>
                </a:r>
                <a:endParaRPr kumimoji="0" lang="pl-PL" altLang="pl-P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defTabSz="914400" eaLnBrk="0" fontAlgn="auto" latinLnBrk="0" hangingPunct="0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250MVA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grpSp>
            <p:nvGrpSpPr>
              <p:cNvPr id="234" name="Group 237"/>
              <p:cNvGrpSpPr>
                <a:grpSpLocks/>
              </p:cNvGrpSpPr>
              <p:nvPr/>
            </p:nvGrpSpPr>
            <p:grpSpPr bwMode="auto">
              <a:xfrm>
                <a:off x="6031" y="5010"/>
                <a:ext cx="456" cy="1197"/>
                <a:chOff x="6031" y="5010"/>
                <a:chExt cx="456" cy="1197"/>
              </a:xfrm>
            </p:grpSpPr>
            <p:sp>
              <p:nvSpPr>
                <p:cNvPr id="236" name="Line 250"/>
                <p:cNvSpPr>
                  <a:spLocks noChangeShapeType="1"/>
                </p:cNvSpPr>
                <p:nvPr/>
              </p:nvSpPr>
              <p:spPr bwMode="auto">
                <a:xfrm>
                  <a:off x="6031" y="5188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7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6259" y="5010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8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6373" y="5010"/>
                  <a:ext cx="1" cy="1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9" name="Line 247"/>
                <p:cNvSpPr>
                  <a:spLocks noChangeShapeType="1"/>
                </p:cNvSpPr>
                <p:nvPr/>
              </p:nvSpPr>
              <p:spPr bwMode="auto">
                <a:xfrm flipH="1" flipV="1">
                  <a:off x="6145" y="5010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0" name="Line 246"/>
                <p:cNvSpPr>
                  <a:spLocks noChangeShapeType="1"/>
                </p:cNvSpPr>
                <p:nvPr/>
              </p:nvSpPr>
              <p:spPr bwMode="auto">
                <a:xfrm rot="10800000">
                  <a:off x="6031" y="6036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1" name="Line 24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6145" y="603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2" name="Line 244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6373" y="603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3" name="Line 243"/>
                <p:cNvSpPr>
                  <a:spLocks noChangeShapeType="1"/>
                </p:cNvSpPr>
                <p:nvPr/>
              </p:nvSpPr>
              <p:spPr bwMode="auto">
                <a:xfrm>
                  <a:off x="6259" y="5188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4" name="Line 242"/>
                <p:cNvSpPr>
                  <a:spLocks noChangeShapeType="1"/>
                </p:cNvSpPr>
                <p:nvPr/>
              </p:nvSpPr>
              <p:spPr bwMode="auto">
                <a:xfrm>
                  <a:off x="6259" y="587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5" name="Oval 24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6089" y="5523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46" name="Arc 240"/>
                <p:cNvSpPr>
                  <a:spLocks/>
                </p:cNvSpPr>
                <p:nvPr/>
              </p:nvSpPr>
              <p:spPr bwMode="auto">
                <a:xfrm flipH="1">
                  <a:off x="6088" y="5345"/>
                  <a:ext cx="342" cy="342"/>
                </a:xfrm>
                <a:custGeom>
                  <a:avLst/>
                  <a:gdLst>
                    <a:gd name="T0" fmla="*/ 0 w 21600"/>
                    <a:gd name="T1" fmla="*/ 0 h 18883"/>
                    <a:gd name="T2" fmla="*/ 0 w 21600"/>
                    <a:gd name="T3" fmla="*/ 0 h 18883"/>
                    <a:gd name="T4" fmla="*/ 0 w 21600"/>
                    <a:gd name="T5" fmla="*/ 0 h 1888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8883" fill="none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</a:path>
                    <a:path w="21600" h="18883" stroke="0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  <a:lnTo>
                        <a:pt x="0" y="18883"/>
                      </a:lnTo>
                      <a:lnTo>
                        <a:pt x="1048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7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6031" y="5466"/>
                  <a:ext cx="456" cy="4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6259" y="603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5" name="Text Box 236"/>
              <p:cNvSpPr txBox="1">
                <a:spLocks noChangeArrowheads="1"/>
              </p:cNvSpPr>
              <p:nvPr/>
            </p:nvSpPr>
            <p:spPr bwMode="auto">
              <a:xfrm>
                <a:off x="5347" y="5010"/>
                <a:ext cx="480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249" name="AT220/110_1"/>
            <p:cNvGrpSpPr>
              <a:grpSpLocks/>
            </p:cNvGrpSpPr>
            <p:nvPr/>
          </p:nvGrpSpPr>
          <p:grpSpPr bwMode="auto">
            <a:xfrm>
              <a:off x="3852863" y="3254598"/>
              <a:ext cx="857250" cy="758825"/>
              <a:chOff x="4606" y="5010"/>
              <a:chExt cx="1351" cy="1197"/>
            </a:xfrm>
          </p:grpSpPr>
          <p:sp>
            <p:nvSpPr>
              <p:cNvPr id="250" name="Text Box 267"/>
              <p:cNvSpPr txBox="1">
                <a:spLocks noChangeArrowheads="1"/>
              </p:cNvSpPr>
              <p:nvPr/>
            </p:nvSpPr>
            <p:spPr bwMode="auto">
              <a:xfrm>
                <a:off x="5102" y="5342"/>
                <a:ext cx="855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AT        </a:t>
                </a:r>
                <a:endParaRPr kumimoji="0" lang="pl-PL" altLang="pl-P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defTabSz="914400" eaLnBrk="0" fontAlgn="auto" latinLnBrk="0" hangingPunct="0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160MVA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grpSp>
            <p:nvGrpSpPr>
              <p:cNvPr id="251" name="Group 253"/>
              <p:cNvGrpSpPr>
                <a:grpSpLocks/>
              </p:cNvGrpSpPr>
              <p:nvPr/>
            </p:nvGrpSpPr>
            <p:grpSpPr bwMode="auto">
              <a:xfrm>
                <a:off x="4606" y="5010"/>
                <a:ext cx="456" cy="1197"/>
                <a:chOff x="4606" y="5010"/>
                <a:chExt cx="456" cy="1197"/>
              </a:xfrm>
            </p:grpSpPr>
            <p:sp>
              <p:nvSpPr>
                <p:cNvPr id="252" name="Line 266"/>
                <p:cNvSpPr>
                  <a:spLocks noChangeShapeType="1"/>
                </p:cNvSpPr>
                <p:nvPr/>
              </p:nvSpPr>
              <p:spPr bwMode="auto">
                <a:xfrm>
                  <a:off x="4606" y="5188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" name="Line 265"/>
                <p:cNvSpPr>
                  <a:spLocks noChangeShapeType="1"/>
                </p:cNvSpPr>
                <p:nvPr/>
              </p:nvSpPr>
              <p:spPr bwMode="auto">
                <a:xfrm flipV="1">
                  <a:off x="4834" y="5010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948" y="5010"/>
                  <a:ext cx="1" cy="1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5" name="Line 263"/>
                <p:cNvSpPr>
                  <a:spLocks noChangeShapeType="1"/>
                </p:cNvSpPr>
                <p:nvPr/>
              </p:nvSpPr>
              <p:spPr bwMode="auto">
                <a:xfrm flipH="1" flipV="1">
                  <a:off x="4720" y="5010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6" name="Line 262"/>
                <p:cNvSpPr>
                  <a:spLocks noChangeShapeType="1"/>
                </p:cNvSpPr>
                <p:nvPr/>
              </p:nvSpPr>
              <p:spPr bwMode="auto">
                <a:xfrm rot="10800000">
                  <a:off x="4606" y="6036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7" name="Line 26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720" y="603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8" name="Line 26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948" y="603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9" name="Line 259"/>
                <p:cNvSpPr>
                  <a:spLocks noChangeShapeType="1"/>
                </p:cNvSpPr>
                <p:nvPr/>
              </p:nvSpPr>
              <p:spPr bwMode="auto">
                <a:xfrm>
                  <a:off x="4834" y="5188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0" name="Line 258"/>
                <p:cNvSpPr>
                  <a:spLocks noChangeShapeType="1"/>
                </p:cNvSpPr>
                <p:nvPr/>
              </p:nvSpPr>
              <p:spPr bwMode="auto">
                <a:xfrm>
                  <a:off x="4834" y="587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1" name="Oval 257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664" y="5523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62" name="Arc 256"/>
                <p:cNvSpPr>
                  <a:spLocks/>
                </p:cNvSpPr>
                <p:nvPr/>
              </p:nvSpPr>
              <p:spPr bwMode="auto">
                <a:xfrm flipH="1">
                  <a:off x="4663" y="5345"/>
                  <a:ext cx="342" cy="342"/>
                </a:xfrm>
                <a:custGeom>
                  <a:avLst/>
                  <a:gdLst>
                    <a:gd name="T0" fmla="*/ 0 w 21600"/>
                    <a:gd name="T1" fmla="*/ 0 h 18883"/>
                    <a:gd name="T2" fmla="*/ 0 w 21600"/>
                    <a:gd name="T3" fmla="*/ 0 h 18883"/>
                    <a:gd name="T4" fmla="*/ 0 w 21600"/>
                    <a:gd name="T5" fmla="*/ 0 h 1888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8883" fill="none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</a:path>
                    <a:path w="21600" h="18883" stroke="0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  <a:lnTo>
                        <a:pt x="0" y="18883"/>
                      </a:lnTo>
                      <a:lnTo>
                        <a:pt x="1048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4606" y="5466"/>
                  <a:ext cx="456" cy="4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" name="Line 254"/>
                <p:cNvSpPr>
                  <a:spLocks noChangeShapeType="1"/>
                </p:cNvSpPr>
                <p:nvPr/>
              </p:nvSpPr>
              <p:spPr bwMode="auto">
                <a:xfrm flipV="1">
                  <a:off x="4834" y="603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38" name="AT400/110"/>
            <p:cNvGrpSpPr>
              <a:grpSpLocks/>
            </p:cNvGrpSpPr>
            <p:nvPr/>
          </p:nvGrpSpPr>
          <p:grpSpPr bwMode="auto">
            <a:xfrm>
              <a:off x="5249863" y="2059210"/>
              <a:ext cx="1173162" cy="1846263"/>
              <a:chOff x="6805" y="3129"/>
              <a:chExt cx="1848" cy="2907"/>
            </a:xfrm>
          </p:grpSpPr>
          <p:grpSp>
            <p:nvGrpSpPr>
              <p:cNvPr id="339" name="Group 330"/>
              <p:cNvGrpSpPr>
                <a:grpSpLocks/>
              </p:cNvGrpSpPr>
              <p:nvPr/>
            </p:nvGrpSpPr>
            <p:grpSpPr bwMode="auto">
              <a:xfrm>
                <a:off x="7513" y="3186"/>
                <a:ext cx="456" cy="2850"/>
                <a:chOff x="7513" y="3186"/>
                <a:chExt cx="456" cy="2850"/>
              </a:xfrm>
            </p:grpSpPr>
            <p:sp>
              <p:nvSpPr>
                <p:cNvPr id="342" name="Line 343"/>
                <p:cNvSpPr>
                  <a:spLocks noChangeShapeType="1"/>
                </p:cNvSpPr>
                <p:nvPr/>
              </p:nvSpPr>
              <p:spPr bwMode="auto">
                <a:xfrm>
                  <a:off x="7513" y="3364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" name="Line 342"/>
                <p:cNvSpPr>
                  <a:spLocks noChangeShapeType="1"/>
                </p:cNvSpPr>
                <p:nvPr/>
              </p:nvSpPr>
              <p:spPr bwMode="auto">
                <a:xfrm flipV="1">
                  <a:off x="7741" y="318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" name="Line 341"/>
                <p:cNvSpPr>
                  <a:spLocks noChangeShapeType="1"/>
                </p:cNvSpPr>
                <p:nvPr/>
              </p:nvSpPr>
              <p:spPr bwMode="auto">
                <a:xfrm flipV="1">
                  <a:off x="7855" y="3186"/>
                  <a:ext cx="1" cy="1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" name="Line 340"/>
                <p:cNvSpPr>
                  <a:spLocks noChangeShapeType="1"/>
                </p:cNvSpPr>
                <p:nvPr/>
              </p:nvSpPr>
              <p:spPr bwMode="auto">
                <a:xfrm flipH="1" flipV="1">
                  <a:off x="7627" y="318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" name="Line 339"/>
                <p:cNvSpPr>
                  <a:spLocks noChangeShapeType="1"/>
                </p:cNvSpPr>
                <p:nvPr/>
              </p:nvSpPr>
              <p:spPr bwMode="auto">
                <a:xfrm rot="10800000">
                  <a:off x="7513" y="5865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" name="Line 33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7627" y="5865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" name="Line 33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7855" y="5865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" name="Line 336"/>
                <p:cNvSpPr>
                  <a:spLocks noChangeShapeType="1"/>
                </p:cNvSpPr>
                <p:nvPr/>
              </p:nvSpPr>
              <p:spPr bwMode="auto">
                <a:xfrm>
                  <a:off x="7742" y="3357"/>
                  <a:ext cx="1" cy="103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" name="Line 335"/>
                <p:cNvSpPr>
                  <a:spLocks noChangeShapeType="1"/>
                </p:cNvSpPr>
                <p:nvPr/>
              </p:nvSpPr>
              <p:spPr bwMode="auto">
                <a:xfrm>
                  <a:off x="7741" y="4903"/>
                  <a:ext cx="1" cy="96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" name="Oval 334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7571" y="4554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52" name="Arc 333"/>
                <p:cNvSpPr>
                  <a:spLocks/>
                </p:cNvSpPr>
                <p:nvPr/>
              </p:nvSpPr>
              <p:spPr bwMode="auto">
                <a:xfrm flipH="1">
                  <a:off x="7570" y="4376"/>
                  <a:ext cx="342" cy="342"/>
                </a:xfrm>
                <a:custGeom>
                  <a:avLst/>
                  <a:gdLst>
                    <a:gd name="T0" fmla="*/ 0 w 21600"/>
                    <a:gd name="T1" fmla="*/ 0 h 18883"/>
                    <a:gd name="T2" fmla="*/ 0 w 21600"/>
                    <a:gd name="T3" fmla="*/ 0 h 18883"/>
                    <a:gd name="T4" fmla="*/ 0 w 21600"/>
                    <a:gd name="T5" fmla="*/ 0 h 1888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8883" fill="none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</a:path>
                    <a:path w="21600" h="18883" stroke="0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  <a:lnTo>
                        <a:pt x="0" y="18883"/>
                      </a:lnTo>
                      <a:lnTo>
                        <a:pt x="1048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" name="Line 332"/>
                <p:cNvSpPr>
                  <a:spLocks noChangeShapeType="1"/>
                </p:cNvSpPr>
                <p:nvPr/>
              </p:nvSpPr>
              <p:spPr bwMode="auto">
                <a:xfrm flipV="1">
                  <a:off x="7513" y="4497"/>
                  <a:ext cx="456" cy="4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7741" y="5865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40" name="Text Box 329"/>
              <p:cNvSpPr txBox="1">
                <a:spLocks noChangeArrowheads="1"/>
              </p:cNvSpPr>
              <p:nvPr/>
            </p:nvSpPr>
            <p:spPr bwMode="auto">
              <a:xfrm>
                <a:off x="7851" y="3529"/>
                <a:ext cx="802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AT</a:t>
                </a:r>
                <a:endParaRPr kumimoji="0" lang="pl-PL" altLang="pl-P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defTabSz="914400" eaLnBrk="0" fontAlgn="auto" latinLnBrk="0" hangingPunct="0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500MVA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341" name="Text Box 328"/>
              <p:cNvSpPr txBox="1">
                <a:spLocks noChangeArrowheads="1"/>
              </p:cNvSpPr>
              <p:nvPr/>
            </p:nvSpPr>
            <p:spPr bwMode="auto">
              <a:xfrm>
                <a:off x="6805" y="3129"/>
                <a:ext cx="480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358" name="AT2"/>
            <p:cNvGrpSpPr>
              <a:grpSpLocks/>
            </p:cNvGrpSpPr>
            <p:nvPr/>
          </p:nvGrpSpPr>
          <p:grpSpPr bwMode="auto">
            <a:xfrm>
              <a:off x="3273425" y="2819623"/>
              <a:ext cx="485775" cy="868362"/>
              <a:chOff x="3694" y="4325"/>
              <a:chExt cx="765" cy="1369"/>
            </a:xfrm>
          </p:grpSpPr>
          <p:grpSp>
            <p:nvGrpSpPr>
              <p:cNvPr id="359" name="Group 490"/>
              <p:cNvGrpSpPr>
                <a:grpSpLocks/>
              </p:cNvGrpSpPr>
              <p:nvPr/>
            </p:nvGrpSpPr>
            <p:grpSpPr bwMode="auto">
              <a:xfrm>
                <a:off x="3694" y="4325"/>
                <a:ext cx="456" cy="1369"/>
                <a:chOff x="4658" y="3293"/>
                <a:chExt cx="456" cy="1369"/>
              </a:xfrm>
            </p:grpSpPr>
            <p:grpSp>
              <p:nvGrpSpPr>
                <p:cNvPr id="362" name="Group 496"/>
                <p:cNvGrpSpPr>
                  <a:grpSpLocks/>
                </p:cNvGrpSpPr>
                <p:nvPr/>
              </p:nvGrpSpPr>
              <p:grpSpPr bwMode="auto">
                <a:xfrm>
                  <a:off x="4714" y="3635"/>
                  <a:ext cx="341" cy="513"/>
                  <a:chOff x="4714" y="3407"/>
                  <a:chExt cx="341" cy="513"/>
                </a:xfrm>
              </p:grpSpPr>
              <p:sp>
                <p:nvSpPr>
                  <p:cNvPr id="368" name="Oval 49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714" y="3578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69" name="Arc 497"/>
                  <p:cNvSpPr>
                    <a:spLocks/>
                  </p:cNvSpPr>
                  <p:nvPr/>
                </p:nvSpPr>
                <p:spPr bwMode="auto">
                  <a:xfrm flipH="1">
                    <a:off x="4715" y="3407"/>
                    <a:ext cx="285" cy="342"/>
                  </a:xfrm>
                  <a:custGeom>
                    <a:avLst/>
                    <a:gdLst>
                      <a:gd name="T0" fmla="*/ 0 w 21600"/>
                      <a:gd name="T1" fmla="*/ 0 h 19564"/>
                      <a:gd name="T2" fmla="*/ 0 w 21600"/>
                      <a:gd name="T3" fmla="*/ 0 h 19564"/>
                      <a:gd name="T4" fmla="*/ 0 w 21600"/>
                      <a:gd name="T5" fmla="*/ 0 h 1956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19564" fill="none" extrusionOk="0">
                        <a:moveTo>
                          <a:pt x="9154" y="-1"/>
                        </a:moveTo>
                        <a:cubicBezTo>
                          <a:pt x="16748" y="3552"/>
                          <a:pt x="21600" y="11179"/>
                          <a:pt x="21600" y="19564"/>
                        </a:cubicBezTo>
                      </a:path>
                      <a:path w="21600" h="19564" stroke="0" extrusionOk="0">
                        <a:moveTo>
                          <a:pt x="9154" y="-1"/>
                        </a:moveTo>
                        <a:cubicBezTo>
                          <a:pt x="16748" y="3552"/>
                          <a:pt x="21600" y="11179"/>
                          <a:pt x="21600" y="19564"/>
                        </a:cubicBezTo>
                        <a:lnTo>
                          <a:pt x="0" y="19564"/>
                        </a:lnTo>
                        <a:lnTo>
                          <a:pt x="9154" y="-1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363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4658" y="3749"/>
                  <a:ext cx="456" cy="4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" name="Line 494"/>
                <p:cNvSpPr>
                  <a:spLocks noChangeShapeType="1"/>
                </p:cNvSpPr>
                <p:nvPr/>
              </p:nvSpPr>
              <p:spPr bwMode="auto">
                <a:xfrm>
                  <a:off x="4886" y="4148"/>
                  <a:ext cx="1" cy="51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" name="Line 493"/>
                <p:cNvSpPr>
                  <a:spLocks noChangeShapeType="1"/>
                </p:cNvSpPr>
                <p:nvPr/>
              </p:nvSpPr>
              <p:spPr bwMode="auto">
                <a:xfrm flipV="1">
                  <a:off x="4886" y="3293"/>
                  <a:ext cx="1" cy="34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366" name="AutoShape 492"/>
                <p:cNvCxnSpPr>
                  <a:cxnSpLocks noChangeShapeType="1"/>
                </p:cNvCxnSpPr>
                <p:nvPr/>
              </p:nvCxnSpPr>
              <p:spPr bwMode="auto">
                <a:xfrm flipH="1">
                  <a:off x="4658" y="3293"/>
                  <a:ext cx="228" cy="1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7" name="AutoShape 491"/>
                <p:cNvCxnSpPr>
                  <a:cxnSpLocks noChangeShapeType="1"/>
                </p:cNvCxnSpPr>
                <p:nvPr/>
              </p:nvCxnSpPr>
              <p:spPr bwMode="auto">
                <a:xfrm>
                  <a:off x="4658" y="4661"/>
                  <a:ext cx="228" cy="1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60" name="Group 488"/>
              <p:cNvGrpSpPr>
                <a:grpSpLocks/>
              </p:cNvGrpSpPr>
              <p:nvPr/>
            </p:nvGrpSpPr>
            <p:grpSpPr bwMode="auto">
              <a:xfrm>
                <a:off x="3979" y="4440"/>
                <a:ext cx="480" cy="228"/>
                <a:chOff x="5114" y="3863"/>
                <a:chExt cx="480" cy="228"/>
              </a:xfrm>
            </p:grpSpPr>
            <p:sp>
              <p:nvSpPr>
                <p:cNvPr id="361" name="Text Box 489"/>
                <p:cNvSpPr txBox="1">
                  <a:spLocks noChangeArrowheads="1"/>
                </p:cNvSpPr>
                <p:nvPr/>
              </p:nvSpPr>
              <p:spPr bwMode="auto">
                <a:xfrm>
                  <a:off x="5114" y="3863"/>
                  <a:ext cx="480" cy="2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altLang="pl-PL" sz="800" b="1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Times New Roman" pitchFamily="18" charset="0"/>
                    </a:rPr>
                    <a:t>AT2</a:t>
                  </a:r>
                  <a:endParaRPr kumimoji="0" lang="pl-PL" altLang="pl-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370" name="AT400/220_2"/>
            <p:cNvGrpSpPr>
              <a:grpSpLocks/>
            </p:cNvGrpSpPr>
            <p:nvPr/>
          </p:nvGrpSpPr>
          <p:grpSpPr bwMode="auto">
            <a:xfrm>
              <a:off x="4251325" y="2059210"/>
              <a:ext cx="1303338" cy="796925"/>
              <a:chOff x="5233" y="3129"/>
              <a:chExt cx="2052" cy="1254"/>
            </a:xfrm>
          </p:grpSpPr>
          <p:sp>
            <p:nvSpPr>
              <p:cNvPr id="371" name="Line 170"/>
              <p:cNvSpPr>
                <a:spLocks noChangeShapeType="1"/>
              </p:cNvSpPr>
              <p:nvPr/>
            </p:nvSpPr>
            <p:spPr bwMode="auto">
              <a:xfrm flipV="1">
                <a:off x="5974" y="3642"/>
                <a:ext cx="456" cy="4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2" name="Line 169"/>
              <p:cNvSpPr>
                <a:spLocks noChangeShapeType="1"/>
              </p:cNvSpPr>
              <p:nvPr/>
            </p:nvSpPr>
            <p:spPr bwMode="auto">
              <a:xfrm>
                <a:off x="6202" y="3364"/>
                <a:ext cx="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Text Box 168"/>
              <p:cNvSpPr txBox="1">
                <a:spLocks noChangeArrowheads="1"/>
              </p:cNvSpPr>
              <p:nvPr/>
            </p:nvSpPr>
            <p:spPr bwMode="auto">
              <a:xfrm>
                <a:off x="6483" y="3535"/>
                <a:ext cx="802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AT</a:t>
                </a:r>
                <a:endParaRPr kumimoji="0" lang="pl-PL" altLang="pl-P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defTabSz="914400" eaLnBrk="0" fontAlgn="auto" latinLnBrk="0" hangingPunct="0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330MVA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grpSp>
            <p:nvGrpSpPr>
              <p:cNvPr id="374" name="Group 153"/>
              <p:cNvGrpSpPr>
                <a:grpSpLocks/>
              </p:cNvGrpSpPr>
              <p:nvPr/>
            </p:nvGrpSpPr>
            <p:grpSpPr bwMode="auto">
              <a:xfrm>
                <a:off x="5974" y="3186"/>
                <a:ext cx="456" cy="1197"/>
                <a:chOff x="5974" y="3186"/>
                <a:chExt cx="456" cy="1197"/>
              </a:xfrm>
            </p:grpSpPr>
            <p:grpSp>
              <p:nvGrpSpPr>
                <p:cNvPr id="376" name="Group 163"/>
                <p:cNvGrpSpPr>
                  <a:grpSpLocks/>
                </p:cNvGrpSpPr>
                <p:nvPr/>
              </p:nvGrpSpPr>
              <p:grpSpPr bwMode="auto">
                <a:xfrm>
                  <a:off x="5974" y="3186"/>
                  <a:ext cx="456" cy="179"/>
                  <a:chOff x="5974" y="3186"/>
                  <a:chExt cx="456" cy="179"/>
                </a:xfrm>
              </p:grpSpPr>
              <p:sp>
                <p:nvSpPr>
                  <p:cNvPr id="386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5974" y="3364"/>
                    <a:ext cx="456" cy="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7" name="Line 1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02" y="3186"/>
                    <a:ext cx="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8" name="Line 1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316" y="3186"/>
                    <a:ext cx="1" cy="17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9" name="Line 16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088" y="3186"/>
                    <a:ext cx="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77" name="Group 159"/>
                <p:cNvGrpSpPr>
                  <a:grpSpLocks/>
                </p:cNvGrpSpPr>
                <p:nvPr/>
              </p:nvGrpSpPr>
              <p:grpSpPr bwMode="auto">
                <a:xfrm>
                  <a:off x="6031" y="3521"/>
                  <a:ext cx="342" cy="698"/>
                  <a:chOff x="6031" y="3521"/>
                  <a:chExt cx="342" cy="698"/>
                </a:xfrm>
              </p:grpSpPr>
              <p:sp>
                <p:nvSpPr>
                  <p:cNvPr id="383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6202" y="4048"/>
                    <a:ext cx="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4" name="Oval 16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6032" y="3699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85" name="Arc 160"/>
                  <p:cNvSpPr>
                    <a:spLocks/>
                  </p:cNvSpPr>
                  <p:nvPr/>
                </p:nvSpPr>
                <p:spPr bwMode="auto">
                  <a:xfrm flipH="1">
                    <a:off x="6031" y="3521"/>
                    <a:ext cx="342" cy="342"/>
                  </a:xfrm>
                  <a:custGeom>
                    <a:avLst/>
                    <a:gdLst>
                      <a:gd name="T0" fmla="*/ 0 w 21600"/>
                      <a:gd name="T1" fmla="*/ 0 h 18883"/>
                      <a:gd name="T2" fmla="*/ 0 w 21600"/>
                      <a:gd name="T3" fmla="*/ 0 h 18883"/>
                      <a:gd name="T4" fmla="*/ 0 w 21600"/>
                      <a:gd name="T5" fmla="*/ 0 h 1888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18883" fill="none" extrusionOk="0">
                        <a:moveTo>
                          <a:pt x="10487" y="0"/>
                        </a:moveTo>
                        <a:cubicBezTo>
                          <a:pt x="17346" y="3809"/>
                          <a:pt x="21600" y="11037"/>
                          <a:pt x="21600" y="18883"/>
                        </a:cubicBezTo>
                      </a:path>
                      <a:path w="21600" h="18883" stroke="0" extrusionOk="0">
                        <a:moveTo>
                          <a:pt x="10487" y="0"/>
                        </a:moveTo>
                        <a:cubicBezTo>
                          <a:pt x="17346" y="3809"/>
                          <a:pt x="21600" y="11037"/>
                          <a:pt x="21600" y="18883"/>
                        </a:cubicBezTo>
                        <a:lnTo>
                          <a:pt x="0" y="18883"/>
                        </a:lnTo>
                        <a:lnTo>
                          <a:pt x="10487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78" name="Group 154"/>
                <p:cNvGrpSpPr>
                  <a:grpSpLocks/>
                </p:cNvGrpSpPr>
                <p:nvPr/>
              </p:nvGrpSpPr>
              <p:grpSpPr bwMode="auto">
                <a:xfrm>
                  <a:off x="5974" y="4212"/>
                  <a:ext cx="456" cy="171"/>
                  <a:chOff x="5974" y="4212"/>
                  <a:chExt cx="456" cy="171"/>
                </a:xfrm>
              </p:grpSpPr>
              <p:sp>
                <p:nvSpPr>
                  <p:cNvPr id="379" name="Line 158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5974" y="4212"/>
                    <a:ext cx="456" cy="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0" name="Line 15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6088" y="4212"/>
                    <a:ext cx="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1" name="Line 156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6316" y="4212"/>
                    <a:ext cx="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2" name="Line 1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02" y="4212"/>
                    <a:ext cx="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75" name="Text Box 152"/>
              <p:cNvSpPr txBox="1">
                <a:spLocks noChangeArrowheads="1"/>
              </p:cNvSpPr>
              <p:nvPr/>
            </p:nvSpPr>
            <p:spPr bwMode="auto">
              <a:xfrm>
                <a:off x="5233" y="3129"/>
                <a:ext cx="387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390" name="AT400/220_1"/>
            <p:cNvGrpSpPr>
              <a:grpSpLocks/>
            </p:cNvGrpSpPr>
            <p:nvPr/>
          </p:nvGrpSpPr>
          <p:grpSpPr bwMode="auto">
            <a:xfrm>
              <a:off x="3816350" y="2095723"/>
              <a:ext cx="868363" cy="760412"/>
              <a:chOff x="4549" y="3186"/>
              <a:chExt cx="1368" cy="1197"/>
            </a:xfrm>
          </p:grpSpPr>
          <p:sp>
            <p:nvSpPr>
              <p:cNvPr id="391" name="Text Box 360"/>
              <p:cNvSpPr txBox="1">
                <a:spLocks noChangeArrowheads="1"/>
              </p:cNvSpPr>
              <p:nvPr/>
            </p:nvSpPr>
            <p:spPr bwMode="auto">
              <a:xfrm>
                <a:off x="5062" y="3543"/>
                <a:ext cx="855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AT        </a:t>
                </a:r>
                <a:endParaRPr kumimoji="0" lang="pl-PL" altLang="pl-P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defTabSz="914400" eaLnBrk="0" fontAlgn="auto" latinLnBrk="0" hangingPunct="0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250MVA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grpSp>
            <p:nvGrpSpPr>
              <p:cNvPr id="392" name="Group 346"/>
              <p:cNvGrpSpPr>
                <a:grpSpLocks/>
              </p:cNvGrpSpPr>
              <p:nvPr/>
            </p:nvGrpSpPr>
            <p:grpSpPr bwMode="auto">
              <a:xfrm>
                <a:off x="4549" y="3186"/>
                <a:ext cx="456" cy="1197"/>
                <a:chOff x="4549" y="3186"/>
                <a:chExt cx="456" cy="1197"/>
              </a:xfrm>
            </p:grpSpPr>
            <p:sp>
              <p:nvSpPr>
                <p:cNvPr id="393" name="Line 359"/>
                <p:cNvSpPr>
                  <a:spLocks noChangeShapeType="1"/>
                </p:cNvSpPr>
                <p:nvPr/>
              </p:nvSpPr>
              <p:spPr bwMode="auto">
                <a:xfrm>
                  <a:off x="4549" y="3364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4777" y="318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4891" y="3186"/>
                  <a:ext cx="1" cy="1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" name="Line 356"/>
                <p:cNvSpPr>
                  <a:spLocks noChangeShapeType="1"/>
                </p:cNvSpPr>
                <p:nvPr/>
              </p:nvSpPr>
              <p:spPr bwMode="auto">
                <a:xfrm flipH="1" flipV="1">
                  <a:off x="4663" y="3186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" name="Line 355"/>
                <p:cNvSpPr>
                  <a:spLocks noChangeShapeType="1"/>
                </p:cNvSpPr>
                <p:nvPr/>
              </p:nvSpPr>
              <p:spPr bwMode="auto">
                <a:xfrm rot="10800000">
                  <a:off x="4549" y="4212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" name="Line 35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663" y="421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" name="Line 35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891" y="421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" name="Line 352"/>
                <p:cNvSpPr>
                  <a:spLocks noChangeShapeType="1"/>
                </p:cNvSpPr>
                <p:nvPr/>
              </p:nvSpPr>
              <p:spPr bwMode="auto">
                <a:xfrm>
                  <a:off x="4777" y="3364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" name="Line 351"/>
                <p:cNvSpPr>
                  <a:spLocks noChangeShapeType="1"/>
                </p:cNvSpPr>
                <p:nvPr/>
              </p:nvSpPr>
              <p:spPr bwMode="auto">
                <a:xfrm>
                  <a:off x="4777" y="4048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" name="Oval 350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607" y="3699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3" name="Arc 349"/>
                <p:cNvSpPr>
                  <a:spLocks/>
                </p:cNvSpPr>
                <p:nvPr/>
              </p:nvSpPr>
              <p:spPr bwMode="auto">
                <a:xfrm flipH="1">
                  <a:off x="4606" y="3521"/>
                  <a:ext cx="342" cy="342"/>
                </a:xfrm>
                <a:custGeom>
                  <a:avLst/>
                  <a:gdLst>
                    <a:gd name="T0" fmla="*/ 0 w 21600"/>
                    <a:gd name="T1" fmla="*/ 0 h 18883"/>
                    <a:gd name="T2" fmla="*/ 0 w 21600"/>
                    <a:gd name="T3" fmla="*/ 0 h 18883"/>
                    <a:gd name="T4" fmla="*/ 0 w 21600"/>
                    <a:gd name="T5" fmla="*/ 0 h 1888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8883" fill="none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</a:path>
                    <a:path w="21600" h="18883" stroke="0" extrusionOk="0">
                      <a:moveTo>
                        <a:pt x="10487" y="0"/>
                      </a:moveTo>
                      <a:cubicBezTo>
                        <a:pt x="17346" y="3809"/>
                        <a:pt x="21600" y="11037"/>
                        <a:pt x="21600" y="18883"/>
                      </a:cubicBezTo>
                      <a:lnTo>
                        <a:pt x="0" y="18883"/>
                      </a:lnTo>
                      <a:lnTo>
                        <a:pt x="10487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" name="Line 348"/>
                <p:cNvSpPr>
                  <a:spLocks noChangeShapeType="1"/>
                </p:cNvSpPr>
                <p:nvPr/>
              </p:nvSpPr>
              <p:spPr bwMode="auto">
                <a:xfrm flipV="1">
                  <a:off x="4549" y="3642"/>
                  <a:ext cx="456" cy="4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4777" y="4212"/>
                  <a:ext cx="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58" name="AT1"/>
            <p:cNvGrpSpPr>
              <a:grpSpLocks/>
            </p:cNvGrpSpPr>
            <p:nvPr/>
          </p:nvGrpSpPr>
          <p:grpSpPr bwMode="auto">
            <a:xfrm>
              <a:off x="3273425" y="1733773"/>
              <a:ext cx="485775" cy="868362"/>
              <a:chOff x="3694" y="2615"/>
              <a:chExt cx="765" cy="1369"/>
            </a:xfrm>
          </p:grpSpPr>
          <p:grpSp>
            <p:nvGrpSpPr>
              <p:cNvPr id="459" name="Group 81"/>
              <p:cNvGrpSpPr>
                <a:grpSpLocks/>
              </p:cNvGrpSpPr>
              <p:nvPr/>
            </p:nvGrpSpPr>
            <p:grpSpPr bwMode="auto">
              <a:xfrm>
                <a:off x="3694" y="2615"/>
                <a:ext cx="456" cy="1369"/>
                <a:chOff x="4658" y="3293"/>
                <a:chExt cx="456" cy="1369"/>
              </a:xfrm>
            </p:grpSpPr>
            <p:grpSp>
              <p:nvGrpSpPr>
                <p:cNvPr id="461" name="Group 87"/>
                <p:cNvGrpSpPr>
                  <a:grpSpLocks/>
                </p:cNvGrpSpPr>
                <p:nvPr/>
              </p:nvGrpSpPr>
              <p:grpSpPr bwMode="auto">
                <a:xfrm>
                  <a:off x="4714" y="3635"/>
                  <a:ext cx="341" cy="513"/>
                  <a:chOff x="4714" y="3407"/>
                  <a:chExt cx="341" cy="513"/>
                </a:xfrm>
              </p:grpSpPr>
              <p:sp>
                <p:nvSpPr>
                  <p:cNvPr id="467" name="Oval 89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714" y="3578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68" name="Arc 88"/>
                  <p:cNvSpPr>
                    <a:spLocks/>
                  </p:cNvSpPr>
                  <p:nvPr/>
                </p:nvSpPr>
                <p:spPr bwMode="auto">
                  <a:xfrm flipH="1">
                    <a:off x="4715" y="3407"/>
                    <a:ext cx="285" cy="342"/>
                  </a:xfrm>
                  <a:custGeom>
                    <a:avLst/>
                    <a:gdLst>
                      <a:gd name="T0" fmla="*/ 0 w 21600"/>
                      <a:gd name="T1" fmla="*/ 0 h 19564"/>
                      <a:gd name="T2" fmla="*/ 0 w 21600"/>
                      <a:gd name="T3" fmla="*/ 0 h 19564"/>
                      <a:gd name="T4" fmla="*/ 0 w 21600"/>
                      <a:gd name="T5" fmla="*/ 0 h 1956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19564" fill="none" extrusionOk="0">
                        <a:moveTo>
                          <a:pt x="9154" y="-1"/>
                        </a:moveTo>
                        <a:cubicBezTo>
                          <a:pt x="16748" y="3552"/>
                          <a:pt x="21600" y="11179"/>
                          <a:pt x="21600" y="19564"/>
                        </a:cubicBezTo>
                      </a:path>
                      <a:path w="21600" h="19564" stroke="0" extrusionOk="0">
                        <a:moveTo>
                          <a:pt x="9154" y="-1"/>
                        </a:moveTo>
                        <a:cubicBezTo>
                          <a:pt x="16748" y="3552"/>
                          <a:pt x="21600" y="11179"/>
                          <a:pt x="21600" y="19564"/>
                        </a:cubicBezTo>
                        <a:lnTo>
                          <a:pt x="0" y="19564"/>
                        </a:lnTo>
                        <a:lnTo>
                          <a:pt x="9154" y="-1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62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4658" y="3749"/>
                  <a:ext cx="456" cy="4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" name="Line 85"/>
                <p:cNvSpPr>
                  <a:spLocks noChangeShapeType="1"/>
                </p:cNvSpPr>
                <p:nvPr/>
              </p:nvSpPr>
              <p:spPr bwMode="auto">
                <a:xfrm>
                  <a:off x="4886" y="4148"/>
                  <a:ext cx="1" cy="51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4886" y="3293"/>
                  <a:ext cx="1" cy="34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465" name="AutoShape 83"/>
                <p:cNvCxnSpPr>
                  <a:cxnSpLocks noChangeShapeType="1"/>
                </p:cNvCxnSpPr>
                <p:nvPr/>
              </p:nvCxnSpPr>
              <p:spPr bwMode="auto">
                <a:xfrm flipH="1">
                  <a:off x="4658" y="3293"/>
                  <a:ext cx="228" cy="1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6" name="AutoShape 82"/>
                <p:cNvCxnSpPr>
                  <a:cxnSpLocks noChangeShapeType="1"/>
                </p:cNvCxnSpPr>
                <p:nvPr/>
              </p:nvCxnSpPr>
              <p:spPr bwMode="auto">
                <a:xfrm>
                  <a:off x="4658" y="4661"/>
                  <a:ext cx="228" cy="1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460" name="Text Box 80"/>
              <p:cNvSpPr txBox="1">
                <a:spLocks noChangeArrowheads="1"/>
              </p:cNvSpPr>
              <p:nvPr/>
            </p:nvSpPr>
            <p:spPr bwMode="auto">
              <a:xfrm>
                <a:off x="3979" y="2787"/>
                <a:ext cx="480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AT1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</p:grpSp>
      <p:grpSp>
        <p:nvGrpSpPr>
          <p:cNvPr id="536" name="Generatory"/>
          <p:cNvGrpSpPr/>
          <p:nvPr/>
        </p:nvGrpSpPr>
        <p:grpSpPr>
          <a:xfrm>
            <a:off x="1623030" y="1001202"/>
            <a:ext cx="5901720" cy="4474308"/>
            <a:chOff x="1623030" y="1001202"/>
            <a:chExt cx="5901720" cy="4474308"/>
          </a:xfrm>
        </p:grpSpPr>
        <p:grpSp>
          <p:nvGrpSpPr>
            <p:cNvPr id="112" name="Group 218"/>
            <p:cNvGrpSpPr>
              <a:grpSpLocks/>
            </p:cNvGrpSpPr>
            <p:nvPr/>
          </p:nvGrpSpPr>
          <p:grpSpPr bwMode="auto">
            <a:xfrm>
              <a:off x="6784975" y="5099186"/>
              <a:ext cx="507253" cy="217037"/>
              <a:chOff x="9161" y="10190"/>
              <a:chExt cx="798" cy="342"/>
            </a:xfrm>
          </p:grpSpPr>
          <p:sp>
            <p:nvSpPr>
              <p:cNvPr id="115" name="Line 224"/>
              <p:cNvSpPr>
                <a:spLocks noChangeShapeType="1"/>
              </p:cNvSpPr>
              <p:nvPr/>
            </p:nvSpPr>
            <p:spPr bwMode="auto">
              <a:xfrm rot="-5400000">
                <a:off x="8991" y="10360"/>
                <a:ext cx="342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16" name="Group 220"/>
              <p:cNvGrpSpPr>
                <a:grpSpLocks/>
              </p:cNvGrpSpPr>
              <p:nvPr/>
            </p:nvGrpSpPr>
            <p:grpSpPr bwMode="auto">
              <a:xfrm flipH="1">
                <a:off x="9617" y="10191"/>
                <a:ext cx="342" cy="341"/>
                <a:chOff x="4788" y="8892"/>
                <a:chExt cx="342" cy="341"/>
              </a:xfrm>
            </p:grpSpPr>
            <p:sp>
              <p:nvSpPr>
                <p:cNvPr id="118" name="Oval 223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119" name="Arc 222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" name="Arc 221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7" name="Line 219"/>
              <p:cNvSpPr>
                <a:spLocks noChangeShapeType="1"/>
              </p:cNvSpPr>
              <p:nvPr/>
            </p:nvSpPr>
            <p:spPr bwMode="auto">
              <a:xfrm flipH="1" flipV="1">
                <a:off x="9161" y="10361"/>
                <a:ext cx="456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3" name="Text Box 217"/>
            <p:cNvSpPr txBox="1">
              <a:spLocks noChangeArrowheads="1"/>
            </p:cNvSpPr>
            <p:nvPr/>
          </p:nvSpPr>
          <p:spPr bwMode="auto">
            <a:xfrm>
              <a:off x="6908928" y="4956398"/>
              <a:ext cx="491997" cy="133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 – 10MW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14" name="Text Box 216"/>
            <p:cNvSpPr txBox="1">
              <a:spLocks noChangeArrowheads="1"/>
            </p:cNvSpPr>
            <p:nvPr/>
          </p:nvSpPr>
          <p:spPr bwMode="auto">
            <a:xfrm>
              <a:off x="7130136" y="5342242"/>
              <a:ext cx="234557" cy="133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EP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266" name="Group 364"/>
            <p:cNvGrpSpPr>
              <a:grpSpLocks/>
            </p:cNvGrpSpPr>
            <p:nvPr/>
          </p:nvGrpSpPr>
          <p:grpSpPr bwMode="auto">
            <a:xfrm>
              <a:off x="6330950" y="3815919"/>
              <a:ext cx="1185549" cy="289336"/>
              <a:chOff x="8368" y="5694"/>
              <a:chExt cx="1868" cy="456"/>
            </a:xfrm>
          </p:grpSpPr>
          <p:grpSp>
            <p:nvGrpSpPr>
              <p:cNvPr id="269" name="Group 365"/>
              <p:cNvGrpSpPr>
                <a:grpSpLocks/>
              </p:cNvGrpSpPr>
              <p:nvPr/>
            </p:nvGrpSpPr>
            <p:grpSpPr bwMode="auto">
              <a:xfrm>
                <a:off x="8368" y="5694"/>
                <a:ext cx="1868" cy="456"/>
                <a:chOff x="6430" y="8943"/>
                <a:chExt cx="1868" cy="456"/>
              </a:xfrm>
            </p:grpSpPr>
            <p:grpSp>
              <p:nvGrpSpPr>
                <p:cNvPr id="270" name="Group 376"/>
                <p:cNvGrpSpPr>
                  <a:grpSpLocks/>
                </p:cNvGrpSpPr>
                <p:nvPr/>
              </p:nvGrpSpPr>
              <p:grpSpPr bwMode="auto">
                <a:xfrm flipH="1">
                  <a:off x="7956" y="8994"/>
                  <a:ext cx="342" cy="341"/>
                  <a:chOff x="4788" y="8892"/>
                  <a:chExt cx="342" cy="341"/>
                </a:xfrm>
              </p:grpSpPr>
              <p:sp>
                <p:nvSpPr>
                  <p:cNvPr id="281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82" name="Arc 378"/>
                  <p:cNvSpPr>
                    <a:spLocks/>
                  </p:cNvSpPr>
                  <p:nvPr/>
                </p:nvSpPr>
                <p:spPr bwMode="auto">
                  <a:xfrm flipH="1" flipV="1">
                    <a:off x="4845" y="9063"/>
                    <a:ext cx="114" cy="57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3" name="Arc 377"/>
                  <p:cNvSpPr>
                    <a:spLocks/>
                  </p:cNvSpPr>
                  <p:nvPr/>
                </p:nvSpPr>
                <p:spPr bwMode="auto">
                  <a:xfrm flipH="1">
                    <a:off x="4959" y="9006"/>
                    <a:ext cx="114" cy="69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71" name="Group 372"/>
                <p:cNvGrpSpPr>
                  <a:grpSpLocks/>
                </p:cNvGrpSpPr>
                <p:nvPr/>
              </p:nvGrpSpPr>
              <p:grpSpPr bwMode="auto">
                <a:xfrm flipH="1">
                  <a:off x="7044" y="8993"/>
                  <a:ext cx="513" cy="342"/>
                  <a:chOff x="5529" y="8892"/>
                  <a:chExt cx="513" cy="342"/>
                </a:xfrm>
              </p:grpSpPr>
              <p:sp>
                <p:nvSpPr>
                  <p:cNvPr id="278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79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80" name="Arc 373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72" name="Line 371"/>
                <p:cNvSpPr>
                  <a:spLocks noChangeShapeType="1"/>
                </p:cNvSpPr>
                <p:nvPr/>
              </p:nvSpPr>
              <p:spPr bwMode="auto">
                <a:xfrm flipH="1">
                  <a:off x="7557" y="9169"/>
                  <a:ext cx="39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Line 370"/>
                <p:cNvSpPr>
                  <a:spLocks noChangeShapeType="1"/>
                </p:cNvSpPr>
                <p:nvPr/>
              </p:nvSpPr>
              <p:spPr bwMode="auto">
                <a:xfrm flipH="1">
                  <a:off x="6645" y="9169"/>
                  <a:ext cx="39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" name="Line 369"/>
                <p:cNvSpPr>
                  <a:spLocks noChangeShapeType="1"/>
                </p:cNvSpPr>
                <p:nvPr/>
              </p:nvSpPr>
              <p:spPr bwMode="auto">
                <a:xfrm rot="-5400000">
                  <a:off x="6431" y="9170"/>
                  <a:ext cx="456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" name="Line 368"/>
                <p:cNvSpPr>
                  <a:spLocks noChangeShapeType="1"/>
                </p:cNvSpPr>
                <p:nvPr/>
              </p:nvSpPr>
              <p:spPr bwMode="auto">
                <a:xfrm rot="5400000">
                  <a:off x="6543" y="8887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" name="Line 367"/>
                <p:cNvSpPr>
                  <a:spLocks noChangeShapeType="1"/>
                </p:cNvSpPr>
                <p:nvPr/>
              </p:nvSpPr>
              <p:spPr bwMode="auto">
                <a:xfrm rot="5400000">
                  <a:off x="6543" y="9058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Line 366"/>
                <p:cNvSpPr>
                  <a:spLocks noChangeShapeType="1"/>
                </p:cNvSpPr>
                <p:nvPr/>
              </p:nvSpPr>
              <p:spPr bwMode="auto">
                <a:xfrm rot="5400000">
                  <a:off x="6543" y="9228"/>
                  <a:ext cx="1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67" name="Text Box 363"/>
            <p:cNvSpPr txBox="1">
              <a:spLocks noChangeArrowheads="1"/>
            </p:cNvSpPr>
            <p:nvPr/>
          </p:nvSpPr>
          <p:spPr bwMode="auto">
            <a:xfrm>
              <a:off x="7090641" y="3791173"/>
              <a:ext cx="348430" cy="133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10kV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68" name="Text Box 362"/>
            <p:cNvSpPr txBox="1">
              <a:spLocks noChangeArrowheads="1"/>
            </p:cNvSpPr>
            <p:nvPr/>
          </p:nvSpPr>
          <p:spPr bwMode="auto">
            <a:xfrm>
              <a:off x="6945938" y="4069088"/>
              <a:ext cx="578812" cy="133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10-120MW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285" name="Group 273"/>
            <p:cNvGrpSpPr>
              <a:grpSpLocks/>
            </p:cNvGrpSpPr>
            <p:nvPr/>
          </p:nvGrpSpPr>
          <p:grpSpPr bwMode="auto">
            <a:xfrm>
              <a:off x="2368550" y="4263950"/>
              <a:ext cx="1195388" cy="357700"/>
              <a:chOff x="2269" y="6601"/>
              <a:chExt cx="1881" cy="563"/>
            </a:xfrm>
          </p:grpSpPr>
          <p:grpSp>
            <p:nvGrpSpPr>
              <p:cNvPr id="290" name="Group 284"/>
              <p:cNvGrpSpPr>
                <a:grpSpLocks/>
              </p:cNvGrpSpPr>
              <p:nvPr/>
            </p:nvGrpSpPr>
            <p:grpSpPr bwMode="auto">
              <a:xfrm>
                <a:off x="2269" y="6715"/>
                <a:ext cx="342" cy="341"/>
                <a:chOff x="4788" y="8892"/>
                <a:chExt cx="342" cy="341"/>
              </a:xfrm>
            </p:grpSpPr>
            <p:sp>
              <p:nvSpPr>
                <p:cNvPr id="301" name="Oval 287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2" name="Arc 286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" name="Arc 285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91" name="Group 280"/>
              <p:cNvGrpSpPr>
                <a:grpSpLocks/>
              </p:cNvGrpSpPr>
              <p:nvPr/>
            </p:nvGrpSpPr>
            <p:grpSpPr bwMode="auto">
              <a:xfrm>
                <a:off x="3010" y="6715"/>
                <a:ext cx="513" cy="342"/>
                <a:chOff x="5529" y="8892"/>
                <a:chExt cx="513" cy="342"/>
              </a:xfrm>
            </p:grpSpPr>
            <p:sp>
              <p:nvSpPr>
                <p:cNvPr id="298" name="Oval 283"/>
                <p:cNvSpPr>
                  <a:spLocks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99" name="Oval 282"/>
                <p:cNvSpPr>
                  <a:spLocks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0" name="Arc 281"/>
                <p:cNvSpPr>
                  <a:spLocks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92" name="Line 279"/>
              <p:cNvSpPr>
                <a:spLocks noChangeShapeType="1"/>
              </p:cNvSpPr>
              <p:nvPr/>
            </p:nvSpPr>
            <p:spPr bwMode="auto">
              <a:xfrm>
                <a:off x="2611" y="6886"/>
                <a:ext cx="39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Line 278"/>
              <p:cNvSpPr>
                <a:spLocks noChangeShapeType="1"/>
              </p:cNvSpPr>
              <p:nvPr/>
            </p:nvSpPr>
            <p:spPr bwMode="auto">
              <a:xfrm>
                <a:off x="3523" y="6886"/>
                <a:ext cx="39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Line 277"/>
              <p:cNvSpPr>
                <a:spLocks noChangeShapeType="1"/>
              </p:cNvSpPr>
              <p:nvPr/>
            </p:nvSpPr>
            <p:spPr bwMode="auto">
              <a:xfrm rot="16200000" flipH="1">
                <a:off x="3637" y="6882"/>
                <a:ext cx="563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Line 276"/>
              <p:cNvSpPr>
                <a:spLocks noChangeShapeType="1"/>
              </p:cNvSpPr>
              <p:nvPr/>
            </p:nvSpPr>
            <p:spPr bwMode="auto">
              <a:xfrm rot="5400000" flipH="1" flipV="1">
                <a:off x="4030" y="6596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Line 275"/>
              <p:cNvSpPr>
                <a:spLocks noChangeShapeType="1"/>
              </p:cNvSpPr>
              <p:nvPr/>
            </p:nvSpPr>
            <p:spPr bwMode="auto">
              <a:xfrm rot="5400000" flipH="1" flipV="1">
                <a:off x="4034" y="6941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Line 274"/>
              <p:cNvSpPr>
                <a:spLocks noChangeShapeType="1"/>
              </p:cNvSpPr>
              <p:nvPr/>
            </p:nvSpPr>
            <p:spPr bwMode="auto">
              <a:xfrm rot="5400000" flipH="1" flipV="1">
                <a:off x="4034" y="6774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6" name="Group 269"/>
            <p:cNvGrpSpPr>
              <a:grpSpLocks/>
            </p:cNvGrpSpPr>
            <p:nvPr/>
          </p:nvGrpSpPr>
          <p:grpSpPr bwMode="auto">
            <a:xfrm>
              <a:off x="2368550" y="4227735"/>
              <a:ext cx="688254" cy="582613"/>
              <a:chOff x="2269" y="6544"/>
              <a:chExt cx="1083" cy="917"/>
            </a:xfrm>
          </p:grpSpPr>
          <p:sp>
            <p:nvSpPr>
              <p:cNvPr id="287" name="Text Box 272"/>
              <p:cNvSpPr txBox="1">
                <a:spLocks noChangeArrowheads="1"/>
              </p:cNvSpPr>
              <p:nvPr/>
            </p:nvSpPr>
            <p:spPr bwMode="auto">
              <a:xfrm>
                <a:off x="2637" y="6544"/>
                <a:ext cx="54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10kV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88" name="Text Box 271"/>
              <p:cNvSpPr txBox="1">
                <a:spLocks noChangeArrowheads="1"/>
              </p:cNvSpPr>
              <p:nvPr/>
            </p:nvSpPr>
            <p:spPr bwMode="auto">
              <a:xfrm>
                <a:off x="2269" y="7057"/>
                <a:ext cx="102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10-120MW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89" name="Text Box 270"/>
              <p:cNvSpPr txBox="1">
                <a:spLocks noChangeArrowheads="1"/>
              </p:cNvSpPr>
              <p:nvPr/>
            </p:nvSpPr>
            <p:spPr bwMode="auto">
              <a:xfrm>
                <a:off x="2497" y="7245"/>
                <a:ext cx="855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EC - JWCK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305" name="Group 426"/>
            <p:cNvGrpSpPr>
              <a:grpSpLocks/>
            </p:cNvGrpSpPr>
            <p:nvPr/>
          </p:nvGrpSpPr>
          <p:grpSpPr bwMode="auto">
            <a:xfrm>
              <a:off x="2079291" y="3507562"/>
              <a:ext cx="1338597" cy="542511"/>
              <a:chOff x="1813" y="5409"/>
              <a:chExt cx="2109" cy="855"/>
            </a:xfrm>
          </p:grpSpPr>
          <p:grpSp>
            <p:nvGrpSpPr>
              <p:cNvPr id="310" name="Group 428"/>
              <p:cNvGrpSpPr>
                <a:grpSpLocks/>
              </p:cNvGrpSpPr>
              <p:nvPr/>
            </p:nvGrpSpPr>
            <p:grpSpPr bwMode="auto">
              <a:xfrm>
                <a:off x="1813" y="5409"/>
                <a:ext cx="2105" cy="855"/>
                <a:chOff x="1813" y="5409"/>
                <a:chExt cx="2105" cy="855"/>
              </a:xfrm>
            </p:grpSpPr>
            <p:grpSp>
              <p:nvGrpSpPr>
                <p:cNvPr id="312" name="Group 443"/>
                <p:cNvGrpSpPr>
                  <a:grpSpLocks/>
                </p:cNvGrpSpPr>
                <p:nvPr/>
              </p:nvGrpSpPr>
              <p:grpSpPr bwMode="auto">
                <a:xfrm>
                  <a:off x="1813" y="5922"/>
                  <a:ext cx="1877" cy="342"/>
                  <a:chOff x="2667" y="8765"/>
                  <a:chExt cx="1877" cy="342"/>
                </a:xfrm>
              </p:grpSpPr>
              <p:grpSp>
                <p:nvGrpSpPr>
                  <p:cNvPr id="327" name="Group 451"/>
                  <p:cNvGrpSpPr>
                    <a:grpSpLocks/>
                  </p:cNvGrpSpPr>
                  <p:nvPr/>
                </p:nvGrpSpPr>
                <p:grpSpPr bwMode="auto">
                  <a:xfrm>
                    <a:off x="2667" y="8765"/>
                    <a:ext cx="342" cy="341"/>
                    <a:chOff x="4788" y="8892"/>
                    <a:chExt cx="342" cy="341"/>
                  </a:xfrm>
                </p:grpSpPr>
                <p:sp>
                  <p:nvSpPr>
                    <p:cNvPr id="335" name="Oval 4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88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36" name="Arc 453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845" y="9063"/>
                      <a:ext cx="114" cy="57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37" name="Arc 452"/>
                    <p:cNvSpPr>
                      <a:spLocks/>
                    </p:cNvSpPr>
                    <p:nvPr/>
                  </p:nvSpPr>
                  <p:spPr bwMode="auto">
                    <a:xfrm flipH="1">
                      <a:off x="4959" y="9006"/>
                      <a:ext cx="114" cy="69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328" name="Group 447"/>
                  <p:cNvGrpSpPr>
                    <a:grpSpLocks/>
                  </p:cNvGrpSpPr>
                  <p:nvPr/>
                </p:nvGrpSpPr>
                <p:grpSpPr bwMode="auto">
                  <a:xfrm>
                    <a:off x="3408" y="8765"/>
                    <a:ext cx="513" cy="342"/>
                    <a:chOff x="5529" y="8892"/>
                    <a:chExt cx="513" cy="342"/>
                  </a:xfrm>
                </p:grpSpPr>
                <p:sp>
                  <p:nvSpPr>
                    <p:cNvPr id="332" name="Oval 4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33" name="Oval 4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0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34" name="Arc 448"/>
                    <p:cNvSpPr>
                      <a:spLocks/>
                    </p:cNvSpPr>
                    <p:nvPr/>
                  </p:nvSpPr>
                  <p:spPr bwMode="auto">
                    <a:xfrm>
                      <a:off x="5700" y="8892"/>
                      <a:ext cx="171" cy="342"/>
                    </a:xfrm>
                    <a:custGeom>
                      <a:avLst/>
                      <a:gdLst>
                        <a:gd name="T0" fmla="*/ 0 w 25642"/>
                        <a:gd name="T1" fmla="*/ 0 h 43200"/>
                        <a:gd name="T2" fmla="*/ 0 w 25642"/>
                        <a:gd name="T3" fmla="*/ 0 h 43200"/>
                        <a:gd name="T4" fmla="*/ 0 w 25642"/>
                        <a:gd name="T5" fmla="*/ 0 h 432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5642" h="43200" fill="none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</a:path>
                        <a:path w="25642" h="43200" stroke="0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  <a:lnTo>
                            <a:pt x="4042" y="21600"/>
                          </a:lnTo>
                          <a:lnTo>
                            <a:pt x="4041" y="0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329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8936"/>
                    <a:ext cx="3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0" name="Line 445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8936"/>
                    <a:ext cx="452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1" name="Line 4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73" y="8765"/>
                    <a:ext cx="17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13" name="Group 431"/>
                <p:cNvGrpSpPr>
                  <a:grpSpLocks/>
                </p:cNvGrpSpPr>
                <p:nvPr/>
              </p:nvGrpSpPr>
              <p:grpSpPr bwMode="auto">
                <a:xfrm>
                  <a:off x="1813" y="5409"/>
                  <a:ext cx="1877" cy="342"/>
                  <a:chOff x="2667" y="8252"/>
                  <a:chExt cx="1877" cy="342"/>
                </a:xfrm>
              </p:grpSpPr>
              <p:sp>
                <p:nvSpPr>
                  <p:cNvPr id="316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4373" y="8423"/>
                    <a:ext cx="171" cy="17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317" name="Group 438"/>
                  <p:cNvGrpSpPr>
                    <a:grpSpLocks/>
                  </p:cNvGrpSpPr>
                  <p:nvPr/>
                </p:nvGrpSpPr>
                <p:grpSpPr bwMode="auto">
                  <a:xfrm>
                    <a:off x="2667" y="8252"/>
                    <a:ext cx="342" cy="341"/>
                    <a:chOff x="4788" y="8892"/>
                    <a:chExt cx="342" cy="341"/>
                  </a:xfrm>
                </p:grpSpPr>
                <p:sp>
                  <p:nvSpPr>
                    <p:cNvPr id="324" name="Oval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88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25" name="Arc 440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845" y="9063"/>
                      <a:ext cx="114" cy="57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26" name="Arc 439"/>
                    <p:cNvSpPr>
                      <a:spLocks/>
                    </p:cNvSpPr>
                    <p:nvPr/>
                  </p:nvSpPr>
                  <p:spPr bwMode="auto">
                    <a:xfrm flipH="1">
                      <a:off x="4959" y="9006"/>
                      <a:ext cx="114" cy="69"/>
                    </a:xfrm>
                    <a:custGeom>
                      <a:avLst/>
                      <a:gdLst>
                        <a:gd name="T0" fmla="*/ 0 w 43200"/>
                        <a:gd name="T1" fmla="*/ 0 h 22519"/>
                        <a:gd name="T2" fmla="*/ 0 w 43200"/>
                        <a:gd name="T3" fmla="*/ 0 h 22519"/>
                        <a:gd name="T4" fmla="*/ 0 w 43200"/>
                        <a:gd name="T5" fmla="*/ 0 h 2251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3200" h="22519" fill="none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519" stroke="0" extrusionOk="0">
                          <a:moveTo>
                            <a:pt x="19" y="22519"/>
                          </a:moveTo>
                          <a:cubicBezTo>
                            <a:pt x="6" y="22212"/>
                            <a:pt x="0" y="2190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lnTo>
                            <a:pt x="19" y="22519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318" name="Group 434"/>
                  <p:cNvGrpSpPr>
                    <a:grpSpLocks/>
                  </p:cNvGrpSpPr>
                  <p:nvPr/>
                </p:nvGrpSpPr>
                <p:grpSpPr bwMode="auto">
                  <a:xfrm>
                    <a:off x="3408" y="8252"/>
                    <a:ext cx="513" cy="342"/>
                    <a:chOff x="5529" y="8892"/>
                    <a:chExt cx="513" cy="342"/>
                  </a:xfrm>
                </p:grpSpPr>
                <p:sp>
                  <p:nvSpPr>
                    <p:cNvPr id="321" name="Oval 4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22" name="Oval 4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0" y="8892"/>
                      <a:ext cx="342" cy="3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z"/>
                        <a:defRPr kumimoji="1" sz="27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y"/>
                        <a:defRPr kumimoji="1" sz="23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Monotype Sorts"/>
                        <a:buChar char="x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Char char="–"/>
                        <a:defRPr kumimoji="1" sz="21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altLang="pl-PL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23" name="Arc 435"/>
                    <p:cNvSpPr>
                      <a:spLocks/>
                    </p:cNvSpPr>
                    <p:nvPr/>
                  </p:nvSpPr>
                  <p:spPr bwMode="auto">
                    <a:xfrm>
                      <a:off x="5700" y="8892"/>
                      <a:ext cx="171" cy="342"/>
                    </a:xfrm>
                    <a:custGeom>
                      <a:avLst/>
                      <a:gdLst>
                        <a:gd name="T0" fmla="*/ 0 w 25642"/>
                        <a:gd name="T1" fmla="*/ 0 h 43200"/>
                        <a:gd name="T2" fmla="*/ 0 w 25642"/>
                        <a:gd name="T3" fmla="*/ 0 h 43200"/>
                        <a:gd name="T4" fmla="*/ 0 w 25642"/>
                        <a:gd name="T5" fmla="*/ 0 h 432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5642" h="43200" fill="none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</a:path>
                        <a:path w="25642" h="43200" stroke="0" extrusionOk="0">
                          <a:moveTo>
                            <a:pt x="4041" y="0"/>
                          </a:moveTo>
                          <a:cubicBezTo>
                            <a:pt x="15971" y="0"/>
                            <a:pt x="25642" y="9670"/>
                            <a:pt x="25642" y="21600"/>
                          </a:cubicBezTo>
                          <a:cubicBezTo>
                            <a:pt x="25642" y="33529"/>
                            <a:pt x="15971" y="43200"/>
                            <a:pt x="4042" y="43200"/>
                          </a:cubicBezTo>
                          <a:cubicBezTo>
                            <a:pt x="2685" y="43200"/>
                            <a:pt x="1332" y="43072"/>
                            <a:pt x="-1" y="42818"/>
                          </a:cubicBezTo>
                          <a:lnTo>
                            <a:pt x="4042" y="21600"/>
                          </a:lnTo>
                          <a:lnTo>
                            <a:pt x="4041" y="0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319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8423"/>
                    <a:ext cx="39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0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8423"/>
                    <a:ext cx="452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314" name="Line 430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3409" y="5861"/>
                  <a:ext cx="563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" name="Line 429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802" y="5746"/>
                  <a:ext cx="4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11" name="Line 427"/>
              <p:cNvSpPr>
                <a:spLocks noChangeShapeType="1"/>
              </p:cNvSpPr>
              <p:nvPr/>
            </p:nvSpPr>
            <p:spPr bwMode="auto">
              <a:xfrm rot="5400000" flipH="1" flipV="1">
                <a:off x="3806" y="5920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6" name="Group 422"/>
            <p:cNvGrpSpPr>
              <a:grpSpLocks/>
            </p:cNvGrpSpPr>
            <p:nvPr/>
          </p:nvGrpSpPr>
          <p:grpSpPr bwMode="auto">
            <a:xfrm>
              <a:off x="2043113" y="3399060"/>
              <a:ext cx="615031" cy="831850"/>
              <a:chOff x="1756" y="1818"/>
              <a:chExt cx="969" cy="1311"/>
            </a:xfrm>
          </p:grpSpPr>
          <p:sp>
            <p:nvSpPr>
              <p:cNvPr id="307" name="Text Box 425"/>
              <p:cNvSpPr txBox="1">
                <a:spLocks noChangeArrowheads="1"/>
              </p:cNvSpPr>
              <p:nvPr/>
            </p:nvSpPr>
            <p:spPr bwMode="auto">
              <a:xfrm>
                <a:off x="2176" y="1818"/>
                <a:ext cx="54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15kV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308" name="Text Box 424"/>
              <p:cNvSpPr txBox="1">
                <a:spLocks noChangeArrowheads="1"/>
              </p:cNvSpPr>
              <p:nvPr/>
            </p:nvSpPr>
            <p:spPr bwMode="auto">
              <a:xfrm>
                <a:off x="1756" y="2844"/>
                <a:ext cx="91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200MW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309" name="Text Box 423"/>
              <p:cNvSpPr txBox="1">
                <a:spLocks noChangeArrowheads="1"/>
              </p:cNvSpPr>
              <p:nvPr/>
            </p:nvSpPr>
            <p:spPr bwMode="auto">
              <a:xfrm>
                <a:off x="2131" y="2160"/>
                <a:ext cx="480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407" name="Group 393"/>
            <p:cNvGrpSpPr>
              <a:grpSpLocks/>
            </p:cNvGrpSpPr>
            <p:nvPr/>
          </p:nvGrpSpPr>
          <p:grpSpPr bwMode="auto">
            <a:xfrm flipH="1">
              <a:off x="7220326" y="2784588"/>
              <a:ext cx="217112" cy="216210"/>
              <a:chOff x="4788" y="8892"/>
              <a:chExt cx="342" cy="341"/>
            </a:xfrm>
          </p:grpSpPr>
          <p:sp>
            <p:nvSpPr>
              <p:cNvPr id="420" name="Oval 396"/>
              <p:cNvSpPr>
                <a:spLocks noChangeArrowheads="1"/>
              </p:cNvSpPr>
              <p:nvPr/>
            </p:nvSpPr>
            <p:spPr bwMode="auto">
              <a:xfrm>
                <a:off x="4788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21" name="Arc 395"/>
              <p:cNvSpPr>
                <a:spLocks/>
              </p:cNvSpPr>
              <p:nvPr/>
            </p:nvSpPr>
            <p:spPr bwMode="auto">
              <a:xfrm flipH="1" flipV="1">
                <a:off x="4845" y="9063"/>
                <a:ext cx="114" cy="57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2" name="Arc 394"/>
              <p:cNvSpPr>
                <a:spLocks/>
              </p:cNvSpPr>
              <p:nvPr/>
            </p:nvSpPr>
            <p:spPr bwMode="auto">
              <a:xfrm flipH="1">
                <a:off x="4959" y="9006"/>
                <a:ext cx="114" cy="69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8" name="Group 389"/>
            <p:cNvGrpSpPr>
              <a:grpSpLocks/>
            </p:cNvGrpSpPr>
            <p:nvPr/>
          </p:nvGrpSpPr>
          <p:grpSpPr bwMode="auto">
            <a:xfrm flipH="1">
              <a:off x="6641361" y="2783954"/>
              <a:ext cx="325668" cy="216844"/>
              <a:chOff x="5529" y="8892"/>
              <a:chExt cx="513" cy="342"/>
            </a:xfrm>
          </p:grpSpPr>
          <p:sp>
            <p:nvSpPr>
              <p:cNvPr id="417" name="Oval 392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18" name="Oval 391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19" name="Arc 390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09" name="Line 388"/>
            <p:cNvSpPr>
              <a:spLocks noChangeShapeType="1"/>
            </p:cNvSpPr>
            <p:nvPr/>
          </p:nvSpPr>
          <p:spPr bwMode="auto">
            <a:xfrm flipH="1">
              <a:off x="6967029" y="2891742"/>
              <a:ext cx="253297" cy="6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0" name="Line 387"/>
            <p:cNvSpPr>
              <a:spLocks noChangeShapeType="1"/>
            </p:cNvSpPr>
            <p:nvPr/>
          </p:nvSpPr>
          <p:spPr bwMode="auto">
            <a:xfrm flipH="1">
              <a:off x="6388064" y="2891742"/>
              <a:ext cx="253297" cy="6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1" name="Line 386"/>
            <p:cNvSpPr>
              <a:spLocks noChangeShapeType="1"/>
            </p:cNvSpPr>
            <p:nvPr/>
          </p:nvSpPr>
          <p:spPr bwMode="auto">
            <a:xfrm rot="16200000">
              <a:off x="6252389" y="2891742"/>
              <a:ext cx="289125" cy="63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2" name="Line 385"/>
            <p:cNvSpPr>
              <a:spLocks noChangeShapeType="1"/>
            </p:cNvSpPr>
            <p:nvPr/>
          </p:nvSpPr>
          <p:spPr bwMode="auto">
            <a:xfrm rot="5400000">
              <a:off x="6323311" y="2711584"/>
              <a:ext cx="634" cy="1447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Line 384"/>
            <p:cNvSpPr>
              <a:spLocks noChangeShapeType="1"/>
            </p:cNvSpPr>
            <p:nvPr/>
          </p:nvSpPr>
          <p:spPr bwMode="auto">
            <a:xfrm rot="5400000">
              <a:off x="6323311" y="2820006"/>
              <a:ext cx="634" cy="1447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4" name="Line 383"/>
            <p:cNvSpPr>
              <a:spLocks noChangeShapeType="1"/>
            </p:cNvSpPr>
            <p:nvPr/>
          </p:nvSpPr>
          <p:spPr bwMode="auto">
            <a:xfrm rot="5400000">
              <a:off x="6323311" y="2928428"/>
              <a:ext cx="634" cy="1447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5" name="Text Box 382"/>
            <p:cNvSpPr txBox="1">
              <a:spLocks noChangeArrowheads="1"/>
            </p:cNvSpPr>
            <p:nvPr/>
          </p:nvSpPr>
          <p:spPr bwMode="auto">
            <a:xfrm>
              <a:off x="6953062" y="2711673"/>
              <a:ext cx="302179" cy="13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15kV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16" name="Text Box 381"/>
            <p:cNvSpPr txBox="1">
              <a:spLocks noChangeArrowheads="1"/>
            </p:cNvSpPr>
            <p:nvPr/>
          </p:nvSpPr>
          <p:spPr bwMode="auto">
            <a:xfrm>
              <a:off x="6989248" y="3000798"/>
              <a:ext cx="446921" cy="13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360MW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424" name="Group 460"/>
            <p:cNvGrpSpPr>
              <a:grpSpLocks/>
            </p:cNvGrpSpPr>
            <p:nvPr/>
          </p:nvGrpSpPr>
          <p:grpSpPr bwMode="auto">
            <a:xfrm>
              <a:off x="2079316" y="2421712"/>
              <a:ext cx="1336984" cy="542511"/>
              <a:chOff x="1813" y="3699"/>
              <a:chExt cx="2105" cy="855"/>
            </a:xfrm>
          </p:grpSpPr>
          <p:grpSp>
            <p:nvGrpSpPr>
              <p:cNvPr id="429" name="Group 475"/>
              <p:cNvGrpSpPr>
                <a:grpSpLocks/>
              </p:cNvGrpSpPr>
              <p:nvPr/>
            </p:nvGrpSpPr>
            <p:grpSpPr bwMode="auto">
              <a:xfrm>
                <a:off x="1813" y="4212"/>
                <a:ext cx="1877" cy="342"/>
                <a:chOff x="2667" y="8765"/>
                <a:chExt cx="1877" cy="342"/>
              </a:xfrm>
            </p:grpSpPr>
            <p:grpSp>
              <p:nvGrpSpPr>
                <p:cNvPr id="444" name="Group 483"/>
                <p:cNvGrpSpPr>
                  <a:grpSpLocks/>
                </p:cNvGrpSpPr>
                <p:nvPr/>
              </p:nvGrpSpPr>
              <p:grpSpPr bwMode="auto">
                <a:xfrm>
                  <a:off x="2667" y="8765"/>
                  <a:ext cx="342" cy="341"/>
                  <a:chOff x="4788" y="8892"/>
                  <a:chExt cx="342" cy="341"/>
                </a:xfrm>
              </p:grpSpPr>
              <p:sp>
                <p:nvSpPr>
                  <p:cNvPr id="452" name="Oval 486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3" name="Arc 485"/>
                  <p:cNvSpPr>
                    <a:spLocks/>
                  </p:cNvSpPr>
                  <p:nvPr/>
                </p:nvSpPr>
                <p:spPr bwMode="auto">
                  <a:xfrm flipH="1" flipV="1">
                    <a:off x="4845" y="9063"/>
                    <a:ext cx="114" cy="57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4" name="Arc 484"/>
                  <p:cNvSpPr>
                    <a:spLocks/>
                  </p:cNvSpPr>
                  <p:nvPr/>
                </p:nvSpPr>
                <p:spPr bwMode="auto">
                  <a:xfrm flipH="1">
                    <a:off x="4959" y="9006"/>
                    <a:ext cx="114" cy="69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45" name="Group 479"/>
                <p:cNvGrpSpPr>
                  <a:grpSpLocks/>
                </p:cNvGrpSpPr>
                <p:nvPr/>
              </p:nvGrpSpPr>
              <p:grpSpPr bwMode="auto">
                <a:xfrm>
                  <a:off x="3408" y="8765"/>
                  <a:ext cx="513" cy="342"/>
                  <a:chOff x="5529" y="8892"/>
                  <a:chExt cx="513" cy="342"/>
                </a:xfrm>
              </p:grpSpPr>
              <p:sp>
                <p:nvSpPr>
                  <p:cNvPr id="449" name="Oval 482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0" name="Oval 481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1" name="Arc 480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46" name="Line 478"/>
                <p:cNvSpPr>
                  <a:spLocks noChangeShapeType="1"/>
                </p:cNvSpPr>
                <p:nvPr/>
              </p:nvSpPr>
              <p:spPr bwMode="auto">
                <a:xfrm>
                  <a:off x="3009" y="8936"/>
                  <a:ext cx="39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" name="Line 477"/>
                <p:cNvSpPr>
                  <a:spLocks noChangeShapeType="1"/>
                </p:cNvSpPr>
                <p:nvPr/>
              </p:nvSpPr>
              <p:spPr bwMode="auto">
                <a:xfrm>
                  <a:off x="3921" y="8936"/>
                  <a:ext cx="45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" name="Line 476"/>
                <p:cNvSpPr>
                  <a:spLocks noChangeShapeType="1"/>
                </p:cNvSpPr>
                <p:nvPr/>
              </p:nvSpPr>
              <p:spPr bwMode="auto">
                <a:xfrm flipV="1">
                  <a:off x="4373" y="8765"/>
                  <a:ext cx="17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30" name="Group 463"/>
              <p:cNvGrpSpPr>
                <a:grpSpLocks/>
              </p:cNvGrpSpPr>
              <p:nvPr/>
            </p:nvGrpSpPr>
            <p:grpSpPr bwMode="auto">
              <a:xfrm>
                <a:off x="1813" y="3699"/>
                <a:ext cx="1877" cy="342"/>
                <a:chOff x="2667" y="8252"/>
                <a:chExt cx="1877" cy="342"/>
              </a:xfrm>
            </p:grpSpPr>
            <p:sp>
              <p:nvSpPr>
                <p:cNvPr id="433" name="Line 474"/>
                <p:cNvSpPr>
                  <a:spLocks noChangeShapeType="1"/>
                </p:cNvSpPr>
                <p:nvPr/>
              </p:nvSpPr>
              <p:spPr bwMode="auto">
                <a:xfrm>
                  <a:off x="4373" y="8423"/>
                  <a:ext cx="171" cy="17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434" name="Group 470"/>
                <p:cNvGrpSpPr>
                  <a:grpSpLocks/>
                </p:cNvGrpSpPr>
                <p:nvPr/>
              </p:nvGrpSpPr>
              <p:grpSpPr bwMode="auto">
                <a:xfrm>
                  <a:off x="2667" y="8252"/>
                  <a:ext cx="342" cy="341"/>
                  <a:chOff x="4788" y="8892"/>
                  <a:chExt cx="342" cy="341"/>
                </a:xfrm>
              </p:grpSpPr>
              <p:sp>
                <p:nvSpPr>
                  <p:cNvPr id="441" name="Oval 473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42" name="Arc 472"/>
                  <p:cNvSpPr>
                    <a:spLocks/>
                  </p:cNvSpPr>
                  <p:nvPr/>
                </p:nvSpPr>
                <p:spPr bwMode="auto">
                  <a:xfrm flipH="1" flipV="1">
                    <a:off x="4845" y="9063"/>
                    <a:ext cx="114" cy="57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3" name="Arc 471"/>
                  <p:cNvSpPr>
                    <a:spLocks/>
                  </p:cNvSpPr>
                  <p:nvPr/>
                </p:nvSpPr>
                <p:spPr bwMode="auto">
                  <a:xfrm flipH="1">
                    <a:off x="4959" y="9006"/>
                    <a:ext cx="114" cy="69"/>
                  </a:xfrm>
                  <a:custGeom>
                    <a:avLst/>
                    <a:gdLst>
                      <a:gd name="T0" fmla="*/ 0 w 43200"/>
                      <a:gd name="T1" fmla="*/ 0 h 22519"/>
                      <a:gd name="T2" fmla="*/ 0 w 43200"/>
                      <a:gd name="T3" fmla="*/ 0 h 22519"/>
                      <a:gd name="T4" fmla="*/ 0 w 43200"/>
                      <a:gd name="T5" fmla="*/ 0 h 2251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519" fill="none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519" stroke="0" extrusionOk="0">
                        <a:moveTo>
                          <a:pt x="19" y="22519"/>
                        </a:moveTo>
                        <a:cubicBezTo>
                          <a:pt x="6" y="22212"/>
                          <a:pt x="0" y="2190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19" y="22519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35" name="Group 466"/>
                <p:cNvGrpSpPr>
                  <a:grpSpLocks/>
                </p:cNvGrpSpPr>
                <p:nvPr/>
              </p:nvGrpSpPr>
              <p:grpSpPr bwMode="auto">
                <a:xfrm>
                  <a:off x="3408" y="8252"/>
                  <a:ext cx="513" cy="342"/>
                  <a:chOff x="5529" y="8892"/>
                  <a:chExt cx="513" cy="342"/>
                </a:xfrm>
              </p:grpSpPr>
              <p:sp>
                <p:nvSpPr>
                  <p:cNvPr id="438" name="Oval 469"/>
                  <p:cNvSpPr>
                    <a:spLocks noChangeArrowheads="1"/>
                  </p:cNvSpPr>
                  <p:nvPr/>
                </p:nvSpPr>
                <p:spPr bwMode="auto">
                  <a:xfrm>
                    <a:off x="5529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39" name="Oval 468"/>
                  <p:cNvSpPr>
                    <a:spLocks noChangeArrowheads="1"/>
                  </p:cNvSpPr>
                  <p:nvPr/>
                </p:nvSpPr>
                <p:spPr bwMode="auto">
                  <a:xfrm>
                    <a:off x="5700" y="8892"/>
                    <a:ext cx="342" cy="341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z"/>
                      <a:defRPr kumimoji="1" sz="2700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y"/>
                      <a:defRPr kumimoji="1" sz="2300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Monotype Sorts"/>
                      <a:buChar char="x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Char char="–"/>
                      <a:defRPr kumimoji="1" sz="2100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altLang="pl-PL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40" name="Arc 467"/>
                  <p:cNvSpPr>
                    <a:spLocks/>
                  </p:cNvSpPr>
                  <p:nvPr/>
                </p:nvSpPr>
                <p:spPr bwMode="auto">
                  <a:xfrm>
                    <a:off x="5700" y="8892"/>
                    <a:ext cx="171" cy="342"/>
                  </a:xfrm>
                  <a:custGeom>
                    <a:avLst/>
                    <a:gdLst>
                      <a:gd name="T0" fmla="*/ 0 w 25642"/>
                      <a:gd name="T1" fmla="*/ 0 h 43200"/>
                      <a:gd name="T2" fmla="*/ 0 w 25642"/>
                      <a:gd name="T3" fmla="*/ 0 h 43200"/>
                      <a:gd name="T4" fmla="*/ 0 w 2564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5642" h="43200" fill="none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</a:path>
                      <a:path w="25642" h="43200" stroke="0" extrusionOk="0">
                        <a:moveTo>
                          <a:pt x="4041" y="0"/>
                        </a:moveTo>
                        <a:cubicBezTo>
                          <a:pt x="15971" y="0"/>
                          <a:pt x="25642" y="9670"/>
                          <a:pt x="25642" y="21600"/>
                        </a:cubicBezTo>
                        <a:cubicBezTo>
                          <a:pt x="25642" y="33529"/>
                          <a:pt x="15971" y="43200"/>
                          <a:pt x="4042" y="43200"/>
                        </a:cubicBezTo>
                        <a:cubicBezTo>
                          <a:pt x="2685" y="43200"/>
                          <a:pt x="1332" y="43072"/>
                          <a:pt x="-1" y="42818"/>
                        </a:cubicBezTo>
                        <a:lnTo>
                          <a:pt x="4042" y="21600"/>
                        </a:lnTo>
                        <a:lnTo>
                          <a:pt x="4041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l-PL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36" name="Line 465"/>
                <p:cNvSpPr>
                  <a:spLocks noChangeShapeType="1"/>
                </p:cNvSpPr>
                <p:nvPr/>
              </p:nvSpPr>
              <p:spPr bwMode="auto">
                <a:xfrm>
                  <a:off x="3009" y="8423"/>
                  <a:ext cx="399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" name="Line 464"/>
                <p:cNvSpPr>
                  <a:spLocks noChangeShapeType="1"/>
                </p:cNvSpPr>
                <p:nvPr/>
              </p:nvSpPr>
              <p:spPr bwMode="auto">
                <a:xfrm>
                  <a:off x="3921" y="8423"/>
                  <a:ext cx="45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31" name="Line 462"/>
              <p:cNvSpPr>
                <a:spLocks noChangeShapeType="1"/>
              </p:cNvSpPr>
              <p:nvPr/>
            </p:nvSpPr>
            <p:spPr bwMode="auto">
              <a:xfrm rot="16200000" flipH="1">
                <a:off x="3409" y="4151"/>
                <a:ext cx="563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2" name="Line 461"/>
              <p:cNvSpPr>
                <a:spLocks noChangeShapeType="1"/>
              </p:cNvSpPr>
              <p:nvPr/>
            </p:nvSpPr>
            <p:spPr bwMode="auto">
              <a:xfrm rot="5400000" flipH="1" flipV="1">
                <a:off x="3802" y="4036"/>
                <a:ext cx="4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5" name="Group 456"/>
            <p:cNvGrpSpPr>
              <a:grpSpLocks/>
            </p:cNvGrpSpPr>
            <p:nvPr/>
          </p:nvGrpSpPr>
          <p:grpSpPr bwMode="auto">
            <a:xfrm>
              <a:off x="2043113" y="2313210"/>
              <a:ext cx="615457" cy="831850"/>
              <a:chOff x="1756" y="1818"/>
              <a:chExt cx="969" cy="1311"/>
            </a:xfrm>
          </p:grpSpPr>
          <p:sp>
            <p:nvSpPr>
              <p:cNvPr id="426" name="Text Box 459"/>
              <p:cNvSpPr txBox="1">
                <a:spLocks noChangeArrowheads="1"/>
              </p:cNvSpPr>
              <p:nvPr/>
            </p:nvSpPr>
            <p:spPr bwMode="auto">
              <a:xfrm>
                <a:off x="2176" y="1818"/>
                <a:ext cx="54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15kV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427" name="Text Box 458"/>
              <p:cNvSpPr txBox="1">
                <a:spLocks noChangeArrowheads="1"/>
              </p:cNvSpPr>
              <p:nvPr/>
            </p:nvSpPr>
            <p:spPr bwMode="auto">
              <a:xfrm>
                <a:off x="1756" y="2844"/>
                <a:ext cx="91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200MW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428" name="Text Box 457"/>
              <p:cNvSpPr txBox="1">
                <a:spLocks noChangeArrowheads="1"/>
              </p:cNvSpPr>
              <p:nvPr/>
            </p:nvSpPr>
            <p:spPr bwMode="auto">
              <a:xfrm>
                <a:off x="2131" y="2160"/>
                <a:ext cx="480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Times New Roman" pitchFamily="18" charset="0"/>
                  </a:rPr>
                  <a:t>. . .</a:t>
                </a:r>
                <a:endParaRPr kumimoji="0" lang="pl-PL" alt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470" name="Group 414"/>
            <p:cNvGrpSpPr>
              <a:grpSpLocks/>
            </p:cNvGrpSpPr>
            <p:nvPr/>
          </p:nvGrpSpPr>
          <p:grpSpPr bwMode="auto">
            <a:xfrm flipH="1">
              <a:off x="7220326" y="1671989"/>
              <a:ext cx="217112" cy="217023"/>
              <a:chOff x="4788" y="8892"/>
              <a:chExt cx="342" cy="341"/>
            </a:xfrm>
          </p:grpSpPr>
          <p:sp>
            <p:nvSpPr>
              <p:cNvPr id="483" name="Oval 417"/>
              <p:cNvSpPr>
                <a:spLocks noChangeArrowheads="1"/>
              </p:cNvSpPr>
              <p:nvPr/>
            </p:nvSpPr>
            <p:spPr bwMode="auto">
              <a:xfrm>
                <a:off x="4788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84" name="Arc 416"/>
              <p:cNvSpPr>
                <a:spLocks/>
              </p:cNvSpPr>
              <p:nvPr/>
            </p:nvSpPr>
            <p:spPr bwMode="auto">
              <a:xfrm flipH="1" flipV="1">
                <a:off x="4845" y="9063"/>
                <a:ext cx="114" cy="57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5" name="Arc 415"/>
              <p:cNvSpPr>
                <a:spLocks/>
              </p:cNvSpPr>
              <p:nvPr/>
            </p:nvSpPr>
            <p:spPr bwMode="auto">
              <a:xfrm flipH="1">
                <a:off x="4959" y="9006"/>
                <a:ext cx="114" cy="69"/>
              </a:xfrm>
              <a:custGeom>
                <a:avLst/>
                <a:gdLst>
                  <a:gd name="T0" fmla="*/ 0 w 43200"/>
                  <a:gd name="T1" fmla="*/ 0 h 22519"/>
                  <a:gd name="T2" fmla="*/ 0 w 43200"/>
                  <a:gd name="T3" fmla="*/ 0 h 22519"/>
                  <a:gd name="T4" fmla="*/ 0 w 43200"/>
                  <a:gd name="T5" fmla="*/ 0 h 225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519" fill="none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519" stroke="0" extrusionOk="0">
                    <a:moveTo>
                      <a:pt x="19" y="22519"/>
                    </a:moveTo>
                    <a:cubicBezTo>
                      <a:pt x="6" y="22212"/>
                      <a:pt x="0" y="219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9" y="2251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71" name="Group 410"/>
            <p:cNvGrpSpPr>
              <a:grpSpLocks/>
            </p:cNvGrpSpPr>
            <p:nvPr/>
          </p:nvGrpSpPr>
          <p:grpSpPr bwMode="auto">
            <a:xfrm flipH="1">
              <a:off x="6641361" y="1671352"/>
              <a:ext cx="325668" cy="217659"/>
              <a:chOff x="5529" y="8892"/>
              <a:chExt cx="513" cy="342"/>
            </a:xfrm>
          </p:grpSpPr>
          <p:sp>
            <p:nvSpPr>
              <p:cNvPr id="480" name="Oval 413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81" name="Oval 412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82" name="Arc 411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2" name="Line 409"/>
            <p:cNvSpPr>
              <a:spLocks noChangeShapeType="1"/>
            </p:cNvSpPr>
            <p:nvPr/>
          </p:nvSpPr>
          <p:spPr bwMode="auto">
            <a:xfrm flipH="1">
              <a:off x="6967029" y="1783364"/>
              <a:ext cx="253297" cy="6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3" name="Line 408"/>
            <p:cNvSpPr>
              <a:spLocks noChangeShapeType="1"/>
            </p:cNvSpPr>
            <p:nvPr/>
          </p:nvSpPr>
          <p:spPr bwMode="auto">
            <a:xfrm flipH="1">
              <a:off x="6388064" y="1783364"/>
              <a:ext cx="253297" cy="6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4" name="Line 407"/>
            <p:cNvSpPr>
              <a:spLocks noChangeShapeType="1"/>
            </p:cNvSpPr>
            <p:nvPr/>
          </p:nvSpPr>
          <p:spPr bwMode="auto">
            <a:xfrm rot="16200000">
              <a:off x="6251845" y="1784001"/>
              <a:ext cx="290213" cy="63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5" name="Line 406"/>
            <p:cNvSpPr>
              <a:spLocks noChangeShapeType="1"/>
            </p:cNvSpPr>
            <p:nvPr/>
          </p:nvSpPr>
          <p:spPr bwMode="auto">
            <a:xfrm rot="5400000">
              <a:off x="6323310" y="1604073"/>
              <a:ext cx="636" cy="1447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6" name="Line 405"/>
            <p:cNvSpPr>
              <a:spLocks noChangeShapeType="1"/>
            </p:cNvSpPr>
            <p:nvPr/>
          </p:nvSpPr>
          <p:spPr bwMode="auto">
            <a:xfrm rot="5400000">
              <a:off x="6323310" y="1712903"/>
              <a:ext cx="636" cy="1447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7" name="Line 404"/>
            <p:cNvSpPr>
              <a:spLocks noChangeShapeType="1"/>
            </p:cNvSpPr>
            <p:nvPr/>
          </p:nvSpPr>
          <p:spPr bwMode="auto">
            <a:xfrm rot="5400000">
              <a:off x="6323310" y="1821096"/>
              <a:ext cx="636" cy="1447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8" name="Text Box 403"/>
            <p:cNvSpPr txBox="1">
              <a:spLocks noChangeArrowheads="1"/>
            </p:cNvSpPr>
            <p:nvPr/>
          </p:nvSpPr>
          <p:spPr bwMode="auto">
            <a:xfrm>
              <a:off x="6955602" y="1614710"/>
              <a:ext cx="299640" cy="13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15kV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79" name="Text Box 402"/>
            <p:cNvSpPr txBox="1">
              <a:spLocks noChangeArrowheads="1"/>
            </p:cNvSpPr>
            <p:nvPr/>
          </p:nvSpPr>
          <p:spPr bwMode="auto">
            <a:xfrm>
              <a:off x="7001944" y="1904923"/>
              <a:ext cx="434224" cy="13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360MW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87" name="Txt_JWCD"/>
            <p:cNvSpPr txBox="1">
              <a:spLocks noChangeArrowheads="1"/>
            </p:cNvSpPr>
            <p:nvPr/>
          </p:nvSpPr>
          <p:spPr bwMode="auto">
            <a:xfrm>
              <a:off x="1979613" y="1970268"/>
              <a:ext cx="355714" cy="101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JWCD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88" name="Txt..."/>
            <p:cNvSpPr txBox="1">
              <a:spLocks noChangeArrowheads="1"/>
            </p:cNvSpPr>
            <p:nvPr/>
          </p:nvSpPr>
          <p:spPr bwMode="auto">
            <a:xfrm>
              <a:off x="2280867" y="1444848"/>
              <a:ext cx="304426" cy="18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. . .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489" name="Gen_500_2"/>
            <p:cNvGrpSpPr>
              <a:grpSpLocks/>
            </p:cNvGrpSpPr>
            <p:nvPr/>
          </p:nvGrpSpPr>
          <p:grpSpPr bwMode="auto">
            <a:xfrm>
              <a:off x="2081147" y="1664815"/>
              <a:ext cx="1192278" cy="217260"/>
              <a:chOff x="2667" y="8765"/>
              <a:chExt cx="1877" cy="342"/>
            </a:xfrm>
          </p:grpSpPr>
          <p:grpSp>
            <p:nvGrpSpPr>
              <p:cNvPr id="490" name="Group 118"/>
              <p:cNvGrpSpPr>
                <a:grpSpLocks/>
              </p:cNvGrpSpPr>
              <p:nvPr/>
            </p:nvGrpSpPr>
            <p:grpSpPr bwMode="auto">
              <a:xfrm>
                <a:off x="2667" y="8765"/>
                <a:ext cx="342" cy="341"/>
                <a:chOff x="4788" y="8892"/>
                <a:chExt cx="342" cy="341"/>
              </a:xfrm>
            </p:grpSpPr>
            <p:sp>
              <p:nvSpPr>
                <p:cNvPr id="498" name="Oval 121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99" name="Arc 120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" name="Arc 119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91" name="Group 114"/>
              <p:cNvGrpSpPr>
                <a:grpSpLocks/>
              </p:cNvGrpSpPr>
              <p:nvPr/>
            </p:nvGrpSpPr>
            <p:grpSpPr bwMode="auto">
              <a:xfrm>
                <a:off x="3408" y="8765"/>
                <a:ext cx="513" cy="342"/>
                <a:chOff x="5529" y="8892"/>
                <a:chExt cx="513" cy="342"/>
              </a:xfrm>
            </p:grpSpPr>
            <p:sp>
              <p:nvSpPr>
                <p:cNvPr id="495" name="Oval 117"/>
                <p:cNvSpPr>
                  <a:spLocks noChangeArrowheads="1"/>
                </p:cNvSpPr>
                <p:nvPr/>
              </p:nvSpPr>
              <p:spPr bwMode="auto">
                <a:xfrm>
                  <a:off x="5529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96" name="Oval 116"/>
                <p:cNvSpPr>
                  <a:spLocks noChangeArrowheads="1"/>
                </p:cNvSpPr>
                <p:nvPr/>
              </p:nvSpPr>
              <p:spPr bwMode="auto">
                <a:xfrm>
                  <a:off x="5700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97" name="Arc 115"/>
                <p:cNvSpPr>
                  <a:spLocks/>
                </p:cNvSpPr>
                <p:nvPr/>
              </p:nvSpPr>
              <p:spPr bwMode="auto">
                <a:xfrm>
                  <a:off x="5700" y="8892"/>
                  <a:ext cx="171" cy="342"/>
                </a:xfrm>
                <a:custGeom>
                  <a:avLst/>
                  <a:gdLst>
                    <a:gd name="T0" fmla="*/ 0 w 25642"/>
                    <a:gd name="T1" fmla="*/ 0 h 43200"/>
                    <a:gd name="T2" fmla="*/ 0 w 25642"/>
                    <a:gd name="T3" fmla="*/ 0 h 43200"/>
                    <a:gd name="T4" fmla="*/ 0 w 2564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642" h="43200" fill="none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</a:path>
                    <a:path w="25642" h="43200" stroke="0" extrusionOk="0">
                      <a:moveTo>
                        <a:pt x="4041" y="0"/>
                      </a:moveTo>
                      <a:cubicBezTo>
                        <a:pt x="15971" y="0"/>
                        <a:pt x="25642" y="9670"/>
                        <a:pt x="25642" y="21600"/>
                      </a:cubicBezTo>
                      <a:cubicBezTo>
                        <a:pt x="25642" y="33529"/>
                        <a:pt x="15971" y="43200"/>
                        <a:pt x="4042" y="43200"/>
                      </a:cubicBezTo>
                      <a:cubicBezTo>
                        <a:pt x="2685" y="43200"/>
                        <a:pt x="1332" y="43072"/>
                        <a:pt x="-1" y="42818"/>
                      </a:cubicBezTo>
                      <a:lnTo>
                        <a:pt x="4042" y="21600"/>
                      </a:lnTo>
                      <a:lnTo>
                        <a:pt x="4041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92" name="Line 113"/>
              <p:cNvSpPr>
                <a:spLocks noChangeShapeType="1"/>
              </p:cNvSpPr>
              <p:nvPr/>
            </p:nvSpPr>
            <p:spPr bwMode="auto">
              <a:xfrm>
                <a:off x="3009" y="8936"/>
                <a:ext cx="39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3" name="Line 112"/>
              <p:cNvSpPr>
                <a:spLocks noChangeShapeType="1"/>
              </p:cNvSpPr>
              <p:nvPr/>
            </p:nvSpPr>
            <p:spPr bwMode="auto">
              <a:xfrm>
                <a:off x="3921" y="8936"/>
                <a:ext cx="45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4" name="Line 111"/>
              <p:cNvSpPr>
                <a:spLocks noChangeShapeType="1"/>
              </p:cNvSpPr>
              <p:nvPr/>
            </p:nvSpPr>
            <p:spPr bwMode="auto">
              <a:xfrm flipV="1">
                <a:off x="4373" y="8765"/>
                <a:ext cx="171" cy="17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05" name="Line 109"/>
            <p:cNvSpPr>
              <a:spLocks noChangeShapeType="1"/>
            </p:cNvSpPr>
            <p:nvPr/>
          </p:nvSpPr>
          <p:spPr bwMode="auto">
            <a:xfrm>
              <a:off x="3163888" y="1446435"/>
              <a:ext cx="108857" cy="1089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6" name="Line 97"/>
            <p:cNvSpPr>
              <a:spLocks noChangeShapeType="1"/>
            </p:cNvSpPr>
            <p:nvPr/>
          </p:nvSpPr>
          <p:spPr bwMode="auto">
            <a:xfrm rot="16200000" flipH="1">
              <a:off x="3093676" y="1625504"/>
              <a:ext cx="358775" cy="63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7" name="Line 96"/>
            <p:cNvSpPr>
              <a:spLocks noChangeShapeType="1"/>
            </p:cNvSpPr>
            <p:nvPr/>
          </p:nvSpPr>
          <p:spPr bwMode="auto">
            <a:xfrm rot="5400000" flipV="1">
              <a:off x="3344680" y="1442687"/>
              <a:ext cx="637" cy="1451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8" name="Line 95"/>
            <p:cNvSpPr>
              <a:spLocks noChangeShapeType="1"/>
            </p:cNvSpPr>
            <p:nvPr/>
          </p:nvSpPr>
          <p:spPr bwMode="auto">
            <a:xfrm rot="5400000" flipH="1" flipV="1">
              <a:off x="3344042" y="1552295"/>
              <a:ext cx="2549" cy="1451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0" name="Line 99"/>
            <p:cNvSpPr>
              <a:spLocks noChangeShapeType="1"/>
            </p:cNvSpPr>
            <p:nvPr/>
          </p:nvSpPr>
          <p:spPr bwMode="auto">
            <a:xfrm>
              <a:off x="2877106" y="1447229"/>
              <a:ext cx="286782" cy="6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11" name="Group 101"/>
            <p:cNvGrpSpPr>
              <a:grpSpLocks/>
            </p:cNvGrpSpPr>
            <p:nvPr/>
          </p:nvGrpSpPr>
          <p:grpSpPr bwMode="auto">
            <a:xfrm>
              <a:off x="2551622" y="1338485"/>
              <a:ext cx="325484" cy="217488"/>
              <a:chOff x="5529" y="8892"/>
              <a:chExt cx="513" cy="342"/>
            </a:xfrm>
          </p:grpSpPr>
          <p:sp>
            <p:nvSpPr>
              <p:cNvPr id="513" name="Oval 104"/>
              <p:cNvSpPr>
                <a:spLocks noChangeArrowheads="1"/>
              </p:cNvSpPr>
              <p:nvPr/>
            </p:nvSpPr>
            <p:spPr bwMode="auto">
              <a:xfrm>
                <a:off x="5529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4" name="Oval 103"/>
              <p:cNvSpPr>
                <a:spLocks noChangeArrowheads="1"/>
              </p:cNvSpPr>
              <p:nvPr/>
            </p:nvSpPr>
            <p:spPr bwMode="auto">
              <a:xfrm>
                <a:off x="5700" y="8892"/>
                <a:ext cx="342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5" name="Arc 102"/>
              <p:cNvSpPr>
                <a:spLocks/>
              </p:cNvSpPr>
              <p:nvPr/>
            </p:nvSpPr>
            <p:spPr bwMode="auto">
              <a:xfrm>
                <a:off x="5700" y="8892"/>
                <a:ext cx="171" cy="342"/>
              </a:xfrm>
              <a:custGeom>
                <a:avLst/>
                <a:gdLst>
                  <a:gd name="T0" fmla="*/ 0 w 25642"/>
                  <a:gd name="T1" fmla="*/ 0 h 43200"/>
                  <a:gd name="T2" fmla="*/ 0 w 25642"/>
                  <a:gd name="T3" fmla="*/ 0 h 43200"/>
                  <a:gd name="T4" fmla="*/ 0 w 25642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642" h="43200" fill="none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</a:path>
                  <a:path w="25642" h="43200" stroke="0" extrusionOk="0">
                    <a:moveTo>
                      <a:pt x="4041" y="0"/>
                    </a:moveTo>
                    <a:cubicBezTo>
                      <a:pt x="15971" y="0"/>
                      <a:pt x="25642" y="9670"/>
                      <a:pt x="25642" y="21600"/>
                    </a:cubicBezTo>
                    <a:cubicBezTo>
                      <a:pt x="25642" y="33529"/>
                      <a:pt x="15971" y="43200"/>
                      <a:pt x="4042" y="43200"/>
                    </a:cubicBezTo>
                    <a:cubicBezTo>
                      <a:pt x="2685" y="43200"/>
                      <a:pt x="1332" y="43072"/>
                      <a:pt x="-1" y="42818"/>
                    </a:cubicBezTo>
                    <a:lnTo>
                      <a:pt x="4042" y="21600"/>
                    </a:lnTo>
                    <a:lnTo>
                      <a:pt x="404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12" name="Line 100"/>
            <p:cNvSpPr>
              <a:spLocks noChangeShapeType="1"/>
            </p:cNvSpPr>
            <p:nvPr/>
          </p:nvSpPr>
          <p:spPr bwMode="auto">
            <a:xfrm flipV="1">
              <a:off x="2400300" y="1447229"/>
              <a:ext cx="151322" cy="17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8" name="Txt1000MW"/>
            <p:cNvSpPr txBox="1">
              <a:spLocks noChangeArrowheads="1"/>
            </p:cNvSpPr>
            <p:nvPr/>
          </p:nvSpPr>
          <p:spPr bwMode="auto">
            <a:xfrm>
              <a:off x="1623030" y="1391895"/>
              <a:ext cx="41197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1000MW</a:t>
              </a:r>
              <a:endPara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19" name="Txt20kV"/>
            <p:cNvSpPr txBox="1">
              <a:spLocks noChangeArrowheads="1"/>
            </p:cNvSpPr>
            <p:nvPr/>
          </p:nvSpPr>
          <p:spPr bwMode="auto">
            <a:xfrm>
              <a:off x="2309649" y="1227856"/>
              <a:ext cx="347861" cy="132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20kV</a:t>
              </a:r>
              <a:endParaRPr kumimoji="0" lang="pl-PL" alt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34" name="Txt500MW"/>
            <p:cNvSpPr txBox="1">
              <a:spLocks noChangeArrowheads="1"/>
            </p:cNvSpPr>
            <p:nvPr/>
          </p:nvSpPr>
          <p:spPr bwMode="auto">
            <a:xfrm>
              <a:off x="1661764" y="1734296"/>
              <a:ext cx="354264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800" b="1" i="1" kern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5</a:t>
              </a:r>
              <a:r>
                <a:rPr kumimoji="0" lang="pl-PL" altLang="pl-PL" sz="8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Times New Roman" pitchFamily="18" charset="0"/>
                </a:rPr>
                <a:t>00MW</a:t>
              </a:r>
              <a:endPara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520" name="Generator"/>
            <p:cNvGrpSpPr>
              <a:grpSpLocks/>
            </p:cNvGrpSpPr>
            <p:nvPr/>
          </p:nvGrpSpPr>
          <p:grpSpPr bwMode="auto">
            <a:xfrm>
              <a:off x="2081602" y="1338597"/>
              <a:ext cx="321271" cy="215786"/>
              <a:chOff x="2081213" y="1501775"/>
              <a:chExt cx="321469" cy="216535"/>
            </a:xfrm>
          </p:grpSpPr>
          <p:grpSp>
            <p:nvGrpSpPr>
              <p:cNvPr id="521" name="Gen_500_1"/>
              <p:cNvGrpSpPr>
                <a:grpSpLocks/>
              </p:cNvGrpSpPr>
              <p:nvPr/>
            </p:nvGrpSpPr>
            <p:grpSpPr bwMode="auto">
              <a:xfrm>
                <a:off x="2081213" y="1501775"/>
                <a:ext cx="217170" cy="216535"/>
                <a:chOff x="4788" y="8892"/>
                <a:chExt cx="342" cy="341"/>
              </a:xfrm>
            </p:grpSpPr>
            <p:sp>
              <p:nvSpPr>
                <p:cNvPr id="523" name="Oval 108"/>
                <p:cNvSpPr>
                  <a:spLocks noChangeArrowheads="1"/>
                </p:cNvSpPr>
                <p:nvPr/>
              </p:nvSpPr>
              <p:spPr bwMode="auto">
                <a:xfrm>
                  <a:off x="4788" y="8892"/>
                  <a:ext cx="342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z"/>
                    <a:defRPr kumimoji="1" sz="27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y"/>
                    <a:defRPr kumimoji="1" sz="23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Monotype Sorts"/>
                    <a:buChar char="x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Char char="–"/>
                    <a:defRPr kumimoji="1" sz="21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24" name="Arc 107"/>
                <p:cNvSpPr>
                  <a:spLocks/>
                </p:cNvSpPr>
                <p:nvPr/>
              </p:nvSpPr>
              <p:spPr bwMode="auto">
                <a:xfrm flipH="1" flipV="1">
                  <a:off x="4845" y="9063"/>
                  <a:ext cx="114" cy="57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" name="Arc 106"/>
                <p:cNvSpPr>
                  <a:spLocks/>
                </p:cNvSpPr>
                <p:nvPr/>
              </p:nvSpPr>
              <p:spPr bwMode="auto">
                <a:xfrm flipH="1">
                  <a:off x="4959" y="9006"/>
                  <a:ext cx="114" cy="69"/>
                </a:xfrm>
                <a:custGeom>
                  <a:avLst/>
                  <a:gdLst>
                    <a:gd name="T0" fmla="*/ 0 w 43200"/>
                    <a:gd name="T1" fmla="*/ 0 h 22519"/>
                    <a:gd name="T2" fmla="*/ 0 w 43200"/>
                    <a:gd name="T3" fmla="*/ 0 h 22519"/>
                    <a:gd name="T4" fmla="*/ 0 w 43200"/>
                    <a:gd name="T5" fmla="*/ 0 h 225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2519" fill="none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2519" stroke="0" extrusionOk="0">
                      <a:moveTo>
                        <a:pt x="19" y="22519"/>
                      </a:moveTo>
                      <a:cubicBezTo>
                        <a:pt x="6" y="22212"/>
                        <a:pt x="0" y="2190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9" y="2251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22" name="Line 100"/>
              <p:cNvSpPr>
                <a:spLocks noChangeShapeType="1"/>
              </p:cNvSpPr>
              <p:nvPr/>
            </p:nvSpPr>
            <p:spPr bwMode="auto">
              <a:xfrm>
                <a:off x="2295525" y="1609725"/>
                <a:ext cx="107157" cy="23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16" name="Txt_PM-&gt;Pe"/>
            <p:cNvSpPr txBox="1">
              <a:spLocks noChangeArrowheads="1"/>
            </p:cNvSpPr>
            <p:nvPr/>
          </p:nvSpPr>
          <p:spPr bwMode="auto">
            <a:xfrm>
              <a:off x="1823103" y="1001202"/>
              <a:ext cx="69570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z"/>
                <a:defRPr kumimoji="1" sz="27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y"/>
                <a:defRPr kumimoji="1" sz="23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Monotype Sorts"/>
                <a:buChar char="x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 sz="21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200" b="1" i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Pm </a:t>
              </a:r>
              <a:r>
                <a:rPr kumimoji="0" lang="pl-PL" altLang="pl-PL" sz="1200" b="1" i="1" smtClean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-&gt; </a:t>
              </a:r>
              <a:r>
                <a:rPr kumimoji="0" lang="pl-PL" altLang="pl-PL" sz="1200" b="1" i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</a:t>
              </a:r>
              <a:endParaRPr kumimoji="0" lang="pl-PL" altLang="pl-PL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9" name="Siec"/>
          <p:cNvGrpSpPr/>
          <p:nvPr/>
        </p:nvGrpSpPr>
        <p:grpSpPr>
          <a:xfrm>
            <a:off x="2862263" y="1227360"/>
            <a:ext cx="4140200" cy="4270375"/>
            <a:chOff x="2862263" y="1227360"/>
            <a:chExt cx="4140200" cy="4270375"/>
          </a:xfrm>
        </p:grpSpPr>
        <p:grpSp>
          <p:nvGrpSpPr>
            <p:cNvPr id="137" name="Sieć_6kV"/>
            <p:cNvGrpSpPr>
              <a:grpSpLocks/>
            </p:cNvGrpSpPr>
            <p:nvPr/>
          </p:nvGrpSpPr>
          <p:grpSpPr bwMode="auto">
            <a:xfrm>
              <a:off x="5770563" y="4846860"/>
              <a:ext cx="1231900" cy="650875"/>
              <a:chOff x="7627" y="7518"/>
              <a:chExt cx="1938" cy="1026"/>
            </a:xfrm>
          </p:grpSpPr>
          <p:sp>
            <p:nvSpPr>
              <p:cNvPr id="138" name="AutoShape 326"/>
              <p:cNvSpPr>
                <a:spLocks noChangeArrowheads="1"/>
              </p:cNvSpPr>
              <p:nvPr/>
            </p:nvSpPr>
            <p:spPr bwMode="auto">
              <a:xfrm flipH="1">
                <a:off x="7627" y="7518"/>
                <a:ext cx="1938" cy="1026"/>
              </a:xfrm>
              <a:prstGeom prst="parallelogram">
                <a:avLst>
                  <a:gd name="adj" fmla="val 29916"/>
                </a:avLst>
              </a:prstGeom>
              <a:noFill/>
              <a:ln w="31750">
                <a:solidFill>
                  <a:srgbClr val="460A4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" name="Text Box 325"/>
              <p:cNvSpPr txBox="1">
                <a:spLocks noChangeArrowheads="1"/>
              </p:cNvSpPr>
              <p:nvPr/>
            </p:nvSpPr>
            <p:spPr bwMode="auto">
              <a:xfrm>
                <a:off x="8343" y="8031"/>
                <a:ext cx="68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800" b="1" i="1">
                    <a:solidFill>
                      <a:srgbClr val="7030A0"/>
                    </a:solidFill>
                    <a:latin typeface="Arial" pitchFamily="34" charset="0"/>
                    <a:cs typeface="Times New Roman" pitchFamily="18" charset="0"/>
                  </a:rPr>
                  <a:t>Sieć 6kV</a:t>
                </a:r>
                <a:endParaRPr kumimoji="0" lang="pl-PL" altLang="pl-PL" sz="1800">
                  <a:solidFill>
                    <a:srgbClr val="7030A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55" name="Sieć_110kV"/>
            <p:cNvGrpSpPr>
              <a:grpSpLocks/>
            </p:cNvGrpSpPr>
            <p:nvPr/>
          </p:nvGrpSpPr>
          <p:grpSpPr bwMode="auto">
            <a:xfrm>
              <a:off x="2862263" y="3108548"/>
              <a:ext cx="4103687" cy="1809750"/>
              <a:chOff x="3047" y="4782"/>
              <a:chExt cx="6461" cy="2850"/>
            </a:xfrm>
          </p:grpSpPr>
          <p:sp>
            <p:nvSpPr>
              <p:cNvPr id="356" name="AutoShape 508"/>
              <p:cNvSpPr>
                <a:spLocks noChangeArrowheads="1"/>
              </p:cNvSpPr>
              <p:nvPr/>
            </p:nvSpPr>
            <p:spPr bwMode="auto">
              <a:xfrm flipH="1">
                <a:off x="3047" y="4782"/>
                <a:ext cx="6461" cy="2850"/>
              </a:xfrm>
              <a:prstGeom prst="parallelogram">
                <a:avLst>
                  <a:gd name="adj" fmla="val 30237"/>
                </a:avLst>
              </a:prstGeom>
              <a:noFill/>
              <a:ln w="31750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7" name="Text Box 507"/>
              <p:cNvSpPr txBox="1">
                <a:spLocks noChangeArrowheads="1"/>
              </p:cNvSpPr>
              <p:nvPr/>
            </p:nvSpPr>
            <p:spPr bwMode="auto">
              <a:xfrm>
                <a:off x="5289" y="6390"/>
                <a:ext cx="1483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>
                    <a:solidFill>
                      <a:srgbClr val="00B0F0"/>
                    </a:solidFill>
                    <a:latin typeface="Arial" pitchFamily="34" charset="0"/>
                    <a:cs typeface="Times New Roman" pitchFamily="18" charset="0"/>
                  </a:rPr>
                  <a:t>Sieć 110kV</a:t>
                </a:r>
                <a:endParaRPr kumimoji="0" lang="pl-PL" altLang="pl-PL" sz="1200">
                  <a:solidFill>
                    <a:srgbClr val="00B0F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55" name="Sieć_220kV"/>
            <p:cNvGrpSpPr>
              <a:grpSpLocks/>
            </p:cNvGrpSpPr>
            <p:nvPr/>
          </p:nvGrpSpPr>
          <p:grpSpPr bwMode="auto">
            <a:xfrm>
              <a:off x="2935288" y="2257648"/>
              <a:ext cx="3905250" cy="1382712"/>
              <a:chOff x="3161" y="3430"/>
              <a:chExt cx="6156" cy="2280"/>
            </a:xfrm>
          </p:grpSpPr>
          <p:sp>
            <p:nvSpPr>
              <p:cNvPr id="456" name="AutoShape 505"/>
              <p:cNvSpPr>
                <a:spLocks noChangeArrowheads="1"/>
              </p:cNvSpPr>
              <p:nvPr/>
            </p:nvSpPr>
            <p:spPr bwMode="auto">
              <a:xfrm flipH="1">
                <a:off x="3161" y="3430"/>
                <a:ext cx="6156" cy="2280"/>
              </a:xfrm>
              <a:prstGeom prst="parallelogram">
                <a:avLst>
                  <a:gd name="adj" fmla="val 29963"/>
                </a:avLst>
              </a:prstGeom>
              <a:noFill/>
              <a:ln w="31750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7" name="Text Box 504"/>
              <p:cNvSpPr txBox="1">
                <a:spLocks noChangeArrowheads="1"/>
              </p:cNvSpPr>
              <p:nvPr/>
            </p:nvSpPr>
            <p:spPr bwMode="auto">
              <a:xfrm>
                <a:off x="5058" y="4349"/>
                <a:ext cx="15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>
                    <a:solidFill>
                      <a:srgbClr val="00B050"/>
                    </a:solidFill>
                    <a:latin typeface="Arial" pitchFamily="34" charset="0"/>
                    <a:cs typeface="Times New Roman" pitchFamily="18" charset="0"/>
                  </a:rPr>
                  <a:t>Sieć 220kV</a:t>
                </a:r>
                <a:endParaRPr kumimoji="0" lang="pl-PL" altLang="pl-PL" sz="1200">
                  <a:solidFill>
                    <a:srgbClr val="00B05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501" name="Sieć_400kV"/>
            <p:cNvGrpSpPr>
              <a:grpSpLocks/>
            </p:cNvGrpSpPr>
            <p:nvPr/>
          </p:nvGrpSpPr>
          <p:grpSpPr bwMode="auto">
            <a:xfrm>
              <a:off x="2984500" y="1227360"/>
              <a:ext cx="3727450" cy="1266825"/>
              <a:chOff x="3238" y="1818"/>
              <a:chExt cx="5871" cy="1996"/>
            </a:xfrm>
          </p:grpSpPr>
          <p:sp>
            <p:nvSpPr>
              <p:cNvPr id="502" name="AutoShape 420"/>
              <p:cNvSpPr>
                <a:spLocks noChangeArrowheads="1"/>
              </p:cNvSpPr>
              <p:nvPr/>
            </p:nvSpPr>
            <p:spPr bwMode="auto">
              <a:xfrm flipH="1">
                <a:off x="3238" y="1818"/>
                <a:ext cx="5871" cy="1996"/>
              </a:xfrm>
              <a:prstGeom prst="parallelogram">
                <a:avLst>
                  <a:gd name="adj" fmla="val 28951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pl-PL" altLang="pl-P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3" name="Text Box 419"/>
              <p:cNvSpPr txBox="1">
                <a:spLocks noChangeArrowheads="1"/>
              </p:cNvSpPr>
              <p:nvPr/>
            </p:nvSpPr>
            <p:spPr bwMode="auto">
              <a:xfrm>
                <a:off x="5599" y="2506"/>
                <a:ext cx="1687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z"/>
                  <a:defRPr kumimoji="1" sz="27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y"/>
                  <a:defRPr kumimoji="1" sz="23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Monotype Sorts"/>
                  <a:buChar char="x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1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l-PL" altLang="pl-PL" sz="1200" b="1" i="1">
                    <a:solidFill>
                      <a:srgbClr val="FF0000"/>
                    </a:solidFill>
                    <a:latin typeface="Arial" pitchFamily="34" charset="0"/>
                    <a:cs typeface="Times New Roman" pitchFamily="18" charset="0"/>
                  </a:rPr>
                  <a:t>Sieć 400kV</a:t>
                </a:r>
                <a:endParaRPr kumimoji="0" lang="pl-PL" altLang="pl-PL" sz="12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</p:grpSp>
      <p:graphicFrame>
        <p:nvGraphicFramePr>
          <p:cNvPr id="526" name="Równani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748247"/>
              </p:ext>
            </p:extLst>
          </p:nvPr>
        </p:nvGraphicFramePr>
        <p:xfrm>
          <a:off x="2671763" y="3878263"/>
          <a:ext cx="478472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Równanie" r:id="rId4" imgW="3187440" imgH="888840" progId="Equation.3">
                  <p:embed/>
                </p:oleObj>
              </mc:Choice>
              <mc:Fallback>
                <p:oleObj name="Równanie" r:id="rId4" imgW="318744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763" y="3878263"/>
                        <a:ext cx="4784725" cy="133985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" name="Tytuł"/>
          <p:cNvSpPr txBox="1">
            <a:spLocks noChangeArrowheads="1"/>
          </p:cNvSpPr>
          <p:nvPr/>
        </p:nvSpPr>
        <p:spPr bwMode="auto">
          <a:xfrm>
            <a:off x="2877626" y="301028"/>
            <a:ext cx="33887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Model </a:t>
            </a:r>
            <a:r>
              <a:rPr kumimoji="1" lang="pl-PL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systemu elektroenergetycznego</a:t>
            </a:r>
          </a:p>
        </p:txBody>
      </p:sp>
    </p:spTree>
    <p:extLst>
      <p:ext uri="{BB962C8B-B14F-4D97-AF65-F5344CB8AC3E}">
        <p14:creationId xmlns:p14="http://schemas.microsoft.com/office/powerpoint/2010/main" val="121149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"/>
          <p:cNvSpPr txBox="1">
            <a:spLocks noChangeArrowheads="1"/>
          </p:cNvSpPr>
          <p:nvPr/>
        </p:nvSpPr>
        <p:spPr bwMode="auto">
          <a:xfrm>
            <a:off x="2828668" y="464318"/>
            <a:ext cx="35698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Elementy systemu elektroenergetycznego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xt_7"/>
          <p:cNvSpPr>
            <a:spLocks noChangeArrowheads="1"/>
          </p:cNvSpPr>
          <p:nvPr/>
        </p:nvSpPr>
        <p:spPr bwMode="auto">
          <a:xfrm>
            <a:off x="2411933" y="4448145"/>
            <a:ext cx="44862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7. </a:t>
            </a:r>
            <a:r>
              <a:rPr kumimoji="0" lang="pl-PL" altLang="pl-PL" sz="1800" b="1" i="1">
                <a:latin typeface="Times New Roman" pitchFamily="18" charset="0"/>
              </a:rPr>
              <a:t>Automatyka prewencyjna i zabezpieczeniowa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" name="Txt_6"/>
          <p:cNvSpPr>
            <a:spLocks noChangeArrowheads="1"/>
          </p:cNvSpPr>
          <p:nvPr/>
        </p:nvSpPr>
        <p:spPr bwMode="auto">
          <a:xfrm>
            <a:off x="2411933" y="4016345"/>
            <a:ext cx="35500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6. </a:t>
            </a:r>
            <a:r>
              <a:rPr kumimoji="0" lang="pl-PL" altLang="pl-PL" sz="1800" b="1" i="1">
                <a:latin typeface="Times New Roman" pitchFamily="18" charset="0"/>
              </a:rPr>
              <a:t>Automatyka pomiarowa i sterująca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Txt_5"/>
          <p:cNvSpPr>
            <a:spLocks noChangeArrowheads="1"/>
          </p:cNvSpPr>
          <p:nvPr/>
        </p:nvSpPr>
        <p:spPr bwMode="auto">
          <a:xfrm>
            <a:off x="2411933" y="3582957"/>
            <a:ext cx="33150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5. </a:t>
            </a:r>
            <a:r>
              <a:rPr kumimoji="0" lang="pl-PL" altLang="pl-PL" sz="1800" b="1" i="1">
                <a:latin typeface="Times New Roman" pitchFamily="18" charset="0"/>
              </a:rPr>
              <a:t>Dławiki i baterie kondensatorów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Txt_4"/>
          <p:cNvSpPr>
            <a:spLocks noChangeArrowheads="1"/>
          </p:cNvSpPr>
          <p:nvPr/>
        </p:nvSpPr>
        <p:spPr bwMode="auto">
          <a:xfrm>
            <a:off x="2411933" y="3151157"/>
            <a:ext cx="1735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4. </a:t>
            </a:r>
            <a:r>
              <a:rPr kumimoji="0" lang="pl-PL" altLang="pl-PL" sz="1800" b="1" i="1">
                <a:latin typeface="Times New Roman" pitchFamily="18" charset="0"/>
              </a:rPr>
              <a:t>Transformatory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Txt_3"/>
          <p:cNvSpPr>
            <a:spLocks noChangeArrowheads="1"/>
          </p:cNvSpPr>
          <p:nvPr/>
        </p:nvSpPr>
        <p:spPr bwMode="auto">
          <a:xfrm>
            <a:off x="2411933" y="2719357"/>
            <a:ext cx="27507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3. </a:t>
            </a:r>
            <a:r>
              <a:rPr kumimoji="0" lang="pl-PL" altLang="pl-PL" sz="1800" b="1" i="1">
                <a:latin typeface="Times New Roman" pitchFamily="18" charset="0"/>
              </a:rPr>
              <a:t>Stacje elektroenergetyczne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Txt_2"/>
          <p:cNvSpPr>
            <a:spLocks noChangeArrowheads="1"/>
          </p:cNvSpPr>
          <p:nvPr/>
        </p:nvSpPr>
        <p:spPr bwMode="auto">
          <a:xfrm>
            <a:off x="2411933" y="2287557"/>
            <a:ext cx="26738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2. </a:t>
            </a:r>
            <a:r>
              <a:rPr kumimoji="0" lang="pl-PL" altLang="pl-PL" sz="1800" b="1" i="1">
                <a:latin typeface="Times New Roman" pitchFamily="18" charset="0"/>
              </a:rPr>
              <a:t>Linie elektroenergetyczne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Txt_1"/>
          <p:cNvSpPr>
            <a:spLocks noChangeArrowheads="1"/>
          </p:cNvSpPr>
          <p:nvPr/>
        </p:nvSpPr>
        <p:spPr bwMode="auto">
          <a:xfrm>
            <a:off x="2411933" y="1855757"/>
            <a:ext cx="1384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1. </a:t>
            </a:r>
            <a:r>
              <a:rPr kumimoji="0" lang="pl-PL" altLang="pl-PL" sz="1800" b="1" i="1">
                <a:latin typeface="Times New Roman" pitchFamily="18" charset="0"/>
              </a:rPr>
              <a:t>Elektrownie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0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_11"/>
          <p:cNvSpPr>
            <a:spLocks noChangeArrowheads="1"/>
          </p:cNvSpPr>
          <p:nvPr/>
        </p:nvSpPr>
        <p:spPr bwMode="auto">
          <a:xfrm>
            <a:off x="1971675" y="5453063"/>
            <a:ext cx="63415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11. </a:t>
            </a:r>
            <a:r>
              <a:rPr kumimoji="0" lang="pl-PL" altLang="pl-PL" sz="1800" b="1" i="1">
                <a:latin typeface="Times New Roman" pitchFamily="18" charset="0"/>
              </a:rPr>
              <a:t>Struktura </a:t>
            </a:r>
            <a:r>
              <a:rPr kumimoji="0" lang="pl-PL" altLang="pl-PL" sz="1800" b="1" i="1" smtClean="0">
                <a:latin typeface="Times New Roman" pitchFamily="18" charset="0"/>
              </a:rPr>
              <a:t>mocy </a:t>
            </a:r>
            <a:r>
              <a:rPr kumimoji="0" lang="pl-PL" altLang="pl-PL" sz="1800" b="1" i="1">
                <a:latin typeface="Times New Roman" pitchFamily="18" charset="0"/>
              </a:rPr>
              <a:t>zapotrzebowanej – zmienność dobowa, roczna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Tekst_10"/>
          <p:cNvSpPr>
            <a:spLocks noChangeArrowheads="1"/>
          </p:cNvSpPr>
          <p:nvPr/>
        </p:nvSpPr>
        <p:spPr bwMode="auto">
          <a:xfrm>
            <a:off x="1971675" y="5021263"/>
            <a:ext cx="3206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10. </a:t>
            </a:r>
            <a:r>
              <a:rPr kumimoji="0" lang="pl-PL" altLang="pl-PL" sz="1800" b="1" i="1" smtClean="0">
                <a:latin typeface="Times New Roman" pitchFamily="18" charset="0"/>
              </a:rPr>
              <a:t>Największa </a:t>
            </a:r>
            <a:r>
              <a:rPr kumimoji="0" lang="pl-PL" altLang="pl-PL" sz="1800" b="1" i="1">
                <a:latin typeface="Times New Roman" pitchFamily="18" charset="0"/>
              </a:rPr>
              <a:t>odległość przesyłu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" name="Tekst_9"/>
          <p:cNvSpPr>
            <a:spLocks noChangeArrowheads="1"/>
          </p:cNvSpPr>
          <p:nvPr/>
        </p:nvSpPr>
        <p:spPr bwMode="auto">
          <a:xfrm>
            <a:off x="1971675" y="4589463"/>
            <a:ext cx="163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9. </a:t>
            </a:r>
            <a:r>
              <a:rPr kumimoji="0" lang="pl-PL" altLang="pl-PL" sz="1800" b="1" i="1">
                <a:latin typeface="Times New Roman" pitchFamily="18" charset="0"/>
              </a:rPr>
              <a:t>Struktura sieci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Tekst_8"/>
          <p:cNvSpPr>
            <a:spLocks noChangeArrowheads="1"/>
          </p:cNvSpPr>
          <p:nvPr/>
        </p:nvSpPr>
        <p:spPr bwMode="auto">
          <a:xfrm>
            <a:off x="1971675" y="4157663"/>
            <a:ext cx="36869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8. </a:t>
            </a:r>
            <a:r>
              <a:rPr kumimoji="0" lang="pl-PL" altLang="pl-PL" sz="1800" b="1" i="1">
                <a:latin typeface="Times New Roman" pitchFamily="18" charset="0"/>
              </a:rPr>
              <a:t>Najwyższe napięcie sieci przesyłowej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Tekst_7"/>
          <p:cNvSpPr>
            <a:spLocks noChangeArrowheads="1"/>
          </p:cNvSpPr>
          <p:nvPr/>
        </p:nvSpPr>
        <p:spPr bwMode="auto">
          <a:xfrm>
            <a:off x="1971675" y="3725863"/>
            <a:ext cx="28084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7. </a:t>
            </a:r>
            <a:r>
              <a:rPr kumimoji="0" lang="pl-PL" altLang="pl-PL" sz="1800" b="1" i="1">
                <a:latin typeface="Times New Roman" pitchFamily="18" charset="0"/>
              </a:rPr>
              <a:t>Napięcia znamionowe sieci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Tekst_6"/>
          <p:cNvSpPr>
            <a:spLocks noChangeArrowheads="1"/>
          </p:cNvSpPr>
          <p:nvPr/>
        </p:nvSpPr>
        <p:spPr bwMode="auto">
          <a:xfrm>
            <a:off x="1971675" y="3294063"/>
            <a:ext cx="27058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6. </a:t>
            </a:r>
            <a:r>
              <a:rPr kumimoji="0" lang="pl-PL" altLang="pl-PL" sz="1800" b="1" i="1">
                <a:latin typeface="Times New Roman" pitchFamily="18" charset="0"/>
              </a:rPr>
              <a:t>Moc największych bloków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Tekst_5"/>
          <p:cNvSpPr>
            <a:spLocks noChangeArrowheads="1"/>
          </p:cNvSpPr>
          <p:nvPr/>
        </p:nvSpPr>
        <p:spPr bwMode="auto">
          <a:xfrm>
            <a:off x="1979712" y="2852936"/>
            <a:ext cx="28597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5. </a:t>
            </a:r>
            <a:r>
              <a:rPr kumimoji="0" lang="pl-PL" altLang="pl-PL" sz="1800" b="1" i="1">
                <a:latin typeface="Times New Roman" pitchFamily="18" charset="0"/>
              </a:rPr>
              <a:t>Moc największej elektrowni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Tekst_4"/>
          <p:cNvSpPr>
            <a:spLocks noChangeArrowheads="1"/>
          </p:cNvSpPr>
          <p:nvPr/>
        </p:nvSpPr>
        <p:spPr bwMode="auto">
          <a:xfrm>
            <a:off x="1971675" y="2428875"/>
            <a:ext cx="19556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4. </a:t>
            </a:r>
            <a:r>
              <a:rPr kumimoji="0" lang="pl-PL" altLang="pl-PL" sz="1800" b="1" i="1">
                <a:latin typeface="Times New Roman" pitchFamily="18" charset="0"/>
              </a:rPr>
              <a:t>Moc dyspozycyjna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" name="Tekst_3"/>
          <p:cNvSpPr>
            <a:spLocks noChangeArrowheads="1"/>
          </p:cNvSpPr>
          <p:nvPr/>
        </p:nvSpPr>
        <p:spPr bwMode="auto">
          <a:xfrm>
            <a:off x="1971675" y="1997075"/>
            <a:ext cx="163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3. </a:t>
            </a:r>
            <a:r>
              <a:rPr kumimoji="0" lang="pl-PL" altLang="pl-PL" sz="1800" b="1" i="1">
                <a:latin typeface="Times New Roman" pitchFamily="18" charset="0"/>
              </a:rPr>
              <a:t>Moc szczytowa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Tekst_2"/>
          <p:cNvSpPr>
            <a:spLocks noChangeArrowheads="1"/>
          </p:cNvSpPr>
          <p:nvPr/>
        </p:nvSpPr>
        <p:spPr bwMode="auto">
          <a:xfrm>
            <a:off x="1971675" y="1565275"/>
            <a:ext cx="31803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2. </a:t>
            </a:r>
            <a:r>
              <a:rPr kumimoji="0" lang="pl-PL" altLang="pl-PL" sz="1800" b="1" i="1">
                <a:latin typeface="Times New Roman" pitchFamily="18" charset="0"/>
              </a:rPr>
              <a:t>Struktura mocy zainstalowanej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" name="Tekst_1"/>
          <p:cNvSpPr>
            <a:spLocks noChangeArrowheads="1"/>
          </p:cNvSpPr>
          <p:nvPr/>
        </p:nvSpPr>
        <p:spPr bwMode="auto">
          <a:xfrm>
            <a:off x="1971675" y="1133475"/>
            <a:ext cx="37792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1. </a:t>
            </a:r>
            <a:r>
              <a:rPr kumimoji="0" lang="pl-PL" altLang="pl-PL" sz="1800" b="1" i="1">
                <a:latin typeface="Times New Roman" pitchFamily="18" charset="0"/>
              </a:rPr>
              <a:t>Moc zainstalowana w elektrowniach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" name="Tytuł"/>
          <p:cNvSpPr txBox="1">
            <a:spLocks noChangeArrowheads="1"/>
          </p:cNvSpPr>
          <p:nvPr/>
        </p:nvSpPr>
        <p:spPr bwMode="auto">
          <a:xfrm>
            <a:off x="2746180" y="583069"/>
            <a:ext cx="36516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Parametry systemu elektroenergetycznego</a:t>
            </a:r>
          </a:p>
        </p:txBody>
      </p:sp>
    </p:spTree>
    <p:extLst>
      <p:ext uri="{BB962C8B-B14F-4D97-AF65-F5344CB8AC3E}">
        <p14:creationId xmlns:p14="http://schemas.microsoft.com/office/powerpoint/2010/main" val="424004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_7"/>
          <p:cNvSpPr>
            <a:spLocks noChangeArrowheads="1"/>
          </p:cNvSpPr>
          <p:nvPr/>
        </p:nvSpPr>
        <p:spPr bwMode="auto">
          <a:xfrm>
            <a:off x="1848144" y="4448145"/>
            <a:ext cx="24109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7. </a:t>
            </a:r>
            <a:r>
              <a:rPr kumimoji="0" lang="pl-PL" altLang="pl-PL" sz="1800" b="1" i="1">
                <a:latin typeface="Times New Roman" pitchFamily="18" charset="0"/>
              </a:rPr>
              <a:t>Brak zaników napięcia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Tekst_6"/>
          <p:cNvSpPr>
            <a:spLocks noChangeArrowheads="1"/>
          </p:cNvSpPr>
          <p:nvPr/>
        </p:nvSpPr>
        <p:spPr bwMode="auto">
          <a:xfrm>
            <a:off x="1848144" y="4016345"/>
            <a:ext cx="38792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6. </a:t>
            </a:r>
            <a:r>
              <a:rPr kumimoji="0" lang="pl-PL" altLang="pl-PL" sz="1800" b="1" i="1">
                <a:latin typeface="Times New Roman" pitchFamily="18" charset="0"/>
              </a:rPr>
              <a:t>Małe wahania napięcia (krótkotrwałe)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" name="Tekst_5"/>
          <p:cNvSpPr>
            <a:spLocks noChangeArrowheads="1"/>
          </p:cNvSpPr>
          <p:nvPr/>
        </p:nvSpPr>
        <p:spPr bwMode="auto">
          <a:xfrm>
            <a:off x="1848144" y="3582957"/>
            <a:ext cx="6236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5. </a:t>
            </a:r>
            <a:r>
              <a:rPr kumimoji="0" lang="pl-PL" altLang="pl-PL" sz="1800" b="1" i="1">
                <a:latin typeface="Times New Roman" pitchFamily="18" charset="0"/>
              </a:rPr>
              <a:t>Bezprzerwowość </a:t>
            </a:r>
            <a:r>
              <a:rPr kumimoji="0" lang="pl-PL" altLang="pl-PL" sz="1800" b="1" i="1" smtClean="0">
                <a:latin typeface="Times New Roman" pitchFamily="18" charset="0"/>
              </a:rPr>
              <a:t>zasilania</a:t>
            </a:r>
            <a:r>
              <a:rPr kumimoji="0" lang="pl-PL" altLang="pl-PL" sz="1800" b="1" i="1" smtClean="0"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pl-PL" sz="1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AIT</a:t>
            </a:r>
            <a:r>
              <a:rPr lang="pl-PL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, ENS, SAIDI, SAIFI </a:t>
            </a:r>
            <a:r>
              <a:rPr lang="pl-PL" sz="1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MAIFI</a:t>
            </a:r>
            <a:r>
              <a:rPr lang="pl-PL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pl-PL" altLang="pl-PL" sz="1800" b="1" i="1" smtClean="0">
                <a:latin typeface="Times New Roman" pitchFamily="18" charset="0"/>
              </a:rPr>
              <a:t>)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Tekst_4"/>
          <p:cNvSpPr>
            <a:spLocks noChangeArrowheads="1"/>
          </p:cNvSpPr>
          <p:nvPr/>
        </p:nvSpPr>
        <p:spPr bwMode="auto">
          <a:xfrm>
            <a:off x="1848144" y="3151157"/>
            <a:ext cx="66556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4. </a:t>
            </a:r>
            <a:r>
              <a:rPr kumimoji="0" lang="pl-PL" altLang="pl-PL" sz="1800" b="1" i="1">
                <a:latin typeface="Times New Roman" pitchFamily="18" charset="0"/>
              </a:rPr>
              <a:t>Kształt krzywej napięcia (zawartość wyższych </a:t>
            </a:r>
            <a:r>
              <a:rPr kumimoji="0" lang="pl-PL" altLang="pl-PL" sz="1800" b="1" i="1" smtClean="0">
                <a:latin typeface="Times New Roman" pitchFamily="18" charset="0"/>
              </a:rPr>
              <a:t>harmonicznych THD)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Tekst_3"/>
          <p:cNvSpPr>
            <a:spLocks noChangeArrowheads="1"/>
          </p:cNvSpPr>
          <p:nvPr/>
        </p:nvSpPr>
        <p:spPr bwMode="auto">
          <a:xfrm>
            <a:off x="1848144" y="2719357"/>
            <a:ext cx="15004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3. </a:t>
            </a:r>
            <a:r>
              <a:rPr kumimoji="0" lang="pl-PL" altLang="pl-PL" sz="1800" b="1" i="1">
                <a:latin typeface="Times New Roman" pitchFamily="18" charset="0"/>
              </a:rPr>
              <a:t>Częstotliwość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Tekst_2"/>
          <p:cNvSpPr>
            <a:spLocks noChangeArrowheads="1"/>
          </p:cNvSpPr>
          <p:nvPr/>
        </p:nvSpPr>
        <p:spPr bwMode="auto">
          <a:xfrm>
            <a:off x="1848144" y="2287557"/>
            <a:ext cx="2487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2. </a:t>
            </a:r>
            <a:r>
              <a:rPr kumimoji="0" lang="pl-PL" altLang="pl-PL" sz="1800" b="1" i="1">
                <a:latin typeface="Times New Roman" pitchFamily="18" charset="0"/>
              </a:rPr>
              <a:t>Symetria fazowa napięć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Tekst_1"/>
          <p:cNvSpPr>
            <a:spLocks noChangeArrowheads="1"/>
          </p:cNvSpPr>
          <p:nvPr/>
        </p:nvSpPr>
        <p:spPr bwMode="auto">
          <a:xfrm>
            <a:off x="1848144" y="1855757"/>
            <a:ext cx="44201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70C0"/>
              </a:buClr>
              <a:buFontTx/>
              <a:buNone/>
            </a:pPr>
            <a:r>
              <a:rPr kumimoji="0" lang="pl-PL" altLang="pl-PL" sz="1800" b="1" i="1">
                <a:solidFill>
                  <a:srgbClr val="00B050"/>
                </a:solidFill>
                <a:latin typeface="Times New Roman" pitchFamily="18" charset="0"/>
              </a:rPr>
              <a:t>1. </a:t>
            </a:r>
            <a:r>
              <a:rPr kumimoji="0" lang="pl-PL" altLang="pl-PL" sz="1800" b="1" i="1">
                <a:latin typeface="Times New Roman" pitchFamily="18" charset="0"/>
              </a:rPr>
              <a:t>Właściwa wartość napięcia na odbiornikach</a:t>
            </a:r>
            <a:endParaRPr kumimoji="0" lang="pl-PL" altLang="pl-PL" sz="1800" b="1" i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Tytuł"/>
          <p:cNvSpPr txBox="1">
            <a:spLocks noChangeArrowheads="1"/>
          </p:cNvSpPr>
          <p:nvPr/>
        </p:nvSpPr>
        <p:spPr bwMode="auto">
          <a:xfrm>
            <a:off x="2782247" y="849769"/>
            <a:ext cx="35795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Wskaźniki jakościowe energii elektrycznej</a:t>
            </a:r>
          </a:p>
        </p:txBody>
      </p:sp>
    </p:spTree>
    <p:extLst>
      <p:ext uri="{BB962C8B-B14F-4D97-AF65-F5344CB8AC3E}">
        <p14:creationId xmlns:p14="http://schemas.microsoft.com/office/powerpoint/2010/main" val="424004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Wyk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24" y="836494"/>
            <a:ext cx="7780496" cy="49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"/>
          <p:cNvSpPr txBox="1">
            <a:spLocks noChangeArrowheads="1"/>
          </p:cNvSpPr>
          <p:nvPr/>
        </p:nvSpPr>
        <p:spPr bwMode="auto">
          <a:xfrm>
            <a:off x="2883236" y="256887"/>
            <a:ext cx="337752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Moc zainstalowana w latach 1960 - 2018</a:t>
            </a:r>
            <a:endParaRPr kumimoji="1" lang="pl-PL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rwia2006">
  <a:themeElements>
    <a:clrScheme name="Karwia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rwia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Karwia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2745</TotalTime>
  <Words>1616</Words>
  <Application>Microsoft Office PowerPoint</Application>
  <PresentationFormat>Pokaz na ekranie (4:3)</PresentationFormat>
  <Paragraphs>513</Paragraphs>
  <Slides>30</Slides>
  <Notes>6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2" baseType="lpstr">
      <vt:lpstr>Karwia2006</vt:lpstr>
      <vt:lpstr>Równanie</vt:lpstr>
      <vt:lpstr>Struktura i parametry systemu  elektroenergetycznego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użytkowników programu PLANS</dc:title>
  <dc:creator>tmzdun</dc:creator>
  <cp:lastModifiedBy>ZZ</cp:lastModifiedBy>
  <cp:revision>171</cp:revision>
  <dcterms:created xsi:type="dcterms:W3CDTF">2004-09-15T07:26:02Z</dcterms:created>
  <dcterms:modified xsi:type="dcterms:W3CDTF">2020-12-18T13:59:12Z</dcterms:modified>
</cp:coreProperties>
</file>