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0"/>
  </p:notesMasterIdLst>
  <p:sldIdLst>
    <p:sldId id="256" r:id="rId2"/>
    <p:sldId id="257" r:id="rId3"/>
    <p:sldId id="606" r:id="rId4"/>
    <p:sldId id="617" r:id="rId5"/>
    <p:sldId id="258" r:id="rId6"/>
    <p:sldId id="259" r:id="rId7"/>
    <p:sldId id="260" r:id="rId8"/>
    <p:sldId id="261" r:id="rId9"/>
    <p:sldId id="631" r:id="rId10"/>
    <p:sldId id="632" r:id="rId11"/>
    <p:sldId id="634" r:id="rId12"/>
    <p:sldId id="633" r:id="rId13"/>
    <p:sldId id="263" r:id="rId14"/>
    <p:sldId id="264" r:id="rId15"/>
    <p:sldId id="265" r:id="rId16"/>
    <p:sldId id="266" r:id="rId17"/>
    <p:sldId id="267" r:id="rId18"/>
    <p:sldId id="269" r:id="rId19"/>
    <p:sldId id="270" r:id="rId20"/>
    <p:sldId id="271" r:id="rId21"/>
    <p:sldId id="635" r:id="rId22"/>
    <p:sldId id="636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637" r:id="rId31"/>
    <p:sldId id="639" r:id="rId32"/>
    <p:sldId id="618" r:id="rId33"/>
    <p:sldId id="619" r:id="rId34"/>
    <p:sldId id="620" r:id="rId35"/>
    <p:sldId id="621" r:id="rId36"/>
    <p:sldId id="622" r:id="rId37"/>
    <p:sldId id="623" r:id="rId38"/>
    <p:sldId id="624" r:id="rId39"/>
    <p:sldId id="625" r:id="rId40"/>
    <p:sldId id="626" r:id="rId41"/>
    <p:sldId id="627" r:id="rId42"/>
    <p:sldId id="628" r:id="rId43"/>
    <p:sldId id="640" r:id="rId44"/>
    <p:sldId id="641" r:id="rId45"/>
    <p:sldId id="294" r:id="rId46"/>
    <p:sldId id="295" r:id="rId47"/>
    <p:sldId id="296" r:id="rId48"/>
    <p:sldId id="297" r:id="rId49"/>
    <p:sldId id="300" r:id="rId50"/>
    <p:sldId id="302" r:id="rId51"/>
    <p:sldId id="642" r:id="rId52"/>
    <p:sldId id="643" r:id="rId53"/>
    <p:sldId id="303" r:id="rId54"/>
    <p:sldId id="304" r:id="rId55"/>
    <p:sldId id="305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645" r:id="rId68"/>
    <p:sldId id="647" r:id="rId69"/>
    <p:sldId id="681" r:id="rId70"/>
    <p:sldId id="648" r:id="rId71"/>
    <p:sldId id="649" r:id="rId72"/>
    <p:sldId id="650" r:id="rId73"/>
    <p:sldId id="651" r:id="rId74"/>
    <p:sldId id="652" r:id="rId75"/>
    <p:sldId id="262" r:id="rId76"/>
    <p:sldId id="653" r:id="rId77"/>
    <p:sldId id="654" r:id="rId78"/>
    <p:sldId id="655" r:id="rId79"/>
    <p:sldId id="656" r:id="rId80"/>
    <p:sldId id="657" r:id="rId81"/>
    <p:sldId id="658" r:id="rId82"/>
    <p:sldId id="659" r:id="rId83"/>
    <p:sldId id="660" r:id="rId84"/>
    <p:sldId id="682" r:id="rId85"/>
    <p:sldId id="661" r:id="rId86"/>
    <p:sldId id="272" r:id="rId87"/>
    <p:sldId id="662" r:id="rId88"/>
    <p:sldId id="663" r:id="rId89"/>
    <p:sldId id="664" r:id="rId90"/>
    <p:sldId id="665" r:id="rId91"/>
    <p:sldId id="666" r:id="rId92"/>
    <p:sldId id="667" r:id="rId93"/>
    <p:sldId id="668" r:id="rId94"/>
    <p:sldId id="281" r:id="rId95"/>
    <p:sldId id="282" r:id="rId96"/>
    <p:sldId id="283" r:id="rId97"/>
    <p:sldId id="284" r:id="rId98"/>
    <p:sldId id="285" r:id="rId99"/>
    <p:sldId id="286" r:id="rId100"/>
    <p:sldId id="287" r:id="rId101"/>
    <p:sldId id="288" r:id="rId102"/>
    <p:sldId id="684" r:id="rId103"/>
    <p:sldId id="290" r:id="rId104"/>
    <p:sldId id="291" r:id="rId105"/>
    <p:sldId id="292" r:id="rId106"/>
    <p:sldId id="293" r:id="rId107"/>
    <p:sldId id="669" r:id="rId108"/>
    <p:sldId id="670" r:id="rId109"/>
    <p:sldId id="671" r:id="rId110"/>
    <p:sldId id="673" r:id="rId111"/>
    <p:sldId id="674" r:id="rId112"/>
    <p:sldId id="301" r:id="rId113"/>
    <p:sldId id="676" r:id="rId114"/>
    <p:sldId id="678" r:id="rId115"/>
    <p:sldId id="679" r:id="rId116"/>
    <p:sldId id="680" r:id="rId117"/>
    <p:sldId id="685" r:id="rId118"/>
    <p:sldId id="616" r:id="rId11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59" autoAdjust="0"/>
    <p:restoredTop sz="94660"/>
  </p:normalViewPr>
  <p:slideViewPr>
    <p:cSldViewPr>
      <p:cViewPr varScale="1">
        <p:scale>
          <a:sx n="107" d="100"/>
          <a:sy n="107" d="100"/>
        </p:scale>
        <p:origin x="207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528"/>
    </p:cViewPr>
  </p:sorterViewPr>
  <p:notesViewPr>
    <p:cSldViewPr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tableStyles" Target="tableStyle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9FC0F-5C84-48E7-983F-3DA3156375A8}" type="datetimeFigureOut">
              <a:rPr lang="pl-PL" smtClean="0"/>
              <a:t>16.09.2024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10699-7E86-4987-B12F-2EDB179D76E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9607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lo_wymiar_pp_zaokragl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0"/>
            <a:ext cx="8408987" cy="628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35013" y="5032375"/>
            <a:ext cx="527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pl-PL" sz="1800" dirty="0">
              <a:latin typeface="Arial" charset="0"/>
            </a:endParaRPr>
          </a:p>
        </p:txBody>
      </p:sp>
      <p:cxnSp>
        <p:nvCxnSpPr>
          <p:cNvPr id="8" name="Łącznik prosty 11"/>
          <p:cNvCxnSpPr/>
          <p:nvPr/>
        </p:nvCxnSpPr>
        <p:spPr bwMode="auto">
          <a:xfrm flipV="1">
            <a:off x="1168400" y="3602038"/>
            <a:ext cx="7581900" cy="0"/>
          </a:xfrm>
          <a:prstGeom prst="line">
            <a:avLst/>
          </a:prstGeom>
          <a:ln>
            <a:solidFill>
              <a:srgbClr val="0066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16013" y="1548674"/>
            <a:ext cx="7772400" cy="1869769"/>
          </a:xfrm>
        </p:spPr>
        <p:txBody>
          <a:bodyPr anchor="b"/>
          <a:lstStyle>
            <a:lvl1pPr>
              <a:defRPr lang="pl-PL" sz="4000" i="0" u="none" dirty="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35150" y="3803956"/>
            <a:ext cx="6400800" cy="1443294"/>
          </a:xfrm>
        </p:spPr>
        <p:txBody>
          <a:bodyPr/>
          <a:lstStyle>
            <a:lvl1pPr marL="0" indent="0" algn="ctr">
              <a:buFontTx/>
              <a:buNone/>
              <a:defRPr sz="2800" i="1"/>
            </a:lvl1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pic>
        <p:nvPicPr>
          <p:cNvPr id="9" name="Picture 5" descr="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37312"/>
            <a:ext cx="7905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7"/>
          <p:cNvSpPr txBox="1">
            <a:spLocks noChangeArrowheads="1"/>
          </p:cNvSpPr>
          <p:nvPr userDrawn="1"/>
        </p:nvSpPr>
        <p:spPr bwMode="auto">
          <a:xfrm>
            <a:off x="1901914" y="6381328"/>
            <a:ext cx="62847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1800" i="1" dirty="0">
                <a:solidFill>
                  <a:schemeClr val="bg1"/>
                </a:solidFill>
                <a:latin typeface="Arial" charset="0"/>
              </a:rPr>
              <a:t>Warsztaty użytkowników programu PLANS – Kościelisko’24</a:t>
            </a:r>
          </a:p>
        </p:txBody>
      </p:sp>
    </p:spTree>
    <p:extLst>
      <p:ext uri="{BB962C8B-B14F-4D97-AF65-F5344CB8AC3E}">
        <p14:creationId xmlns:p14="http://schemas.microsoft.com/office/powerpoint/2010/main" val="2522990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73016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/>
              <a:t>Kliknij ikonę, aby dodać obraz</a:t>
            </a:r>
            <a:endParaRPr lang="en-GB" noProof="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717823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78590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921500" y="260350"/>
            <a:ext cx="1909763" cy="5865813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187450" y="260350"/>
            <a:ext cx="5581650" cy="5865813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198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90488"/>
            <a:ext cx="8507735" cy="1017587"/>
          </a:xfrm>
        </p:spPr>
        <p:txBody>
          <a:bodyPr/>
          <a:lstStyle>
            <a:lvl1pPr>
              <a:defRPr sz="2800"/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4940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051720" y="332657"/>
            <a:ext cx="6779543" cy="489654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0476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30285" y="4406900"/>
            <a:ext cx="7772400" cy="1362075"/>
          </a:xfrm>
        </p:spPr>
        <p:txBody>
          <a:bodyPr anchor="t"/>
          <a:lstStyle>
            <a:lvl1pPr algn="l">
              <a:defRPr sz="3600" b="1" cap="none" baseline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30285" y="2906713"/>
            <a:ext cx="7772400" cy="1500187"/>
          </a:xfrm>
        </p:spPr>
        <p:txBody>
          <a:bodyPr anchor="b"/>
          <a:lstStyle>
            <a:lvl1pPr marL="0" indent="0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04091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87450" y="1196975"/>
            <a:ext cx="3744913" cy="4929188"/>
          </a:xfrm>
        </p:spPr>
        <p:txBody>
          <a:bodyPr/>
          <a:lstStyle>
            <a:lvl1pPr>
              <a:defRPr sz="2000"/>
            </a:lvl1pPr>
            <a:lvl2pPr>
              <a:defRPr lang="pl-PL" sz="2000" dirty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084763" y="1196975"/>
            <a:ext cx="3746500" cy="49291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266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7957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187450" y="90489"/>
            <a:ext cx="7643813" cy="314176"/>
          </a:xfrm>
        </p:spPr>
        <p:txBody>
          <a:bodyPr/>
          <a:lstStyle>
            <a:lvl1pPr>
              <a:defRPr sz="2000"/>
            </a:lvl1pPr>
          </a:lstStyle>
          <a:p>
            <a:r>
              <a:rPr lang="pl-PL" sz="2000" dirty="0"/>
              <a:t>Zamiana odbioru na transformator 110/15 </a:t>
            </a:r>
            <a:r>
              <a:rPr lang="pl-PL" sz="2000" dirty="0" err="1"/>
              <a:t>kV</a:t>
            </a:r>
            <a:r>
              <a:rPr lang="pl-PL" sz="2000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0522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76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 prezenta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5B85D2EA-B00D-C65E-74F3-F851191FC144}"/>
              </a:ext>
            </a:extLst>
          </p:cNvPr>
          <p:cNvSpPr txBox="1"/>
          <p:nvPr userDrawn="1"/>
        </p:nvSpPr>
        <p:spPr>
          <a:xfrm>
            <a:off x="1126057" y="90489"/>
            <a:ext cx="68918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l-PL" sz="2000" b="1" dirty="0">
                <a:solidFill>
                  <a:srgbClr val="222268"/>
                </a:solidFill>
                <a:latin typeface="+mj-lt"/>
                <a:ea typeface="+mj-ea"/>
                <a:cs typeface="+mj-cs"/>
              </a:rPr>
              <a:t>Zamiana odbioru na transformator 110/15 </a:t>
            </a:r>
            <a:r>
              <a:rPr lang="pl-PL" sz="2000" b="1" dirty="0" err="1">
                <a:solidFill>
                  <a:srgbClr val="222268"/>
                </a:solidFill>
                <a:latin typeface="+mj-lt"/>
                <a:ea typeface="+mj-ea"/>
                <a:cs typeface="+mj-cs"/>
              </a:rPr>
              <a:t>kV</a:t>
            </a:r>
            <a:r>
              <a:rPr lang="pl-PL" sz="2000" b="1" dirty="0">
                <a:solidFill>
                  <a:srgbClr val="222268"/>
                </a:solidFill>
                <a:latin typeface="+mj-lt"/>
                <a:ea typeface="+mj-ea"/>
                <a:cs typeface="+mj-cs"/>
              </a:rPr>
              <a:t> (część 2)</a:t>
            </a:r>
          </a:p>
        </p:txBody>
      </p:sp>
    </p:spTree>
    <p:extLst>
      <p:ext uri="{BB962C8B-B14F-4D97-AF65-F5344CB8AC3E}">
        <p14:creationId xmlns:p14="http://schemas.microsoft.com/office/powerpoint/2010/main" val="34654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3300"/>
            </a:gs>
            <a:gs pos="100000">
              <a:srgbClr val="0080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90488"/>
            <a:ext cx="7643813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7450" y="1196975"/>
            <a:ext cx="7643813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dirty="0"/>
              <a:t>Kliknij, aby edytować style wzorca tekstu</a:t>
            </a:r>
          </a:p>
          <a:p>
            <a:pPr lvl="1"/>
            <a:r>
              <a:rPr lang="pl-PL" altLang="pl-PL" dirty="0"/>
              <a:t>Drugi poziom</a:t>
            </a:r>
          </a:p>
          <a:p>
            <a:pPr lvl="2"/>
            <a:r>
              <a:rPr lang="pl-PL" altLang="pl-PL" dirty="0"/>
              <a:t>Trzeci poziom</a:t>
            </a:r>
          </a:p>
          <a:p>
            <a:pPr lvl="3"/>
            <a:r>
              <a:rPr lang="pl-PL" altLang="pl-PL" dirty="0"/>
              <a:t>Czwarty poziom</a:t>
            </a:r>
          </a:p>
          <a:p>
            <a:pPr lvl="4"/>
            <a:r>
              <a:rPr lang="pl-PL" altLang="pl-PL" dirty="0"/>
              <a:t>Piąty poziom</a:t>
            </a:r>
          </a:p>
        </p:txBody>
      </p:sp>
      <p:pic>
        <p:nvPicPr>
          <p:cNvPr id="1029" name="Picture 5" descr="logo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09320"/>
            <a:ext cx="7905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735013" y="5032375"/>
            <a:ext cx="527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pl-PL" sz="1800" dirty="0">
              <a:latin typeface="Arial" charset="0"/>
            </a:endParaRP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1901914" y="6309476"/>
            <a:ext cx="62847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1800" i="1" dirty="0">
                <a:solidFill>
                  <a:schemeClr val="bg1"/>
                </a:solidFill>
                <a:latin typeface="Arial" charset="0"/>
              </a:rPr>
              <a:t>Warsztaty użytkowników programu PLANS – Kościelisko’24</a:t>
            </a:r>
          </a:p>
        </p:txBody>
      </p:sp>
      <p:pic>
        <p:nvPicPr>
          <p:cNvPr id="2" name="Picture 2" descr="C:\Warsztaty_Plans\Obraz1.png"/>
          <p:cNvPicPr>
            <a:picLocks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7" y="0"/>
            <a:ext cx="9098651" cy="62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5" r:id="rId9"/>
    <p:sldLayoutId id="2147483680" r:id="rId10"/>
    <p:sldLayoutId id="2147483681" r:id="rId11"/>
    <p:sldLayoutId id="2147483682" r:id="rId12"/>
    <p:sldLayoutId id="2147483683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9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9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9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9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9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9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9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9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9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9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9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9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9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9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9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9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9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9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9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9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9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9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9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9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3200" dirty="0"/>
              <a:t>Zamiana odbioru na transformator 3</a:t>
            </a:r>
            <a:r>
              <a:rPr lang="pl-PL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‑</a:t>
            </a:r>
            <a:r>
              <a:rPr lang="pl-PL" sz="3200" dirty="0"/>
              <a:t>uzwojeniowy 110/15 </a:t>
            </a:r>
            <a:r>
              <a:rPr lang="pl-PL" sz="3200" dirty="0" err="1"/>
              <a:t>kV</a:t>
            </a:r>
            <a:br>
              <a:rPr lang="pl-PL" sz="3200" dirty="0"/>
            </a:br>
            <a:r>
              <a:rPr lang="pl-PL" sz="3200" dirty="0"/>
              <a:t>Część 2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16013" y="3845072"/>
            <a:ext cx="7772400" cy="1443294"/>
          </a:xfrm>
        </p:spPr>
        <p:txBody>
          <a:bodyPr/>
          <a:lstStyle/>
          <a:p>
            <a:r>
              <a:rPr lang="pl-PL" sz="2400" dirty="0" err="1"/>
              <a:t>Plans</a:t>
            </a:r>
            <a:endParaRPr lang="pl-PL" sz="2400" dirty="0"/>
          </a:p>
          <a:p>
            <a:r>
              <a:rPr lang="pl-PL" sz="2400" dirty="0"/>
              <a:t>Kościelisko 2024</a:t>
            </a:r>
          </a:p>
        </p:txBody>
      </p:sp>
    </p:spTree>
    <p:extLst>
      <p:ext uri="{BB962C8B-B14F-4D97-AF65-F5344CB8AC3E}">
        <p14:creationId xmlns:p14="http://schemas.microsoft.com/office/powerpoint/2010/main" val="57466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7D828E8-EE67-811B-825E-81BA9C05C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0915"/>
            <a:ext cx="9144000" cy="587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78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1">
            <a:extLst>
              <a:ext uri="{FF2B5EF4-FFF2-40B4-BE49-F238E27FC236}">
                <a16:creationId xmlns:a16="http://schemas.microsoft.com/office/drawing/2014/main" id="{C531270F-05DA-58A2-E5D3-C5154EA85F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2">
            <a:extLst>
              <a:ext uri="{FF2B5EF4-FFF2-40B4-BE49-F238E27FC236}">
                <a16:creationId xmlns:a16="http://schemas.microsoft.com/office/drawing/2014/main" id="{B265D38A-BAEE-4E4E-3AF8-05A1731999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41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2DBC25-ECF7-81B7-7EEA-E89064FD9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450" y="90488"/>
            <a:ext cx="7643813" cy="1538312"/>
          </a:xfrm>
        </p:spPr>
        <p:txBody>
          <a:bodyPr/>
          <a:lstStyle/>
          <a:p>
            <a:r>
              <a:rPr lang="pl-PL" dirty="0"/>
              <a:t>Metoda 2.</a:t>
            </a:r>
            <a:br>
              <a:rPr lang="pl-PL" dirty="0"/>
            </a:br>
            <a:r>
              <a:rPr lang="pl-PL" dirty="0"/>
              <a:t>Przepływ na transformatorze.</a:t>
            </a:r>
          </a:p>
        </p:txBody>
      </p:sp>
    </p:spTree>
    <p:extLst>
      <p:ext uri="{BB962C8B-B14F-4D97-AF65-F5344CB8AC3E}">
        <p14:creationId xmlns:p14="http://schemas.microsoft.com/office/powerpoint/2010/main" val="395372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4">
            <a:extLst>
              <a:ext uri="{FF2B5EF4-FFF2-40B4-BE49-F238E27FC236}">
                <a16:creationId xmlns:a16="http://schemas.microsoft.com/office/drawing/2014/main" id="{66B3B871-A7F2-C1B9-DDA4-176A472683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95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5">
            <a:extLst>
              <a:ext uri="{FF2B5EF4-FFF2-40B4-BE49-F238E27FC236}">
                <a16:creationId xmlns:a16="http://schemas.microsoft.com/office/drawing/2014/main" id="{FD4D3973-E3C9-3387-2067-EC1785C4F5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79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6">
            <a:extLst>
              <a:ext uri="{FF2B5EF4-FFF2-40B4-BE49-F238E27FC236}">
                <a16:creationId xmlns:a16="http://schemas.microsoft.com/office/drawing/2014/main" id="{1449CC3E-6DF3-4C20-B04D-7BD03DEB3F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1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7">
            <a:extLst>
              <a:ext uri="{FF2B5EF4-FFF2-40B4-BE49-F238E27FC236}">
                <a16:creationId xmlns:a16="http://schemas.microsoft.com/office/drawing/2014/main" id="{A2C3A628-C649-47BF-363A-83696EEF56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5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8">
            <a:extLst>
              <a:ext uri="{FF2B5EF4-FFF2-40B4-BE49-F238E27FC236}">
                <a16:creationId xmlns:a16="http://schemas.microsoft.com/office/drawing/2014/main" id="{FE0FCD41-B798-327A-CEDF-1F7FD56DAC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98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9">
            <a:extLst>
              <a:ext uri="{FF2B5EF4-FFF2-40B4-BE49-F238E27FC236}">
                <a16:creationId xmlns:a16="http://schemas.microsoft.com/office/drawing/2014/main" id="{42F04759-E518-EA90-1239-4E2C7293A1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8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0">
            <a:extLst>
              <a:ext uri="{FF2B5EF4-FFF2-40B4-BE49-F238E27FC236}">
                <a16:creationId xmlns:a16="http://schemas.microsoft.com/office/drawing/2014/main" id="{6F7D3DFA-90E3-98E2-A1C2-D5A7E8BD48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0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6838DA-A867-F6D6-7626-F659421CE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450" y="90488"/>
            <a:ext cx="7643813" cy="1017587"/>
          </a:xfrm>
        </p:spPr>
        <p:txBody>
          <a:bodyPr wrap="square" anchor="ctr">
            <a:normAutofit/>
          </a:bodyPr>
          <a:lstStyle/>
          <a:p>
            <a:r>
              <a:rPr lang="pl-PL" dirty="0"/>
              <a:t>Zad_KAN-T1_v1_przepisanie.jsp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259F7C7-3B3C-97B3-83EA-DDB194DB6C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450" y="1196975"/>
            <a:ext cx="7643813" cy="4929188"/>
          </a:xfrm>
        </p:spPr>
        <p:txBody>
          <a:bodyPr wrap="square" anchor="t">
            <a:normAutofit/>
          </a:bodyPr>
          <a:lstStyle/>
          <a:p>
            <a:r>
              <a:rPr lang="pl-PL"/>
              <a:t>Przepisanie mocy starego odbioru na nowe (po połowie)</a:t>
            </a:r>
          </a:p>
          <a:p>
            <a:r>
              <a:rPr lang="pl-PL"/>
              <a:t>Wyłączenie starego odbioru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6190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2">
            <a:extLst>
              <a:ext uri="{FF2B5EF4-FFF2-40B4-BE49-F238E27FC236}">
                <a16:creationId xmlns:a16="http://schemas.microsoft.com/office/drawing/2014/main" id="{BD217A10-1BD7-03DF-ACD7-671DD466D6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91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3">
            <a:extLst>
              <a:ext uri="{FF2B5EF4-FFF2-40B4-BE49-F238E27FC236}">
                <a16:creationId xmlns:a16="http://schemas.microsoft.com/office/drawing/2014/main" id="{5356A22C-E09D-E5C1-F701-22BE7F77D5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64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5">
            <a:extLst>
              <a:ext uri="{FF2B5EF4-FFF2-40B4-BE49-F238E27FC236}">
                <a16:creationId xmlns:a16="http://schemas.microsoft.com/office/drawing/2014/main" id="{5EA8D7B1-1C69-E0A8-C367-23AD62BC02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57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6">
            <a:extLst>
              <a:ext uri="{FF2B5EF4-FFF2-40B4-BE49-F238E27FC236}">
                <a16:creationId xmlns:a16="http://schemas.microsoft.com/office/drawing/2014/main" id="{B96C3577-98A2-ED75-B688-651859BB8C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8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8">
            <a:extLst>
              <a:ext uri="{FF2B5EF4-FFF2-40B4-BE49-F238E27FC236}">
                <a16:creationId xmlns:a16="http://schemas.microsoft.com/office/drawing/2014/main" id="{21DFB827-DB6C-1E89-F7AC-A1D59C3DF2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61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9">
            <a:extLst>
              <a:ext uri="{FF2B5EF4-FFF2-40B4-BE49-F238E27FC236}">
                <a16:creationId xmlns:a16="http://schemas.microsoft.com/office/drawing/2014/main" id="{3E5867AA-8760-AA70-BC54-1A7569E96D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7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0">
            <a:extLst>
              <a:ext uri="{FF2B5EF4-FFF2-40B4-BE49-F238E27FC236}">
                <a16:creationId xmlns:a16="http://schemas.microsoft.com/office/drawing/2014/main" id="{3378D3A8-5864-DEF4-A820-55B3405FE4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0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D7A5530-1AB7-BFC0-2452-61912EBE7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Porównanie metod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555734A-19AC-6BED-23FB-4D87B6DDD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Metoda 1 – suma</a:t>
            </a:r>
          </a:p>
          <a:p>
            <a:pPr lvl="1"/>
            <a:r>
              <a:rPr lang="pl-PL" dirty="0"/>
              <a:t>Dla jednej stacji jedna para mocy, niezależnie od ilości odbiorów/generatorów oraz poziomów napięć</a:t>
            </a:r>
          </a:p>
          <a:p>
            <a:endParaRPr lang="pl-PL" dirty="0"/>
          </a:p>
          <a:p>
            <a:r>
              <a:rPr lang="pl-PL" dirty="0"/>
              <a:t>Metoda 2 – przepływ</a:t>
            </a:r>
          </a:p>
          <a:p>
            <a:pPr lvl="1"/>
            <a:r>
              <a:rPr lang="pl-PL" dirty="0"/>
              <a:t>Dla jednej stacji tyle par mocy, ile jest transformatorów 110/SN</a:t>
            </a:r>
          </a:p>
        </p:txBody>
      </p:sp>
    </p:spTree>
    <p:extLst>
      <p:ext uri="{BB962C8B-B14F-4D97-AF65-F5344CB8AC3E}">
        <p14:creationId xmlns:p14="http://schemas.microsoft.com/office/powerpoint/2010/main" val="7735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xt_Warsztaty"/>
          <p:cNvSpPr>
            <a:spLocks noGrp="1" noChangeArrowheads="1"/>
          </p:cNvSpPr>
          <p:nvPr>
            <p:ph type="ctrTitle"/>
          </p:nvPr>
        </p:nvSpPr>
        <p:spPr>
          <a:xfrm>
            <a:off x="1568875" y="1916832"/>
            <a:ext cx="6806350" cy="1354217"/>
          </a:xfrm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pl-PL" altLang="pl-PL" dirty="0">
                <a:solidFill>
                  <a:srgbClr val="0000FF"/>
                </a:solidFill>
              </a:rPr>
              <a:t>Warsztaty użytkowników </a:t>
            </a:r>
            <a:br>
              <a:rPr lang="pl-PL" altLang="pl-PL" dirty="0">
                <a:solidFill>
                  <a:srgbClr val="0000FF"/>
                </a:solidFill>
              </a:rPr>
            </a:br>
            <a:r>
              <a:rPr lang="pl-PL" altLang="pl-PL" dirty="0">
                <a:solidFill>
                  <a:srgbClr val="0000FF"/>
                </a:solidFill>
              </a:rPr>
              <a:t>programu PLANS</a:t>
            </a:r>
          </a:p>
        </p:txBody>
      </p:sp>
      <p:sp>
        <p:nvSpPr>
          <p:cNvPr id="3075" name="Txt_Kościelisko"/>
          <p:cNvSpPr>
            <a:spLocks noGrp="1" noChangeArrowheads="1"/>
          </p:cNvSpPr>
          <p:nvPr>
            <p:ph type="subTitle" idx="1"/>
          </p:nvPr>
        </p:nvSpPr>
        <p:spPr>
          <a:xfrm>
            <a:off x="3125099" y="4030843"/>
            <a:ext cx="5014193" cy="1465016"/>
          </a:xfrm>
        </p:spPr>
        <p:txBody>
          <a:bodyPr wrap="none" lIns="0" tIns="0" rIns="0" bIns="0">
            <a:spAutoFit/>
          </a:bodyPr>
          <a:lstStyle/>
          <a:p>
            <a:pPr algn="l" eaLnBrk="1" hangingPunct="1"/>
            <a:r>
              <a:rPr lang="pl-PL" altLang="pl-PL" dirty="0"/>
              <a:t>Kościelisko 10-12.IX.2024</a:t>
            </a:r>
          </a:p>
          <a:p>
            <a:pPr eaLnBrk="1" hangingPunct="1"/>
            <a:r>
              <a:rPr lang="pl-PL" altLang="pl-PL" b="1" dirty="0">
                <a:solidFill>
                  <a:srgbClr val="FF0000"/>
                </a:solidFill>
              </a:rPr>
              <a:t>Dziękuję za uwagę</a:t>
            </a:r>
          </a:p>
          <a:p>
            <a:pPr algn="r" eaLnBrk="1" hangingPunct="1"/>
            <a:r>
              <a:rPr lang="pl-PL" altLang="pl-PL" dirty="0"/>
              <a:t>Tomasz Zdun</a:t>
            </a:r>
          </a:p>
        </p:txBody>
      </p:sp>
      <p:grpSp>
        <p:nvGrpSpPr>
          <p:cNvPr id="5" name="LogoPlans"/>
          <p:cNvGrpSpPr/>
          <p:nvPr/>
        </p:nvGrpSpPr>
        <p:grpSpPr>
          <a:xfrm>
            <a:off x="1308070" y="286193"/>
            <a:ext cx="2298700" cy="1189038"/>
            <a:chOff x="1308070" y="286193"/>
            <a:chExt cx="2298700" cy="1189038"/>
          </a:xfrm>
        </p:grpSpPr>
        <p:sp>
          <p:nvSpPr>
            <p:cNvPr id="2" name="Rectangle 7"/>
            <p:cNvSpPr>
              <a:spLocks noChangeArrowheads="1"/>
            </p:cNvSpPr>
            <p:nvPr/>
          </p:nvSpPr>
          <p:spPr bwMode="auto">
            <a:xfrm>
              <a:off x="1785908" y="286193"/>
              <a:ext cx="1820862" cy="822325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" name="Rectangle 8"/>
            <p:cNvSpPr>
              <a:spLocks noChangeArrowheads="1"/>
            </p:cNvSpPr>
            <p:nvPr/>
          </p:nvSpPr>
          <p:spPr bwMode="auto">
            <a:xfrm>
              <a:off x="1536670" y="460818"/>
              <a:ext cx="1943100" cy="854075"/>
            </a:xfrm>
            <a:prstGeom prst="rect">
              <a:avLst/>
            </a:prstGeom>
            <a:solidFill>
              <a:srgbClr val="66FF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1308070" y="629093"/>
              <a:ext cx="2057400" cy="846138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pl-PL" sz="1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Plans Sp. z o.o.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ul. Powstańców Śląskich 63 lok.16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01-355 Warszawa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tel. 603 590 726</a:t>
              </a:r>
              <a:endParaRPr kumimoji="0" lang="pl-PL" altLang="pl-P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713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7EBBBA24-DC7E-F827-9721-6B23C335C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234381"/>
            <a:ext cx="4944165" cy="3705742"/>
          </a:xfrm>
          <a:prstGeom prst="rect">
            <a:avLst/>
          </a:prstGeom>
        </p:spPr>
      </p:pic>
      <p:grpSp>
        <p:nvGrpSpPr>
          <p:cNvPr id="12" name="(1) - cprintf">
            <a:extLst>
              <a:ext uri="{FF2B5EF4-FFF2-40B4-BE49-F238E27FC236}">
                <a16:creationId xmlns:a16="http://schemas.microsoft.com/office/drawing/2014/main" id="{6BFE6E93-CB61-C46C-15A9-D6034CEBBF1A}"/>
              </a:ext>
            </a:extLst>
          </p:cNvPr>
          <p:cNvGrpSpPr/>
          <p:nvPr/>
        </p:nvGrpSpPr>
        <p:grpSpPr>
          <a:xfrm>
            <a:off x="1067419" y="817375"/>
            <a:ext cx="7681045" cy="973733"/>
            <a:chOff x="1067419" y="817375"/>
            <a:chExt cx="7681045" cy="973733"/>
          </a:xfrm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F9DF3336-7020-3C4D-0301-A14165ED3DAB}"/>
                </a:ext>
              </a:extLst>
            </p:cNvPr>
            <p:cNvSpPr/>
            <p:nvPr/>
          </p:nvSpPr>
          <p:spPr bwMode="auto">
            <a:xfrm>
              <a:off x="1067419" y="1503076"/>
              <a:ext cx="4488306" cy="288032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Objaśnienie: linia 10">
              <a:extLst>
                <a:ext uri="{FF2B5EF4-FFF2-40B4-BE49-F238E27FC236}">
                  <a16:creationId xmlns:a16="http://schemas.microsoft.com/office/drawing/2014/main" id="{AAB4032B-79E1-1628-BB18-BD9473DBE9E8}"/>
                </a:ext>
              </a:extLst>
            </p:cNvPr>
            <p:cNvSpPr/>
            <p:nvPr/>
          </p:nvSpPr>
          <p:spPr bwMode="auto">
            <a:xfrm>
              <a:off x="5940152" y="817375"/>
              <a:ext cx="2808312" cy="685701"/>
            </a:xfrm>
            <a:prstGeom prst="borderCallout1">
              <a:avLst>
                <a:gd name="adj1" fmla="val 49923"/>
                <a:gd name="adj2" fmla="val -1430"/>
                <a:gd name="adj3" fmla="val 117197"/>
                <a:gd name="adj4" fmla="val -3522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i="1" dirty="0" err="1"/>
                <a:t>cprintf</a:t>
              </a:r>
              <a:r>
                <a:rPr lang="pl-PL" sz="1600" dirty="0"/>
                <a:t> – wyświetlenie tekstu na oknie wynikowym makr </a:t>
              </a:r>
              <a:endPara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3" name="(2) - Find">
            <a:extLst>
              <a:ext uri="{FF2B5EF4-FFF2-40B4-BE49-F238E27FC236}">
                <a16:creationId xmlns:a16="http://schemas.microsoft.com/office/drawing/2014/main" id="{5F0062A6-C076-724E-2A43-2EC8B74A452D}"/>
              </a:ext>
            </a:extLst>
          </p:cNvPr>
          <p:cNvGrpSpPr/>
          <p:nvPr/>
        </p:nvGrpSpPr>
        <p:grpSpPr>
          <a:xfrm>
            <a:off x="1067419" y="590185"/>
            <a:ext cx="7681045" cy="2268775"/>
            <a:chOff x="1067419" y="247335"/>
            <a:chExt cx="7681045" cy="2268775"/>
          </a:xfrm>
        </p:grpSpPr>
        <p:sp>
          <p:nvSpPr>
            <p:cNvPr id="14" name="Prostokąt 13">
              <a:extLst>
                <a:ext uri="{FF2B5EF4-FFF2-40B4-BE49-F238E27FC236}">
                  <a16:creationId xmlns:a16="http://schemas.microsoft.com/office/drawing/2014/main" id="{3DB8949A-824A-42EF-7D1D-85DDF5B9609D}"/>
                </a:ext>
              </a:extLst>
            </p:cNvPr>
            <p:cNvSpPr/>
            <p:nvPr/>
          </p:nvSpPr>
          <p:spPr bwMode="auto">
            <a:xfrm>
              <a:off x="1067419" y="1503076"/>
              <a:ext cx="4488306" cy="574962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Objaśnienie: linia 14">
              <a:extLst>
                <a:ext uri="{FF2B5EF4-FFF2-40B4-BE49-F238E27FC236}">
                  <a16:creationId xmlns:a16="http://schemas.microsoft.com/office/drawing/2014/main" id="{9B53A47E-D6BD-83BE-A0A4-0C24E9B9A4CD}"/>
                </a:ext>
              </a:extLst>
            </p:cNvPr>
            <p:cNvSpPr/>
            <p:nvPr/>
          </p:nvSpPr>
          <p:spPr bwMode="auto">
            <a:xfrm>
              <a:off x="5940152" y="247335"/>
              <a:ext cx="2808312" cy="2268775"/>
            </a:xfrm>
            <a:prstGeom prst="borderCallout1">
              <a:avLst>
                <a:gd name="adj1" fmla="val 49923"/>
                <a:gd name="adj2" fmla="val -1430"/>
                <a:gd name="adj3" fmla="val 67830"/>
                <a:gd name="adj4" fmla="val -25683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Odszukanie odbiorów – starego i nowych – za pomocą instrukcji </a:t>
              </a:r>
              <a:r>
                <a:rPr lang="pl-PL" sz="1600" i="1" dirty="0" err="1"/>
                <a:t>LodArray.Find</a:t>
              </a:r>
              <a:r>
                <a:rPr lang="pl-PL" sz="1600" i="1" dirty="0"/>
                <a:t>(…)</a:t>
              </a:r>
              <a:endParaRPr lang="pl-PL" sz="1600" dirty="0"/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pl-PL" sz="1600" dirty="0"/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Ponieważ nazwy odbiorów mogą się powtarzać, należy podać nazwę i węzeł (z dokładnością do kodu szyn)</a:t>
              </a:r>
            </a:p>
          </p:txBody>
        </p:sp>
      </p:grpSp>
      <p:grpSp>
        <p:nvGrpSpPr>
          <p:cNvPr id="2" name="(3) - moc wejściowa">
            <a:extLst>
              <a:ext uri="{FF2B5EF4-FFF2-40B4-BE49-F238E27FC236}">
                <a16:creationId xmlns:a16="http://schemas.microsoft.com/office/drawing/2014/main" id="{19EF1E43-2818-0491-B94A-D9F70B3C21A7}"/>
              </a:ext>
            </a:extLst>
          </p:cNvPr>
          <p:cNvGrpSpPr/>
          <p:nvPr/>
        </p:nvGrpSpPr>
        <p:grpSpPr>
          <a:xfrm>
            <a:off x="1067419" y="1824385"/>
            <a:ext cx="7681045" cy="1083369"/>
            <a:chOff x="1067419" y="817375"/>
            <a:chExt cx="7681045" cy="1083369"/>
          </a:xfrm>
        </p:grpSpPr>
        <p:sp>
          <p:nvSpPr>
            <p:cNvPr id="3" name="Prostokąt 2">
              <a:extLst>
                <a:ext uri="{FF2B5EF4-FFF2-40B4-BE49-F238E27FC236}">
                  <a16:creationId xmlns:a16="http://schemas.microsoft.com/office/drawing/2014/main" id="{AB506CCA-3577-C543-11A8-325B49B222AF}"/>
                </a:ext>
              </a:extLst>
            </p:cNvPr>
            <p:cNvSpPr/>
            <p:nvPr/>
          </p:nvSpPr>
          <p:spPr bwMode="auto">
            <a:xfrm>
              <a:off x="1067419" y="1485886"/>
              <a:ext cx="4488306" cy="41485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" name="Objaśnienie: linia 3">
              <a:extLst>
                <a:ext uri="{FF2B5EF4-FFF2-40B4-BE49-F238E27FC236}">
                  <a16:creationId xmlns:a16="http://schemas.microsoft.com/office/drawing/2014/main" id="{69CF0E36-C353-1CB4-D08A-AE7BAD95EAA2}"/>
                </a:ext>
              </a:extLst>
            </p:cNvPr>
            <p:cNvSpPr/>
            <p:nvPr/>
          </p:nvSpPr>
          <p:spPr bwMode="auto">
            <a:xfrm>
              <a:off x="5940152" y="817375"/>
              <a:ext cx="2808312" cy="685701"/>
            </a:xfrm>
            <a:prstGeom prst="borderCallout1">
              <a:avLst>
                <a:gd name="adj1" fmla="val 49923"/>
                <a:gd name="adj2" fmla="val -1430"/>
                <a:gd name="adj3" fmla="val 135255"/>
                <a:gd name="adj4" fmla="val -3522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Wypisanie wartości mocy dla starego odbioru </a:t>
              </a:r>
              <a:endParaRPr kumimoji="0" lang="pl-PL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5" name="(4) - moce">
            <a:extLst>
              <a:ext uri="{FF2B5EF4-FFF2-40B4-BE49-F238E27FC236}">
                <a16:creationId xmlns:a16="http://schemas.microsoft.com/office/drawing/2014/main" id="{DBE1AB8D-45A6-0EFA-92CA-A9630EF04B31}"/>
              </a:ext>
            </a:extLst>
          </p:cNvPr>
          <p:cNvGrpSpPr/>
          <p:nvPr/>
        </p:nvGrpSpPr>
        <p:grpSpPr>
          <a:xfrm>
            <a:off x="1067419" y="2363922"/>
            <a:ext cx="7681045" cy="1497126"/>
            <a:chOff x="1067419" y="872250"/>
            <a:chExt cx="7681045" cy="1497126"/>
          </a:xfrm>
        </p:grpSpPr>
        <p:sp>
          <p:nvSpPr>
            <p:cNvPr id="6" name="Prostokąt 5">
              <a:extLst>
                <a:ext uri="{FF2B5EF4-FFF2-40B4-BE49-F238E27FC236}">
                  <a16:creationId xmlns:a16="http://schemas.microsoft.com/office/drawing/2014/main" id="{50885F9A-9912-B927-16EE-ED3EE40C2D24}"/>
                </a:ext>
              </a:extLst>
            </p:cNvPr>
            <p:cNvSpPr/>
            <p:nvPr/>
          </p:nvSpPr>
          <p:spPr bwMode="auto">
            <a:xfrm>
              <a:off x="1067419" y="1485886"/>
              <a:ext cx="4488306" cy="88349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Objaśnienie: linia 8">
              <a:extLst>
                <a:ext uri="{FF2B5EF4-FFF2-40B4-BE49-F238E27FC236}">
                  <a16:creationId xmlns:a16="http://schemas.microsoft.com/office/drawing/2014/main" id="{F295F0E2-9A30-44E1-384F-78CA5A70BE64}"/>
                </a:ext>
              </a:extLst>
            </p:cNvPr>
            <p:cNvSpPr/>
            <p:nvPr/>
          </p:nvSpPr>
          <p:spPr bwMode="auto">
            <a:xfrm>
              <a:off x="5940152" y="872250"/>
              <a:ext cx="2808312" cy="934945"/>
            </a:xfrm>
            <a:prstGeom prst="borderCallout1">
              <a:avLst>
                <a:gd name="adj1" fmla="val 49923"/>
                <a:gd name="adj2" fmla="val -1430"/>
                <a:gd name="adj3" fmla="val 117197"/>
                <a:gd name="adj4" fmla="val -3522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sz="1600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rPr>
                <a:t>Wyliczenie mocy dla nowych odbiorów – dla każdego połowa mocy wejściowej.</a:t>
              </a:r>
            </a:p>
          </p:txBody>
        </p:sp>
      </p:grpSp>
      <p:grpSp>
        <p:nvGrpSpPr>
          <p:cNvPr id="10" name="(5) - moce wyjściowe">
            <a:extLst>
              <a:ext uri="{FF2B5EF4-FFF2-40B4-BE49-F238E27FC236}">
                <a16:creationId xmlns:a16="http://schemas.microsoft.com/office/drawing/2014/main" id="{9F2136E4-85A5-BD25-6AE2-1FA1CA559E85}"/>
              </a:ext>
            </a:extLst>
          </p:cNvPr>
          <p:cNvGrpSpPr/>
          <p:nvPr/>
        </p:nvGrpSpPr>
        <p:grpSpPr>
          <a:xfrm>
            <a:off x="1067419" y="3430862"/>
            <a:ext cx="7681045" cy="1078257"/>
            <a:chOff x="1067419" y="983691"/>
            <a:chExt cx="7681045" cy="1078257"/>
          </a:xfrm>
        </p:grpSpPr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A5E6D037-07A6-188D-0B4D-8E0EBFCED793}"/>
                </a:ext>
              </a:extLst>
            </p:cNvPr>
            <p:cNvSpPr/>
            <p:nvPr/>
          </p:nvSpPr>
          <p:spPr bwMode="auto">
            <a:xfrm>
              <a:off x="1067419" y="1485885"/>
              <a:ext cx="4488306" cy="576063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Objaśnienie: linia 16">
              <a:extLst>
                <a:ext uri="{FF2B5EF4-FFF2-40B4-BE49-F238E27FC236}">
                  <a16:creationId xmlns:a16="http://schemas.microsoft.com/office/drawing/2014/main" id="{DED134AE-F45E-F50D-2544-5AD5325B430B}"/>
                </a:ext>
              </a:extLst>
            </p:cNvPr>
            <p:cNvSpPr/>
            <p:nvPr/>
          </p:nvSpPr>
          <p:spPr bwMode="auto">
            <a:xfrm>
              <a:off x="5940152" y="983691"/>
              <a:ext cx="2808312" cy="685701"/>
            </a:xfrm>
            <a:prstGeom prst="borderCallout1">
              <a:avLst>
                <a:gd name="adj1" fmla="val 49923"/>
                <a:gd name="adj2" fmla="val -1430"/>
                <a:gd name="adj3" fmla="val 117197"/>
                <a:gd name="adj4" fmla="val -3522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Wypisanie wartości mocy dla nowych odbiorów</a:t>
              </a:r>
              <a:endParaRPr kumimoji="0" lang="pl-PL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0" name="(6) - wyłączenie">
            <a:extLst>
              <a:ext uri="{FF2B5EF4-FFF2-40B4-BE49-F238E27FC236}">
                <a16:creationId xmlns:a16="http://schemas.microsoft.com/office/drawing/2014/main" id="{21206B46-0A74-280E-3D82-4E7ADE5D89B4}"/>
              </a:ext>
            </a:extLst>
          </p:cNvPr>
          <p:cNvGrpSpPr/>
          <p:nvPr/>
        </p:nvGrpSpPr>
        <p:grpSpPr>
          <a:xfrm>
            <a:off x="1067419" y="4146875"/>
            <a:ext cx="7681045" cy="722286"/>
            <a:chOff x="1067419" y="1033398"/>
            <a:chExt cx="7681045" cy="722286"/>
          </a:xfrm>
        </p:grpSpPr>
        <p:sp>
          <p:nvSpPr>
            <p:cNvPr id="21" name="Prostokąt 20">
              <a:extLst>
                <a:ext uri="{FF2B5EF4-FFF2-40B4-BE49-F238E27FC236}">
                  <a16:creationId xmlns:a16="http://schemas.microsoft.com/office/drawing/2014/main" id="{C43F5978-6315-47A4-1A0C-9744F5151615}"/>
                </a:ext>
              </a:extLst>
            </p:cNvPr>
            <p:cNvSpPr/>
            <p:nvPr/>
          </p:nvSpPr>
          <p:spPr bwMode="auto">
            <a:xfrm>
              <a:off x="1067419" y="1485886"/>
              <a:ext cx="4488306" cy="26979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Objaśnienie: linia 21">
              <a:extLst>
                <a:ext uri="{FF2B5EF4-FFF2-40B4-BE49-F238E27FC236}">
                  <a16:creationId xmlns:a16="http://schemas.microsoft.com/office/drawing/2014/main" id="{353E1FC3-98C9-1277-768B-27BE6E3013E4}"/>
                </a:ext>
              </a:extLst>
            </p:cNvPr>
            <p:cNvSpPr/>
            <p:nvPr/>
          </p:nvSpPr>
          <p:spPr bwMode="auto">
            <a:xfrm>
              <a:off x="5940152" y="1033398"/>
              <a:ext cx="2808312" cy="362244"/>
            </a:xfrm>
            <a:prstGeom prst="borderCallout1">
              <a:avLst>
                <a:gd name="adj1" fmla="val 49923"/>
                <a:gd name="adj2" fmla="val -1430"/>
                <a:gd name="adj3" fmla="val 159268"/>
                <a:gd name="adj4" fmla="val -34202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Wyłączenie starego odbioru</a:t>
              </a:r>
              <a:endParaRPr kumimoji="0" lang="pl-PL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754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">
            <a:extLst>
              <a:ext uri="{FF2B5EF4-FFF2-40B4-BE49-F238E27FC236}">
                <a16:creationId xmlns:a16="http://schemas.microsoft.com/office/drawing/2014/main" id="{8DEB3B8C-11FE-2491-B573-1F27516345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14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">
            <a:extLst>
              <a:ext uri="{FF2B5EF4-FFF2-40B4-BE49-F238E27FC236}">
                <a16:creationId xmlns:a16="http://schemas.microsoft.com/office/drawing/2014/main" id="{D35E3D1E-17C9-FD97-6232-775B374439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51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">
            <a:extLst>
              <a:ext uri="{FF2B5EF4-FFF2-40B4-BE49-F238E27FC236}">
                <a16:creationId xmlns:a16="http://schemas.microsoft.com/office/drawing/2014/main" id="{9C9F286A-C93D-F937-C8D8-4D219DE4CC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4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">
            <a:extLst>
              <a:ext uri="{FF2B5EF4-FFF2-40B4-BE49-F238E27FC236}">
                <a16:creationId xmlns:a16="http://schemas.microsoft.com/office/drawing/2014/main" id="{A1D77BF3-6758-CF1E-D4DD-166D2685A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94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">
            <a:extLst>
              <a:ext uri="{FF2B5EF4-FFF2-40B4-BE49-F238E27FC236}">
                <a16:creationId xmlns:a16="http://schemas.microsoft.com/office/drawing/2014/main" id="{08C56FDB-9258-6ECD-22B8-8D6F0B77EF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61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">
            <a:extLst>
              <a:ext uri="{FF2B5EF4-FFF2-40B4-BE49-F238E27FC236}">
                <a16:creationId xmlns:a16="http://schemas.microsoft.com/office/drawing/2014/main" id="{D67B5957-54FE-92C4-4281-3CFEB55DCF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36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00B772B-55CC-94B3-BB0E-CC0C9E1F38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92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4038" y="90488"/>
            <a:ext cx="8277225" cy="1017587"/>
          </a:xfrm>
        </p:spPr>
        <p:txBody>
          <a:bodyPr/>
          <a:lstStyle/>
          <a:p>
            <a:r>
              <a:rPr lang="pl-PL" dirty="0"/>
              <a:t>Zadanie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54038" y="980728"/>
            <a:ext cx="8277225" cy="5145435"/>
          </a:xfrm>
        </p:spPr>
        <p:txBody>
          <a:bodyPr/>
          <a:lstStyle/>
          <a:p>
            <a:r>
              <a:rPr lang="pl-PL" dirty="0"/>
              <a:t>W stacji KAN znajduje się odbiór KAN-T1 o którym wiemy, że jest to transformator 3-uzwojeniowy 110/15kV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Do wykonania:</a:t>
            </a:r>
          </a:p>
          <a:p>
            <a:pPr lvl="1"/>
            <a:r>
              <a:rPr lang="pl-PL" dirty="0">
                <a:solidFill>
                  <a:schemeClr val="bg2">
                    <a:lumMod val="40000"/>
                    <a:lumOff val="60000"/>
                  </a:schemeClr>
                </a:solidFill>
              </a:rPr>
              <a:t>Dodanie szyn 15 </a:t>
            </a:r>
            <a:r>
              <a:rPr lang="pl-PL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kV</a:t>
            </a:r>
            <a:r>
              <a:rPr lang="pl-PL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w stacji KAN (KAN511 i KAN521)</a:t>
            </a:r>
          </a:p>
          <a:p>
            <a:pPr lvl="1"/>
            <a:r>
              <a:rPr lang="pl-PL" dirty="0">
                <a:solidFill>
                  <a:schemeClr val="bg2">
                    <a:lumMod val="40000"/>
                    <a:lumOff val="60000"/>
                  </a:schemeClr>
                </a:solidFill>
              </a:rPr>
              <a:t>Dodanie nowego transformatora 3-uzw.</a:t>
            </a:r>
          </a:p>
          <a:p>
            <a:pPr lvl="1"/>
            <a:r>
              <a:rPr lang="pl-PL" dirty="0">
                <a:solidFill>
                  <a:schemeClr val="bg2">
                    <a:lumMod val="40000"/>
                    <a:lumOff val="60000"/>
                  </a:schemeClr>
                </a:solidFill>
              </a:rPr>
              <a:t>Zamiana odbioru KAN-T1 dwa odbiory SN</a:t>
            </a:r>
          </a:p>
          <a:p>
            <a:pPr lvl="1"/>
            <a:r>
              <a:rPr lang="pl-PL" dirty="0">
                <a:solidFill>
                  <a:schemeClr val="bg2">
                    <a:lumMod val="40000"/>
                    <a:lumOff val="60000"/>
                  </a:schemeClr>
                </a:solidFill>
              </a:rPr>
              <a:t>Stworzenie pliku uzupełnień</a:t>
            </a:r>
          </a:p>
          <a:p>
            <a:pPr lvl="1"/>
            <a:r>
              <a:rPr lang="pl-PL" dirty="0"/>
              <a:t>Przepisanie mocy</a:t>
            </a:r>
          </a:p>
          <a:p>
            <a:pPr lvl="1"/>
            <a:r>
              <a:rPr lang="pl-PL" dirty="0"/>
              <a:t>Modyfikacja schematu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2A21B78C-02A9-A1D0-8C79-F3420427A3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798712"/>
            <a:ext cx="5128834" cy="1528837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13164AC-07CF-9C08-1567-4E1BE3DA4BE7}"/>
              </a:ext>
            </a:extLst>
          </p:cNvPr>
          <p:cNvSpPr/>
          <p:nvPr/>
        </p:nvSpPr>
        <p:spPr bwMode="auto">
          <a:xfrm>
            <a:off x="4427984" y="1798712"/>
            <a:ext cx="720080" cy="1054224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93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">
            <a:extLst>
              <a:ext uri="{FF2B5EF4-FFF2-40B4-BE49-F238E27FC236}">
                <a16:creationId xmlns:a16="http://schemas.microsoft.com/office/drawing/2014/main" id="{F57F6AAA-6A6B-B5AE-A26C-FB8B8AEBBD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4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6838DA-A867-F6D6-7626-F659421CE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Zad_KAN-T1_v2_odczyt_modelu.jsp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259F7C7-3B3C-97B3-83EA-DDB194DB6C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Odczyt modelu oraz doczytanie pliku uzupełnień</a:t>
            </a:r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717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7EBBBA24-DC7E-F827-9721-6B23C335C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652" y="1234380"/>
            <a:ext cx="4947174" cy="4066827"/>
          </a:xfrm>
          <a:prstGeom prst="rect">
            <a:avLst/>
          </a:prstGeom>
        </p:spPr>
      </p:pic>
      <p:grpSp>
        <p:nvGrpSpPr>
          <p:cNvPr id="12" name="(1) - Read KDM">
            <a:extLst>
              <a:ext uri="{FF2B5EF4-FFF2-40B4-BE49-F238E27FC236}">
                <a16:creationId xmlns:a16="http://schemas.microsoft.com/office/drawing/2014/main" id="{6BFE6E93-CB61-C46C-15A9-D6034CEBBF1A}"/>
              </a:ext>
            </a:extLst>
          </p:cNvPr>
          <p:cNvGrpSpPr/>
          <p:nvPr/>
        </p:nvGrpSpPr>
        <p:grpSpPr>
          <a:xfrm>
            <a:off x="1105519" y="776721"/>
            <a:ext cx="7660060" cy="1584176"/>
            <a:chOff x="1067419" y="541360"/>
            <a:chExt cx="7660060" cy="1584176"/>
          </a:xfrm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F9DF3336-7020-3C4D-0301-A14165ED3DAB}"/>
                </a:ext>
              </a:extLst>
            </p:cNvPr>
            <p:cNvSpPr/>
            <p:nvPr/>
          </p:nvSpPr>
          <p:spPr bwMode="auto">
            <a:xfrm>
              <a:off x="1067419" y="1609462"/>
              <a:ext cx="4488306" cy="21602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Objaśnienie: linia 10">
              <a:extLst>
                <a:ext uri="{FF2B5EF4-FFF2-40B4-BE49-F238E27FC236}">
                  <a16:creationId xmlns:a16="http://schemas.microsoft.com/office/drawing/2014/main" id="{AAB4032B-79E1-1628-BB18-BD9473DBE9E8}"/>
                </a:ext>
              </a:extLst>
            </p:cNvPr>
            <p:cNvSpPr/>
            <p:nvPr/>
          </p:nvSpPr>
          <p:spPr bwMode="auto">
            <a:xfrm>
              <a:off x="5919167" y="541360"/>
              <a:ext cx="2808312" cy="1584176"/>
            </a:xfrm>
            <a:prstGeom prst="borderCallout1">
              <a:avLst>
                <a:gd name="adj1" fmla="val 38499"/>
                <a:gd name="adj2" fmla="val -1430"/>
                <a:gd name="adj3" fmla="val 74684"/>
                <a:gd name="adj4" fmla="val -34282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i="1" dirty="0" err="1"/>
                <a:t>ReadDataKDM</a:t>
              </a:r>
              <a:r>
                <a:rPr lang="pl-PL" sz="1600" dirty="0"/>
                <a:t> – odczyt modelu.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pl-PL" sz="1600" dirty="0"/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rPr>
                <a:t>Jeżeli brak nazwy pliku, to będzie wyświetlone okno do wskazania pliku.</a:t>
              </a:r>
            </a:p>
          </p:txBody>
        </p:sp>
      </p:grpSp>
      <p:grpSp>
        <p:nvGrpSpPr>
          <p:cNvPr id="13" name="(2) - Read UZP">
            <a:extLst>
              <a:ext uri="{FF2B5EF4-FFF2-40B4-BE49-F238E27FC236}">
                <a16:creationId xmlns:a16="http://schemas.microsoft.com/office/drawing/2014/main" id="{5F0062A6-C076-724E-2A43-2EC8B74A452D}"/>
              </a:ext>
            </a:extLst>
          </p:cNvPr>
          <p:cNvGrpSpPr/>
          <p:nvPr/>
        </p:nvGrpSpPr>
        <p:grpSpPr>
          <a:xfrm>
            <a:off x="1105519" y="776721"/>
            <a:ext cx="7660060" cy="2952328"/>
            <a:chOff x="1075778" y="-1222313"/>
            <a:chExt cx="7660060" cy="2952328"/>
          </a:xfrm>
        </p:grpSpPr>
        <p:sp>
          <p:nvSpPr>
            <p:cNvPr id="14" name="Prostokąt 13">
              <a:extLst>
                <a:ext uri="{FF2B5EF4-FFF2-40B4-BE49-F238E27FC236}">
                  <a16:creationId xmlns:a16="http://schemas.microsoft.com/office/drawing/2014/main" id="{3DB8949A-824A-42EF-7D1D-85DDF5B9609D}"/>
                </a:ext>
              </a:extLst>
            </p:cNvPr>
            <p:cNvSpPr/>
            <p:nvPr/>
          </p:nvSpPr>
          <p:spPr bwMode="auto">
            <a:xfrm>
              <a:off x="1075778" y="37828"/>
              <a:ext cx="4488306" cy="216023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Objaśnienie: linia 14">
              <a:extLst>
                <a:ext uri="{FF2B5EF4-FFF2-40B4-BE49-F238E27FC236}">
                  <a16:creationId xmlns:a16="http://schemas.microsoft.com/office/drawing/2014/main" id="{9B53A47E-D6BD-83BE-A0A4-0C24E9B9A4CD}"/>
                </a:ext>
              </a:extLst>
            </p:cNvPr>
            <p:cNvSpPr/>
            <p:nvPr/>
          </p:nvSpPr>
          <p:spPr bwMode="auto">
            <a:xfrm>
              <a:off x="5927526" y="-1222313"/>
              <a:ext cx="2808312" cy="2952328"/>
            </a:xfrm>
            <a:prstGeom prst="borderCallout1">
              <a:avLst>
                <a:gd name="adj1" fmla="val 30244"/>
                <a:gd name="adj2" fmla="val -2448"/>
                <a:gd name="adj3" fmla="val 46738"/>
                <a:gd name="adj4" fmla="val -3645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i="1" dirty="0" err="1"/>
                <a:t>ReadDataUZP</a:t>
              </a:r>
              <a:r>
                <a:rPr lang="pl-PL" sz="1600" dirty="0"/>
                <a:t>– odczyt pliku uzupełnień.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pl-PL" sz="1600" dirty="0"/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Podana nazwa pliku – program wczyta go automatycznie, bez okienek.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pl-PL" sz="1600" dirty="0"/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Jeżeli plik nie jest w katalogu roboczym, to należy podać pełną ścieżkę, np.: „C:\\</a:t>
              </a:r>
              <a:r>
                <a:rPr lang="pl-PL" sz="1600" dirty="0" err="1"/>
                <a:t>Plans</a:t>
              </a:r>
              <a:r>
                <a:rPr lang="pl-PL" sz="1600" dirty="0"/>
                <a:t>\\</a:t>
              </a:r>
              <a:r>
                <a:rPr lang="pl-PL" sz="1600" dirty="0" err="1"/>
                <a:t>makro.jsp</a:t>
              </a:r>
              <a:r>
                <a:rPr lang="pl-PL" sz="1600" dirty="0"/>
                <a:t>”. Ważne są podwójne znaki \\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380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7">
            <a:extLst>
              <a:ext uri="{FF2B5EF4-FFF2-40B4-BE49-F238E27FC236}">
                <a16:creationId xmlns:a16="http://schemas.microsoft.com/office/drawing/2014/main" id="{44065932-8397-3F9A-825D-CC47883748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39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">
            <a:extLst>
              <a:ext uri="{FF2B5EF4-FFF2-40B4-BE49-F238E27FC236}">
                <a16:creationId xmlns:a16="http://schemas.microsoft.com/office/drawing/2014/main" id="{02E1AADA-EAC9-BA5F-5502-984A501DE6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5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9">
            <a:extLst>
              <a:ext uri="{FF2B5EF4-FFF2-40B4-BE49-F238E27FC236}">
                <a16:creationId xmlns:a16="http://schemas.microsoft.com/office/drawing/2014/main" id="{70C96C2D-7A9E-8B39-9EA6-46B792BB13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99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0">
            <a:extLst>
              <a:ext uri="{FF2B5EF4-FFF2-40B4-BE49-F238E27FC236}">
                <a16:creationId xmlns:a16="http://schemas.microsoft.com/office/drawing/2014/main" id="{33DC1541-1FDB-E243-A8D7-30846227B9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38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1">
            <a:extLst>
              <a:ext uri="{FF2B5EF4-FFF2-40B4-BE49-F238E27FC236}">
                <a16:creationId xmlns:a16="http://schemas.microsoft.com/office/drawing/2014/main" id="{B98F884A-B7CC-7CE2-09F4-9C43E8BF52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76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2">
            <a:extLst>
              <a:ext uri="{FF2B5EF4-FFF2-40B4-BE49-F238E27FC236}">
                <a16:creationId xmlns:a16="http://schemas.microsoft.com/office/drawing/2014/main" id="{1CBE7CFE-3DF4-AB36-C777-3BB3CFAE6B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8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3">
            <a:extLst>
              <a:ext uri="{FF2B5EF4-FFF2-40B4-BE49-F238E27FC236}">
                <a16:creationId xmlns:a16="http://schemas.microsoft.com/office/drawing/2014/main" id="{68C91149-655F-2747-13D7-E033EF0AE3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2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50240D-A1F9-4AFD-B3CD-6C879BFFB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Wykorzystanie makra do przepisania mocy odbiorów 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9BC2B1E5-4AB2-4AE3-BA8D-EAD76F0E3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5739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6838DA-A867-F6D6-7626-F659421CE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Zad_KAN-T1_v3_usunięcie_odbioru_org.jsp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259F7C7-3B3C-97B3-83EA-DDB194DB6C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Usunięcie starego odbioru</a:t>
            </a:r>
          </a:p>
          <a:p>
            <a:r>
              <a:rPr lang="pl-PL" dirty="0"/>
              <a:t>Zmiana nazwy nowym odbiorom </a:t>
            </a:r>
            <a:br>
              <a:rPr lang="pl-PL" dirty="0"/>
            </a:br>
            <a:r>
              <a:rPr lang="pl-PL" dirty="0"/>
              <a:t>z KAN-O1 i KAN-O2 na KAN-T1 i KAN-T2</a:t>
            </a:r>
          </a:p>
          <a:p>
            <a:r>
              <a:rPr lang="pl-PL" dirty="0"/>
              <a:t>Obliczenie rozpływu</a:t>
            </a:r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5241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7EBBBA24-DC7E-F827-9721-6B23C335C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285" y="589118"/>
            <a:ext cx="4969128" cy="4637271"/>
          </a:xfrm>
          <a:prstGeom prst="rect">
            <a:avLst/>
          </a:prstGeom>
        </p:spPr>
      </p:pic>
      <p:grpSp>
        <p:nvGrpSpPr>
          <p:cNvPr id="12" name="(1) - del">
            <a:extLst>
              <a:ext uri="{FF2B5EF4-FFF2-40B4-BE49-F238E27FC236}">
                <a16:creationId xmlns:a16="http://schemas.microsoft.com/office/drawing/2014/main" id="{6BFE6E93-CB61-C46C-15A9-D6034CEBBF1A}"/>
              </a:ext>
            </a:extLst>
          </p:cNvPr>
          <p:cNvGrpSpPr/>
          <p:nvPr/>
        </p:nvGrpSpPr>
        <p:grpSpPr>
          <a:xfrm>
            <a:off x="1101934" y="2440288"/>
            <a:ext cx="7658434" cy="1444514"/>
            <a:chOff x="1101934" y="309194"/>
            <a:chExt cx="7658434" cy="1444514"/>
          </a:xfrm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F9DF3336-7020-3C4D-0301-A14165ED3DAB}"/>
                </a:ext>
              </a:extLst>
            </p:cNvPr>
            <p:cNvSpPr/>
            <p:nvPr/>
          </p:nvSpPr>
          <p:spPr bwMode="auto">
            <a:xfrm>
              <a:off x="1101934" y="1520480"/>
              <a:ext cx="4488306" cy="23322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Objaśnienie: linia 10">
              <a:extLst>
                <a:ext uri="{FF2B5EF4-FFF2-40B4-BE49-F238E27FC236}">
                  <a16:creationId xmlns:a16="http://schemas.microsoft.com/office/drawing/2014/main" id="{AAB4032B-79E1-1628-BB18-BD9473DBE9E8}"/>
                </a:ext>
              </a:extLst>
            </p:cNvPr>
            <p:cNvSpPr/>
            <p:nvPr/>
          </p:nvSpPr>
          <p:spPr bwMode="auto">
            <a:xfrm>
              <a:off x="5952056" y="309194"/>
              <a:ext cx="2808312" cy="1127621"/>
            </a:xfrm>
            <a:prstGeom prst="borderCallout1">
              <a:avLst>
                <a:gd name="adj1" fmla="val 49923"/>
                <a:gd name="adj2" fmla="val -1430"/>
                <a:gd name="adj3" fmla="val 117197"/>
                <a:gd name="adj4" fmla="val -3522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i="1" dirty="0" err="1"/>
                <a:t>LodArray.Del</a:t>
              </a:r>
              <a:r>
                <a:rPr lang="pl-PL" sz="1600" dirty="0"/>
                <a:t> – usunięcie odbioru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rPr>
                <a:t>Pole ID: indeks elementu w tablicy</a:t>
              </a:r>
            </a:p>
          </p:txBody>
        </p:sp>
      </p:grpSp>
      <p:grpSp>
        <p:nvGrpSpPr>
          <p:cNvPr id="13" name="(2) - nazwy">
            <a:extLst>
              <a:ext uri="{FF2B5EF4-FFF2-40B4-BE49-F238E27FC236}">
                <a16:creationId xmlns:a16="http://schemas.microsoft.com/office/drawing/2014/main" id="{5F0062A6-C076-724E-2A43-2EC8B74A452D}"/>
              </a:ext>
            </a:extLst>
          </p:cNvPr>
          <p:cNvGrpSpPr/>
          <p:nvPr/>
        </p:nvGrpSpPr>
        <p:grpSpPr>
          <a:xfrm>
            <a:off x="1101934" y="3204125"/>
            <a:ext cx="7658434" cy="1126599"/>
            <a:chOff x="1067419" y="791335"/>
            <a:chExt cx="7658434" cy="1126599"/>
          </a:xfrm>
        </p:grpSpPr>
        <p:sp>
          <p:nvSpPr>
            <p:cNvPr id="14" name="Prostokąt 13">
              <a:extLst>
                <a:ext uri="{FF2B5EF4-FFF2-40B4-BE49-F238E27FC236}">
                  <a16:creationId xmlns:a16="http://schemas.microsoft.com/office/drawing/2014/main" id="{3DB8949A-824A-42EF-7D1D-85DDF5B9609D}"/>
                </a:ext>
              </a:extLst>
            </p:cNvPr>
            <p:cNvSpPr/>
            <p:nvPr/>
          </p:nvSpPr>
          <p:spPr bwMode="auto">
            <a:xfrm>
              <a:off x="1067419" y="1503076"/>
              <a:ext cx="4488306" cy="41485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Objaśnienie: linia 14">
              <a:extLst>
                <a:ext uri="{FF2B5EF4-FFF2-40B4-BE49-F238E27FC236}">
                  <a16:creationId xmlns:a16="http://schemas.microsoft.com/office/drawing/2014/main" id="{9B53A47E-D6BD-83BE-A0A4-0C24E9B9A4CD}"/>
                </a:ext>
              </a:extLst>
            </p:cNvPr>
            <p:cNvSpPr/>
            <p:nvPr/>
          </p:nvSpPr>
          <p:spPr bwMode="auto">
            <a:xfrm>
              <a:off x="5917541" y="791335"/>
              <a:ext cx="2808312" cy="577166"/>
            </a:xfrm>
            <a:prstGeom prst="borderCallout1">
              <a:avLst>
                <a:gd name="adj1" fmla="val 49923"/>
                <a:gd name="adj2" fmla="val -1430"/>
                <a:gd name="adj3" fmla="val 169458"/>
                <a:gd name="adj4" fmla="val -3270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Zmiana nazw nowych odbiorów</a:t>
              </a:r>
              <a:endParaRPr lang="pl-PL" sz="1600" i="1" dirty="0"/>
            </a:p>
          </p:txBody>
        </p:sp>
      </p:grpSp>
      <p:grpSp>
        <p:nvGrpSpPr>
          <p:cNvPr id="2" name="(3) - rozpływ">
            <a:extLst>
              <a:ext uri="{FF2B5EF4-FFF2-40B4-BE49-F238E27FC236}">
                <a16:creationId xmlns:a16="http://schemas.microsoft.com/office/drawing/2014/main" id="{19EF1E43-2818-0491-B94A-D9F70B3C21A7}"/>
              </a:ext>
            </a:extLst>
          </p:cNvPr>
          <p:cNvGrpSpPr/>
          <p:nvPr/>
        </p:nvGrpSpPr>
        <p:grpSpPr>
          <a:xfrm>
            <a:off x="1101934" y="4509119"/>
            <a:ext cx="7755701" cy="698782"/>
            <a:chOff x="981729" y="1049155"/>
            <a:chExt cx="7755701" cy="698782"/>
          </a:xfrm>
        </p:grpSpPr>
        <p:sp>
          <p:nvSpPr>
            <p:cNvPr id="3" name="Prostokąt 2">
              <a:extLst>
                <a:ext uri="{FF2B5EF4-FFF2-40B4-BE49-F238E27FC236}">
                  <a16:creationId xmlns:a16="http://schemas.microsoft.com/office/drawing/2014/main" id="{AB506CCA-3577-C543-11A8-325B49B222AF}"/>
                </a:ext>
              </a:extLst>
            </p:cNvPr>
            <p:cNvSpPr/>
            <p:nvPr/>
          </p:nvSpPr>
          <p:spPr bwMode="auto">
            <a:xfrm>
              <a:off x="981729" y="1478139"/>
              <a:ext cx="4488306" cy="26979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" name="Objaśnienie: linia 3">
              <a:extLst>
                <a:ext uri="{FF2B5EF4-FFF2-40B4-BE49-F238E27FC236}">
                  <a16:creationId xmlns:a16="http://schemas.microsoft.com/office/drawing/2014/main" id="{69CF0E36-C353-1CB4-D08A-AE7BAD95EAA2}"/>
                </a:ext>
              </a:extLst>
            </p:cNvPr>
            <p:cNvSpPr/>
            <p:nvPr/>
          </p:nvSpPr>
          <p:spPr bwMode="auto">
            <a:xfrm>
              <a:off x="5929118" y="1049155"/>
              <a:ext cx="2808312" cy="447805"/>
            </a:xfrm>
            <a:prstGeom prst="borderCallout1">
              <a:avLst>
                <a:gd name="adj1" fmla="val 49923"/>
                <a:gd name="adj2" fmla="val -1430"/>
                <a:gd name="adj3" fmla="val 135255"/>
                <a:gd name="adj4" fmla="val -3522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Obliczenie rozpływu mocy</a:t>
              </a:r>
              <a:endParaRPr kumimoji="0" lang="pl-PL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298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5">
            <a:extLst>
              <a:ext uri="{FF2B5EF4-FFF2-40B4-BE49-F238E27FC236}">
                <a16:creationId xmlns:a16="http://schemas.microsoft.com/office/drawing/2014/main" id="{D0866785-7350-3A9B-E3DE-117AEE9571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6">
            <a:extLst>
              <a:ext uri="{FF2B5EF4-FFF2-40B4-BE49-F238E27FC236}">
                <a16:creationId xmlns:a16="http://schemas.microsoft.com/office/drawing/2014/main" id="{749A5655-EBEB-05BB-2780-2208A219C1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6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7">
            <a:extLst>
              <a:ext uri="{FF2B5EF4-FFF2-40B4-BE49-F238E27FC236}">
                <a16:creationId xmlns:a16="http://schemas.microsoft.com/office/drawing/2014/main" id="{36FE2EA1-4F4E-CE35-6988-96723FBE69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8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8">
            <a:extLst>
              <a:ext uri="{FF2B5EF4-FFF2-40B4-BE49-F238E27FC236}">
                <a16:creationId xmlns:a16="http://schemas.microsoft.com/office/drawing/2014/main" id="{A607C747-8455-D774-E9F8-FFF1A720C6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07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9">
            <a:extLst>
              <a:ext uri="{FF2B5EF4-FFF2-40B4-BE49-F238E27FC236}">
                <a16:creationId xmlns:a16="http://schemas.microsoft.com/office/drawing/2014/main" id="{9FDC41AE-0DE4-AF13-E894-7A1AF33400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80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0">
            <a:extLst>
              <a:ext uri="{FF2B5EF4-FFF2-40B4-BE49-F238E27FC236}">
                <a16:creationId xmlns:a16="http://schemas.microsoft.com/office/drawing/2014/main" id="{B95D2D89-BF23-C397-92A1-692DDD9133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75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1">
            <a:extLst>
              <a:ext uri="{FF2B5EF4-FFF2-40B4-BE49-F238E27FC236}">
                <a16:creationId xmlns:a16="http://schemas.microsoft.com/office/drawing/2014/main" id="{92FEB94F-98B8-08A1-3C0A-41058B9327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86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2">
            <a:extLst>
              <a:ext uri="{FF2B5EF4-FFF2-40B4-BE49-F238E27FC236}">
                <a16:creationId xmlns:a16="http://schemas.microsoft.com/office/drawing/2014/main" id="{59B74D25-BD29-9E52-C8D1-C1E92D0EA8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0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2824490-E600-755B-C8AF-7B386FF47F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11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3">
            <a:extLst>
              <a:ext uri="{FF2B5EF4-FFF2-40B4-BE49-F238E27FC236}">
                <a16:creationId xmlns:a16="http://schemas.microsoft.com/office/drawing/2014/main" id="{C50480C4-17D7-A576-AA4B-426DBE507C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91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4">
            <a:extLst>
              <a:ext uri="{FF2B5EF4-FFF2-40B4-BE49-F238E27FC236}">
                <a16:creationId xmlns:a16="http://schemas.microsoft.com/office/drawing/2014/main" id="{555FB885-12BC-4714-AF08-9BC4CC7768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5">
            <a:extLst>
              <a:ext uri="{FF2B5EF4-FFF2-40B4-BE49-F238E27FC236}">
                <a16:creationId xmlns:a16="http://schemas.microsoft.com/office/drawing/2014/main" id="{36D5B916-AB37-0674-8477-FBEE6D0ADF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01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6838DA-A867-F6D6-7626-F659421CE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n-NO" dirty="0"/>
              <a:t>Zad_KAN-T1_v4_funkcja.jsp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259F7C7-3B3C-97B3-83EA-DDB194DB6C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Zamiana kodu na funkcję</a:t>
            </a:r>
          </a:p>
          <a:p>
            <a:r>
              <a:rPr lang="pl-PL" dirty="0"/>
              <a:t>Funkcja – umożliwia wielokrotne wykorzystanie kodu, tutaj dla innych odbiorów zamienionych na transformatory 3-uzwojeniowe</a:t>
            </a:r>
          </a:p>
        </p:txBody>
      </p:sp>
    </p:spTree>
    <p:extLst>
      <p:ext uri="{BB962C8B-B14F-4D97-AF65-F5344CB8AC3E}">
        <p14:creationId xmlns:p14="http://schemas.microsoft.com/office/powerpoint/2010/main" val="398136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7EBBBA24-DC7E-F827-9721-6B23C335C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670" y="476672"/>
            <a:ext cx="5252584" cy="4680520"/>
          </a:xfrm>
          <a:prstGeom prst="rect">
            <a:avLst/>
          </a:prstGeom>
        </p:spPr>
      </p:pic>
      <p:grpSp>
        <p:nvGrpSpPr>
          <p:cNvPr id="12" name="(1) - funkcja">
            <a:extLst>
              <a:ext uri="{FF2B5EF4-FFF2-40B4-BE49-F238E27FC236}">
                <a16:creationId xmlns:a16="http://schemas.microsoft.com/office/drawing/2014/main" id="{6BFE6E93-CB61-C46C-15A9-D6034CEBBF1A}"/>
              </a:ext>
            </a:extLst>
          </p:cNvPr>
          <p:cNvGrpSpPr/>
          <p:nvPr/>
        </p:nvGrpSpPr>
        <p:grpSpPr>
          <a:xfrm>
            <a:off x="755576" y="976650"/>
            <a:ext cx="8006353" cy="4180542"/>
            <a:chOff x="995411" y="806850"/>
            <a:chExt cx="8006353" cy="4180542"/>
          </a:xfrm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F9DF3336-7020-3C4D-0301-A14165ED3DAB}"/>
                </a:ext>
              </a:extLst>
            </p:cNvPr>
            <p:cNvSpPr/>
            <p:nvPr/>
          </p:nvSpPr>
          <p:spPr bwMode="auto">
            <a:xfrm>
              <a:off x="995411" y="1503076"/>
              <a:ext cx="4680520" cy="3484316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Objaśnienie: linia 10">
              <a:extLst>
                <a:ext uri="{FF2B5EF4-FFF2-40B4-BE49-F238E27FC236}">
                  <a16:creationId xmlns:a16="http://schemas.microsoft.com/office/drawing/2014/main" id="{AAB4032B-79E1-1628-BB18-BD9473DBE9E8}"/>
                </a:ext>
              </a:extLst>
            </p:cNvPr>
            <p:cNvSpPr/>
            <p:nvPr/>
          </p:nvSpPr>
          <p:spPr bwMode="auto">
            <a:xfrm>
              <a:off x="6193452" y="806850"/>
              <a:ext cx="2808312" cy="2439963"/>
            </a:xfrm>
            <a:prstGeom prst="borderCallout1">
              <a:avLst>
                <a:gd name="adj1" fmla="val 49923"/>
                <a:gd name="adj2" fmla="val -1430"/>
                <a:gd name="adj3" fmla="val 73475"/>
                <a:gd name="adj4" fmla="val -32985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Definicja funkcji: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1) nazwa funkcji - </a:t>
              </a:r>
              <a:r>
                <a:rPr lang="pl-PL" sz="1600" i="1" dirty="0" err="1"/>
                <a:t>PrzepiszMoce</a:t>
              </a:r>
              <a:r>
                <a:rPr lang="pl-PL" sz="1600" i="1" dirty="0"/>
                <a:t> - </a:t>
              </a:r>
              <a:r>
                <a:rPr lang="pl-PL" sz="1600" dirty="0"/>
                <a:t>poprzedzona słówkiem </a:t>
              </a:r>
              <a:r>
                <a:rPr lang="pl-PL" sz="1600" i="1" dirty="0" err="1"/>
                <a:t>function</a:t>
              </a:r>
              <a:endParaRPr lang="pl-PL" sz="1600" i="1" dirty="0"/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2) w nawiasie argumenty funkcji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sz="1600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rPr>
                <a:t>3) ciało funkcji pomiędzy klamrami { i }</a:t>
              </a:r>
            </a:p>
          </p:txBody>
        </p:sp>
      </p:grpSp>
      <p:grpSp>
        <p:nvGrpSpPr>
          <p:cNvPr id="13" name="(2) - argumenty">
            <a:extLst>
              <a:ext uri="{FF2B5EF4-FFF2-40B4-BE49-F238E27FC236}">
                <a16:creationId xmlns:a16="http://schemas.microsoft.com/office/drawing/2014/main" id="{5F0062A6-C076-724E-2A43-2EC8B74A452D}"/>
              </a:ext>
            </a:extLst>
          </p:cNvPr>
          <p:cNvGrpSpPr/>
          <p:nvPr/>
        </p:nvGrpSpPr>
        <p:grpSpPr>
          <a:xfrm>
            <a:off x="751702" y="1324131"/>
            <a:ext cx="8007976" cy="1090541"/>
            <a:chOff x="869003" y="976202"/>
            <a:chExt cx="7966965" cy="1090541"/>
          </a:xfrm>
        </p:grpSpPr>
        <p:sp>
          <p:nvSpPr>
            <p:cNvPr id="14" name="Prostokąt 13">
              <a:extLst>
                <a:ext uri="{FF2B5EF4-FFF2-40B4-BE49-F238E27FC236}">
                  <a16:creationId xmlns:a16="http://schemas.microsoft.com/office/drawing/2014/main" id="{3DB8949A-824A-42EF-7D1D-85DDF5B9609D}"/>
                </a:ext>
              </a:extLst>
            </p:cNvPr>
            <p:cNvSpPr/>
            <p:nvPr/>
          </p:nvSpPr>
          <p:spPr bwMode="auto">
            <a:xfrm>
              <a:off x="869003" y="1562687"/>
              <a:ext cx="4656549" cy="504056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Objaśnienie: linia 14">
              <a:extLst>
                <a:ext uri="{FF2B5EF4-FFF2-40B4-BE49-F238E27FC236}">
                  <a16:creationId xmlns:a16="http://schemas.microsoft.com/office/drawing/2014/main" id="{9B53A47E-D6BD-83BE-A0A4-0C24E9B9A4CD}"/>
                </a:ext>
              </a:extLst>
            </p:cNvPr>
            <p:cNvSpPr/>
            <p:nvPr/>
          </p:nvSpPr>
          <p:spPr bwMode="auto">
            <a:xfrm>
              <a:off x="6042039" y="976202"/>
              <a:ext cx="2793929" cy="925707"/>
            </a:xfrm>
            <a:prstGeom prst="borderCallout1">
              <a:avLst>
                <a:gd name="adj1" fmla="val 49923"/>
                <a:gd name="adj2" fmla="val -1430"/>
                <a:gd name="adj3" fmla="val 84030"/>
                <a:gd name="adj4" fmla="val -25045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Używanie argumentu funkcji  </a:t>
              </a:r>
              <a:r>
                <a:rPr lang="pl-PL" sz="1600" i="1" dirty="0" err="1"/>
                <a:t>kod_stacji</a:t>
              </a:r>
              <a:r>
                <a:rPr lang="pl-PL" sz="1600" dirty="0"/>
                <a:t>, zamiast stałej wartości</a:t>
              </a:r>
            </a:p>
          </p:txBody>
        </p:sp>
      </p:grpSp>
      <p:grpSp>
        <p:nvGrpSpPr>
          <p:cNvPr id="2" name="(3) - wywołanie">
            <a:extLst>
              <a:ext uri="{FF2B5EF4-FFF2-40B4-BE49-F238E27FC236}">
                <a16:creationId xmlns:a16="http://schemas.microsoft.com/office/drawing/2014/main" id="{19EF1E43-2818-0491-B94A-D9F70B3C21A7}"/>
              </a:ext>
            </a:extLst>
          </p:cNvPr>
          <p:cNvGrpSpPr/>
          <p:nvPr/>
        </p:nvGrpSpPr>
        <p:grpSpPr>
          <a:xfrm>
            <a:off x="751702" y="503793"/>
            <a:ext cx="8012477" cy="1740967"/>
            <a:chOff x="751702" y="-503217"/>
            <a:chExt cx="8012477" cy="1740967"/>
          </a:xfrm>
        </p:grpSpPr>
        <p:sp>
          <p:nvSpPr>
            <p:cNvPr id="3" name="Prostokąt 2">
              <a:extLst>
                <a:ext uri="{FF2B5EF4-FFF2-40B4-BE49-F238E27FC236}">
                  <a16:creationId xmlns:a16="http://schemas.microsoft.com/office/drawing/2014/main" id="{AB506CCA-3577-C543-11A8-325B49B222AF}"/>
                </a:ext>
              </a:extLst>
            </p:cNvPr>
            <p:cNvSpPr/>
            <p:nvPr/>
          </p:nvSpPr>
          <p:spPr bwMode="auto">
            <a:xfrm>
              <a:off x="751702" y="317122"/>
              <a:ext cx="4680519" cy="226766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" name="Objaśnienie: linia 3">
              <a:extLst>
                <a:ext uri="{FF2B5EF4-FFF2-40B4-BE49-F238E27FC236}">
                  <a16:creationId xmlns:a16="http://schemas.microsoft.com/office/drawing/2014/main" id="{69CF0E36-C353-1CB4-D08A-AE7BAD95EAA2}"/>
                </a:ext>
              </a:extLst>
            </p:cNvPr>
            <p:cNvSpPr/>
            <p:nvPr/>
          </p:nvSpPr>
          <p:spPr bwMode="auto">
            <a:xfrm>
              <a:off x="5955867" y="-503217"/>
              <a:ext cx="2808312" cy="1740967"/>
            </a:xfrm>
            <a:prstGeom prst="borderCallout1">
              <a:avLst>
                <a:gd name="adj1" fmla="val 26751"/>
                <a:gd name="adj2" fmla="val -1430"/>
                <a:gd name="adj3" fmla="val 56471"/>
                <a:gd name="adj4" fmla="val -4064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Wywołanie funkcji – nadanie argumentowi </a:t>
              </a:r>
              <a:r>
                <a:rPr lang="pl-PL" sz="1600" i="1" dirty="0" err="1"/>
                <a:t>kod_stacji</a:t>
              </a:r>
              <a:r>
                <a:rPr lang="pl-PL" sz="1600" dirty="0"/>
                <a:t> wartości </a:t>
              </a:r>
              <a:r>
                <a:rPr lang="pl-PL" sz="1600" i="1" dirty="0"/>
                <a:t>KAN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Tą samą funkcję można wywołać ponownie, dla innej stacji</a:t>
              </a:r>
              <a:endParaRPr kumimoji="0" lang="pl-PL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556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8">
            <a:extLst>
              <a:ext uri="{FF2B5EF4-FFF2-40B4-BE49-F238E27FC236}">
                <a16:creationId xmlns:a16="http://schemas.microsoft.com/office/drawing/2014/main" id="{48B8699B-97DA-F5B9-1930-30D63EB3D8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1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9">
            <a:extLst>
              <a:ext uri="{FF2B5EF4-FFF2-40B4-BE49-F238E27FC236}">
                <a16:creationId xmlns:a16="http://schemas.microsoft.com/office/drawing/2014/main" id="{AB318714-928A-D399-3843-5260D3E9A3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37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0">
            <a:extLst>
              <a:ext uri="{FF2B5EF4-FFF2-40B4-BE49-F238E27FC236}">
                <a16:creationId xmlns:a16="http://schemas.microsoft.com/office/drawing/2014/main" id="{0638DFE0-49F1-AC49-07CE-8513CF1C8F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29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1">
            <a:extLst>
              <a:ext uri="{FF2B5EF4-FFF2-40B4-BE49-F238E27FC236}">
                <a16:creationId xmlns:a16="http://schemas.microsoft.com/office/drawing/2014/main" id="{16C7340C-4FF6-CD92-0CF8-7621A453C7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46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4">
            <a:extLst>
              <a:ext uri="{FF2B5EF4-FFF2-40B4-BE49-F238E27FC236}">
                <a16:creationId xmlns:a16="http://schemas.microsoft.com/office/drawing/2014/main" id="{9684F6DF-F015-4494-5099-61F5136C27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67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">
            <a:extLst>
              <a:ext uri="{FF2B5EF4-FFF2-40B4-BE49-F238E27FC236}">
                <a16:creationId xmlns:a16="http://schemas.microsoft.com/office/drawing/2014/main" id="{A28AA41D-939D-C284-4530-97B2E2C775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4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6">
            <a:extLst>
              <a:ext uri="{FF2B5EF4-FFF2-40B4-BE49-F238E27FC236}">
                <a16:creationId xmlns:a16="http://schemas.microsoft.com/office/drawing/2014/main" id="{87B3D7B5-51DF-9F09-AF46-57DFB4EF54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1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6838DA-A867-F6D6-7626-F659421CE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Zad_KAN-T1_v5_straty.jsp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259F7C7-3B3C-97B3-83EA-DDB194DB6C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Pomniejszenie mocy odbiorów o straty w transformatorze, aby zachować bilans mocy na szynach 110 </a:t>
            </a:r>
            <a:r>
              <a:rPr lang="pl-PL" dirty="0" err="1"/>
              <a:t>kV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6559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7EBBBA24-DC7E-F827-9721-6B23C335C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552" y="189124"/>
            <a:ext cx="5016173" cy="5679405"/>
          </a:xfrm>
          <a:prstGeom prst="rect">
            <a:avLst/>
          </a:prstGeom>
        </p:spPr>
      </p:pic>
      <p:grpSp>
        <p:nvGrpSpPr>
          <p:cNvPr id="12" name="(1) - odszukanie trafo">
            <a:extLst>
              <a:ext uri="{FF2B5EF4-FFF2-40B4-BE49-F238E27FC236}">
                <a16:creationId xmlns:a16="http://schemas.microsoft.com/office/drawing/2014/main" id="{6BFE6E93-CB61-C46C-15A9-D6034CEBBF1A}"/>
              </a:ext>
            </a:extLst>
          </p:cNvPr>
          <p:cNvGrpSpPr/>
          <p:nvPr/>
        </p:nvGrpSpPr>
        <p:grpSpPr>
          <a:xfrm>
            <a:off x="1067419" y="2380716"/>
            <a:ext cx="7672239" cy="976276"/>
            <a:chOff x="1067419" y="760014"/>
            <a:chExt cx="7672239" cy="976276"/>
          </a:xfrm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F9DF3336-7020-3C4D-0301-A14165ED3DAB}"/>
                </a:ext>
              </a:extLst>
            </p:cNvPr>
            <p:cNvSpPr/>
            <p:nvPr/>
          </p:nvSpPr>
          <p:spPr bwMode="auto">
            <a:xfrm>
              <a:off x="1067419" y="1503076"/>
              <a:ext cx="4488306" cy="233214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Objaśnienie: linia 10">
              <a:extLst>
                <a:ext uri="{FF2B5EF4-FFF2-40B4-BE49-F238E27FC236}">
                  <a16:creationId xmlns:a16="http://schemas.microsoft.com/office/drawing/2014/main" id="{AAB4032B-79E1-1628-BB18-BD9473DBE9E8}"/>
                </a:ext>
              </a:extLst>
            </p:cNvPr>
            <p:cNvSpPr/>
            <p:nvPr/>
          </p:nvSpPr>
          <p:spPr bwMode="auto">
            <a:xfrm>
              <a:off x="5931346" y="760014"/>
              <a:ext cx="2808312" cy="862993"/>
            </a:xfrm>
            <a:prstGeom prst="borderCallout1">
              <a:avLst>
                <a:gd name="adj1" fmla="val 49923"/>
                <a:gd name="adj2" fmla="val -1430"/>
                <a:gd name="adj3" fmla="val 98783"/>
                <a:gd name="adj4" fmla="val -36178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Odszukanie gałęzi </a:t>
              </a:r>
              <a:r>
                <a:rPr lang="pl-PL" sz="1600" i="1" dirty="0"/>
                <a:t>T1A </a:t>
              </a:r>
              <a:r>
                <a:rPr lang="pl-PL" sz="1600" dirty="0"/>
                <a:t>transformatora na potrzeby wyliczenia strat</a:t>
              </a:r>
              <a:endParaRPr kumimoji="0" lang="pl-PL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3" name="(2) - wyliczenie różnicy">
            <a:extLst>
              <a:ext uri="{FF2B5EF4-FFF2-40B4-BE49-F238E27FC236}">
                <a16:creationId xmlns:a16="http://schemas.microsoft.com/office/drawing/2014/main" id="{5F0062A6-C076-724E-2A43-2EC8B74A452D}"/>
              </a:ext>
            </a:extLst>
          </p:cNvPr>
          <p:cNvGrpSpPr/>
          <p:nvPr/>
        </p:nvGrpSpPr>
        <p:grpSpPr>
          <a:xfrm>
            <a:off x="1067419" y="3070821"/>
            <a:ext cx="7672239" cy="670989"/>
            <a:chOff x="1067419" y="1175316"/>
            <a:chExt cx="7672239" cy="670989"/>
          </a:xfrm>
        </p:grpSpPr>
        <p:sp>
          <p:nvSpPr>
            <p:cNvPr id="14" name="Prostokąt 13">
              <a:extLst>
                <a:ext uri="{FF2B5EF4-FFF2-40B4-BE49-F238E27FC236}">
                  <a16:creationId xmlns:a16="http://schemas.microsoft.com/office/drawing/2014/main" id="{3DB8949A-824A-42EF-7D1D-85DDF5B9609D}"/>
                </a:ext>
              </a:extLst>
            </p:cNvPr>
            <p:cNvSpPr/>
            <p:nvPr/>
          </p:nvSpPr>
          <p:spPr bwMode="auto">
            <a:xfrm>
              <a:off x="1067419" y="1502407"/>
              <a:ext cx="4488306" cy="34389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Objaśnienie: linia 14">
              <a:extLst>
                <a:ext uri="{FF2B5EF4-FFF2-40B4-BE49-F238E27FC236}">
                  <a16:creationId xmlns:a16="http://schemas.microsoft.com/office/drawing/2014/main" id="{9B53A47E-D6BD-83BE-A0A4-0C24E9B9A4CD}"/>
                </a:ext>
              </a:extLst>
            </p:cNvPr>
            <p:cNvSpPr/>
            <p:nvPr/>
          </p:nvSpPr>
          <p:spPr bwMode="auto">
            <a:xfrm>
              <a:off x="5931346" y="1175316"/>
              <a:ext cx="2808312" cy="342850"/>
            </a:xfrm>
            <a:prstGeom prst="borderCallout1">
              <a:avLst>
                <a:gd name="adj1" fmla="val 49923"/>
                <a:gd name="adj2" fmla="val -1430"/>
                <a:gd name="adj3" fmla="val 152559"/>
                <a:gd name="adj4" fmla="val -36125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Wyliczenie strat</a:t>
              </a:r>
            </a:p>
          </p:txBody>
        </p:sp>
      </p:grpSp>
      <p:grpSp>
        <p:nvGrpSpPr>
          <p:cNvPr id="2" name="(3) - wypisanie różnicy">
            <a:extLst>
              <a:ext uri="{FF2B5EF4-FFF2-40B4-BE49-F238E27FC236}">
                <a16:creationId xmlns:a16="http://schemas.microsoft.com/office/drawing/2014/main" id="{19EF1E43-2818-0491-B94A-D9F70B3C21A7}"/>
              </a:ext>
            </a:extLst>
          </p:cNvPr>
          <p:cNvGrpSpPr/>
          <p:nvPr/>
        </p:nvGrpSpPr>
        <p:grpSpPr>
          <a:xfrm>
            <a:off x="1067419" y="3395782"/>
            <a:ext cx="7681045" cy="720781"/>
            <a:chOff x="1067419" y="1149651"/>
            <a:chExt cx="7681045" cy="720781"/>
          </a:xfrm>
        </p:grpSpPr>
        <p:sp>
          <p:nvSpPr>
            <p:cNvPr id="3" name="Prostokąt 2">
              <a:extLst>
                <a:ext uri="{FF2B5EF4-FFF2-40B4-BE49-F238E27FC236}">
                  <a16:creationId xmlns:a16="http://schemas.microsoft.com/office/drawing/2014/main" id="{AB506CCA-3577-C543-11A8-325B49B222AF}"/>
                </a:ext>
              </a:extLst>
            </p:cNvPr>
            <p:cNvSpPr/>
            <p:nvPr/>
          </p:nvSpPr>
          <p:spPr bwMode="auto">
            <a:xfrm>
              <a:off x="1067419" y="1528346"/>
              <a:ext cx="4488306" cy="342086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" name="Objaśnienie: linia 3">
              <a:extLst>
                <a:ext uri="{FF2B5EF4-FFF2-40B4-BE49-F238E27FC236}">
                  <a16:creationId xmlns:a16="http://schemas.microsoft.com/office/drawing/2014/main" id="{69CF0E36-C353-1CB4-D08A-AE7BAD95EAA2}"/>
                </a:ext>
              </a:extLst>
            </p:cNvPr>
            <p:cNvSpPr/>
            <p:nvPr/>
          </p:nvSpPr>
          <p:spPr bwMode="auto">
            <a:xfrm>
              <a:off x="5940152" y="1149651"/>
              <a:ext cx="2808312" cy="416312"/>
            </a:xfrm>
            <a:prstGeom prst="borderCallout1">
              <a:avLst>
                <a:gd name="adj1" fmla="val 49923"/>
                <a:gd name="adj2" fmla="val -1430"/>
                <a:gd name="adj3" fmla="val 135255"/>
                <a:gd name="adj4" fmla="val -3522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Wypisanie wartości strat</a:t>
              </a:r>
              <a:endParaRPr kumimoji="0" lang="pl-PL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5" name="(4) - zmniejszenie mocy">
            <a:extLst>
              <a:ext uri="{FF2B5EF4-FFF2-40B4-BE49-F238E27FC236}">
                <a16:creationId xmlns:a16="http://schemas.microsoft.com/office/drawing/2014/main" id="{DBE1AB8D-45A6-0EFA-92CA-A9630EF04B31}"/>
              </a:ext>
            </a:extLst>
          </p:cNvPr>
          <p:cNvGrpSpPr/>
          <p:nvPr/>
        </p:nvGrpSpPr>
        <p:grpSpPr>
          <a:xfrm>
            <a:off x="1067419" y="3859543"/>
            <a:ext cx="7681045" cy="1056225"/>
            <a:chOff x="1067419" y="1242806"/>
            <a:chExt cx="7681045" cy="1056225"/>
          </a:xfrm>
        </p:grpSpPr>
        <p:sp>
          <p:nvSpPr>
            <p:cNvPr id="6" name="Prostokąt 5">
              <a:extLst>
                <a:ext uri="{FF2B5EF4-FFF2-40B4-BE49-F238E27FC236}">
                  <a16:creationId xmlns:a16="http://schemas.microsoft.com/office/drawing/2014/main" id="{50885F9A-9912-B927-16EE-ED3EE40C2D24}"/>
                </a:ext>
              </a:extLst>
            </p:cNvPr>
            <p:cNvSpPr/>
            <p:nvPr/>
          </p:nvSpPr>
          <p:spPr bwMode="auto">
            <a:xfrm>
              <a:off x="1067419" y="1532493"/>
              <a:ext cx="4488306" cy="76653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Objaśnienie: linia 8">
              <a:extLst>
                <a:ext uri="{FF2B5EF4-FFF2-40B4-BE49-F238E27FC236}">
                  <a16:creationId xmlns:a16="http://schemas.microsoft.com/office/drawing/2014/main" id="{F295F0E2-9A30-44E1-384F-78CA5A70BE64}"/>
                </a:ext>
              </a:extLst>
            </p:cNvPr>
            <p:cNvSpPr/>
            <p:nvPr/>
          </p:nvSpPr>
          <p:spPr bwMode="auto">
            <a:xfrm>
              <a:off x="5940152" y="1242806"/>
              <a:ext cx="2808312" cy="627576"/>
            </a:xfrm>
            <a:prstGeom prst="borderCallout1">
              <a:avLst>
                <a:gd name="adj1" fmla="val 49923"/>
                <a:gd name="adj2" fmla="val -1430"/>
                <a:gd name="adj3" fmla="val 117197"/>
                <a:gd name="adj4" fmla="val -3522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sz="1600" b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rPr>
                <a:t>Zmniejszenie mocy nowych odbiorów o straty</a:t>
              </a:r>
            </a:p>
          </p:txBody>
        </p:sp>
      </p:grpSp>
      <p:grpSp>
        <p:nvGrpSpPr>
          <p:cNvPr id="10" name="(5) - moce wyjściowe">
            <a:extLst>
              <a:ext uri="{FF2B5EF4-FFF2-40B4-BE49-F238E27FC236}">
                <a16:creationId xmlns:a16="http://schemas.microsoft.com/office/drawing/2014/main" id="{9F2136E4-85A5-BD25-6AE2-1FA1CA559E85}"/>
              </a:ext>
            </a:extLst>
          </p:cNvPr>
          <p:cNvGrpSpPr/>
          <p:nvPr/>
        </p:nvGrpSpPr>
        <p:grpSpPr>
          <a:xfrm>
            <a:off x="1067419" y="4393720"/>
            <a:ext cx="7681045" cy="1076904"/>
            <a:chOff x="1090363" y="981578"/>
            <a:chExt cx="7681045" cy="1076904"/>
          </a:xfrm>
        </p:grpSpPr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A5E6D037-07A6-188D-0B4D-8E0EBFCED793}"/>
                </a:ext>
              </a:extLst>
            </p:cNvPr>
            <p:cNvSpPr/>
            <p:nvPr/>
          </p:nvSpPr>
          <p:spPr bwMode="auto">
            <a:xfrm>
              <a:off x="1090363" y="1482419"/>
              <a:ext cx="4488306" cy="576063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Objaśnienie: linia 16">
              <a:extLst>
                <a:ext uri="{FF2B5EF4-FFF2-40B4-BE49-F238E27FC236}">
                  <a16:creationId xmlns:a16="http://schemas.microsoft.com/office/drawing/2014/main" id="{DED134AE-F45E-F50D-2544-5AD5325B430B}"/>
                </a:ext>
              </a:extLst>
            </p:cNvPr>
            <p:cNvSpPr/>
            <p:nvPr/>
          </p:nvSpPr>
          <p:spPr bwMode="auto">
            <a:xfrm>
              <a:off x="5963096" y="981578"/>
              <a:ext cx="2808312" cy="685701"/>
            </a:xfrm>
            <a:prstGeom prst="borderCallout1">
              <a:avLst>
                <a:gd name="adj1" fmla="val 49923"/>
                <a:gd name="adj2" fmla="val -1430"/>
                <a:gd name="adj3" fmla="val 117197"/>
                <a:gd name="adj4" fmla="val -3522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Wypisanie wartości mocy dla nowych odbiorów</a:t>
              </a:r>
              <a:endParaRPr kumimoji="0" lang="pl-PL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0" name="(6) - rozpływ">
            <a:extLst>
              <a:ext uri="{FF2B5EF4-FFF2-40B4-BE49-F238E27FC236}">
                <a16:creationId xmlns:a16="http://schemas.microsoft.com/office/drawing/2014/main" id="{21206B46-0A74-280E-3D82-4E7ADE5D89B4}"/>
              </a:ext>
            </a:extLst>
          </p:cNvPr>
          <p:cNvGrpSpPr/>
          <p:nvPr/>
        </p:nvGrpSpPr>
        <p:grpSpPr>
          <a:xfrm>
            <a:off x="1067419" y="4653137"/>
            <a:ext cx="7681045" cy="1004883"/>
            <a:chOff x="1067419" y="738100"/>
            <a:chExt cx="7681045" cy="1004883"/>
          </a:xfrm>
        </p:grpSpPr>
        <p:sp>
          <p:nvSpPr>
            <p:cNvPr id="21" name="Prostokąt 20">
              <a:extLst>
                <a:ext uri="{FF2B5EF4-FFF2-40B4-BE49-F238E27FC236}">
                  <a16:creationId xmlns:a16="http://schemas.microsoft.com/office/drawing/2014/main" id="{C43F5978-6315-47A4-1A0C-9744F5151615}"/>
                </a:ext>
              </a:extLst>
            </p:cNvPr>
            <p:cNvSpPr/>
            <p:nvPr/>
          </p:nvSpPr>
          <p:spPr bwMode="auto">
            <a:xfrm>
              <a:off x="1067419" y="1542886"/>
              <a:ext cx="4488306" cy="200097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Objaśnienie: linia 21">
              <a:extLst>
                <a:ext uri="{FF2B5EF4-FFF2-40B4-BE49-F238E27FC236}">
                  <a16:creationId xmlns:a16="http://schemas.microsoft.com/office/drawing/2014/main" id="{353E1FC3-98C9-1277-768B-27BE6E3013E4}"/>
                </a:ext>
              </a:extLst>
            </p:cNvPr>
            <p:cNvSpPr/>
            <p:nvPr/>
          </p:nvSpPr>
          <p:spPr bwMode="auto">
            <a:xfrm>
              <a:off x="5940152" y="738100"/>
              <a:ext cx="2808312" cy="576062"/>
            </a:xfrm>
            <a:prstGeom prst="borderCallout1">
              <a:avLst>
                <a:gd name="adj1" fmla="val 49923"/>
                <a:gd name="adj2" fmla="val -1430"/>
                <a:gd name="adj3" fmla="val 159268"/>
                <a:gd name="adj4" fmla="val -34202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sz="1600" dirty="0"/>
                <a:t>Ponowny rozpływ po zmianach</a:t>
              </a:r>
              <a:endParaRPr kumimoji="0" lang="pl-PL" sz="16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78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7">
            <a:extLst>
              <a:ext uri="{FF2B5EF4-FFF2-40B4-BE49-F238E27FC236}">
                <a16:creationId xmlns:a16="http://schemas.microsoft.com/office/drawing/2014/main" id="{D39AE20C-FFEC-CEF7-3B82-23393563E8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88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8">
            <a:extLst>
              <a:ext uri="{FF2B5EF4-FFF2-40B4-BE49-F238E27FC236}">
                <a16:creationId xmlns:a16="http://schemas.microsoft.com/office/drawing/2014/main" id="{497BC7F0-6DE0-CC53-2374-4BF99EBB6A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1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9">
            <a:extLst>
              <a:ext uri="{FF2B5EF4-FFF2-40B4-BE49-F238E27FC236}">
                <a16:creationId xmlns:a16="http://schemas.microsoft.com/office/drawing/2014/main" id="{A877A36F-F095-F09A-EDDB-85AD69FD08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26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1">
            <a:extLst>
              <a:ext uri="{FF2B5EF4-FFF2-40B4-BE49-F238E27FC236}">
                <a16:creationId xmlns:a16="http://schemas.microsoft.com/office/drawing/2014/main" id="{9F4418F6-3C7F-5669-9055-708DE6338C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35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2">
            <a:extLst>
              <a:ext uri="{FF2B5EF4-FFF2-40B4-BE49-F238E27FC236}">
                <a16:creationId xmlns:a16="http://schemas.microsoft.com/office/drawing/2014/main" id="{401BB7C9-DA8A-DF2E-4845-ECB47F8F3E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06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3">
            <a:extLst>
              <a:ext uri="{FF2B5EF4-FFF2-40B4-BE49-F238E27FC236}">
                <a16:creationId xmlns:a16="http://schemas.microsoft.com/office/drawing/2014/main" id="{8E12C55C-A7F8-1585-0A38-0E9FFC8226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95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4">
            <a:extLst>
              <a:ext uri="{FF2B5EF4-FFF2-40B4-BE49-F238E27FC236}">
                <a16:creationId xmlns:a16="http://schemas.microsoft.com/office/drawing/2014/main" id="{4DBAD4E1-1A45-BE26-896B-4A3391CC4E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34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">
            <a:extLst>
              <a:ext uri="{FF2B5EF4-FFF2-40B4-BE49-F238E27FC236}">
                <a16:creationId xmlns:a16="http://schemas.microsoft.com/office/drawing/2014/main" id="{1E222006-E90B-8D86-F14C-8A18ED9064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76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5">
            <a:extLst>
              <a:ext uri="{FF2B5EF4-FFF2-40B4-BE49-F238E27FC236}">
                <a16:creationId xmlns:a16="http://schemas.microsoft.com/office/drawing/2014/main" id="{B786D360-E3B5-34D5-97F2-33D3F64B1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29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6">
            <a:extLst>
              <a:ext uri="{FF2B5EF4-FFF2-40B4-BE49-F238E27FC236}">
                <a16:creationId xmlns:a16="http://schemas.microsoft.com/office/drawing/2014/main" id="{3FED79A9-634E-44C0-31C7-B53ECF25EB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7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7">
            <a:extLst>
              <a:ext uri="{FF2B5EF4-FFF2-40B4-BE49-F238E27FC236}">
                <a16:creationId xmlns:a16="http://schemas.microsoft.com/office/drawing/2014/main" id="{E4DBD6DE-5CC3-DA63-6945-417256AEBD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8">
            <a:extLst>
              <a:ext uri="{FF2B5EF4-FFF2-40B4-BE49-F238E27FC236}">
                <a16:creationId xmlns:a16="http://schemas.microsoft.com/office/drawing/2014/main" id="{438239BF-0D0D-1AB2-D486-47C9BDEFA2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9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9">
            <a:extLst>
              <a:ext uri="{FF2B5EF4-FFF2-40B4-BE49-F238E27FC236}">
                <a16:creationId xmlns:a16="http://schemas.microsoft.com/office/drawing/2014/main" id="{9F0ED848-A016-A1D0-0F0A-D9D5A75E11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99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0">
            <a:extLst>
              <a:ext uri="{FF2B5EF4-FFF2-40B4-BE49-F238E27FC236}">
                <a16:creationId xmlns:a16="http://schemas.microsoft.com/office/drawing/2014/main" id="{56B46104-E982-0345-4536-0A4805DA86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97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1">
            <a:extLst>
              <a:ext uri="{FF2B5EF4-FFF2-40B4-BE49-F238E27FC236}">
                <a16:creationId xmlns:a16="http://schemas.microsoft.com/office/drawing/2014/main" id="{EE1B7BE5-CFF2-70B6-A232-B67C965938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46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6838DA-A867-F6D6-7626-F659421CE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259F7C7-3B3C-97B3-83EA-DDB194DB6C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Wypisywać oprócz mocy czynnej również moc bierną</a:t>
            </a:r>
          </a:p>
          <a:p>
            <a:endParaRPr lang="pl-PL" dirty="0"/>
          </a:p>
          <a:p>
            <a:r>
              <a:rPr lang="pl-PL" dirty="0"/>
              <a:t>Wypisywać moce na 5 znakach, z dokładnością do 1 miejsca po przecinku, przy użyciu funkcji </a:t>
            </a:r>
            <a:r>
              <a:rPr lang="pl-PL" dirty="0" err="1"/>
              <a:t>FormatNum</a:t>
            </a:r>
            <a:r>
              <a:rPr lang="pl-PL" dirty="0"/>
              <a:t> wbudowanej w </a:t>
            </a:r>
            <a:r>
              <a:rPr lang="pl-PL" dirty="0" err="1"/>
              <a:t>Plansie</a:t>
            </a:r>
            <a:r>
              <a:rPr lang="pl-PL" dirty="0"/>
              <a:t> (odszukać informację w pomocy)</a:t>
            </a:r>
          </a:p>
        </p:txBody>
      </p:sp>
    </p:spTree>
    <p:extLst>
      <p:ext uri="{BB962C8B-B14F-4D97-AF65-F5344CB8AC3E}">
        <p14:creationId xmlns:p14="http://schemas.microsoft.com/office/powerpoint/2010/main" val="65054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50240D-A1F9-4AFD-B3CD-6C879BFFB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Korekta schematu</a:t>
            </a:r>
            <a:endParaRPr lang="pl-PL" dirty="0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9BC2B1E5-4AB2-4AE3-BA8D-EAD76F0E3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2422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50240D-A1F9-4AFD-B3CD-6C879BFFB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Przygotowanie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60438348-7FD5-F030-426E-F453DC300C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078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">
            <a:extLst>
              <a:ext uri="{FF2B5EF4-FFF2-40B4-BE49-F238E27FC236}">
                <a16:creationId xmlns:a16="http://schemas.microsoft.com/office/drawing/2014/main" id="{3D6DDA0B-1318-A1C4-B23E-EC2B80899A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0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">
            <a:extLst>
              <a:ext uri="{FF2B5EF4-FFF2-40B4-BE49-F238E27FC236}">
                <a16:creationId xmlns:a16="http://schemas.microsoft.com/office/drawing/2014/main" id="{B1EFB70A-2FD0-AEC2-E275-7C6568D29A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48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">
            <a:extLst>
              <a:ext uri="{FF2B5EF4-FFF2-40B4-BE49-F238E27FC236}">
                <a16:creationId xmlns:a16="http://schemas.microsoft.com/office/drawing/2014/main" id="{FCD90FF8-411C-94AD-CFFC-6BEF1ED1DF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8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">
            <a:extLst>
              <a:ext uri="{FF2B5EF4-FFF2-40B4-BE49-F238E27FC236}">
                <a16:creationId xmlns:a16="http://schemas.microsoft.com/office/drawing/2014/main" id="{2D02071B-F623-1D8A-D976-F7071FB146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7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">
            <a:extLst>
              <a:ext uri="{FF2B5EF4-FFF2-40B4-BE49-F238E27FC236}">
                <a16:creationId xmlns:a16="http://schemas.microsoft.com/office/drawing/2014/main" id="{A1DD63D1-26C4-6823-81D1-70258ADEB7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76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">
            <a:extLst>
              <a:ext uri="{FF2B5EF4-FFF2-40B4-BE49-F238E27FC236}">
                <a16:creationId xmlns:a16="http://schemas.microsoft.com/office/drawing/2014/main" id="{E3FDCD7F-829E-7A55-8412-E24C7CFC34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0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">
            <a:extLst>
              <a:ext uri="{FF2B5EF4-FFF2-40B4-BE49-F238E27FC236}">
                <a16:creationId xmlns:a16="http://schemas.microsoft.com/office/drawing/2014/main" id="{2F4AF4E2-5F9E-B7A9-BEFF-6C7CEE3C0D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89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">
            <a:extLst>
              <a:ext uri="{FF2B5EF4-FFF2-40B4-BE49-F238E27FC236}">
                <a16:creationId xmlns:a16="http://schemas.microsoft.com/office/drawing/2014/main" id="{89E3F97A-E621-DD0C-D24D-3136F44A17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61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">
            <a:extLst>
              <a:ext uri="{FF2B5EF4-FFF2-40B4-BE49-F238E27FC236}">
                <a16:creationId xmlns:a16="http://schemas.microsoft.com/office/drawing/2014/main" id="{500D9930-0BDA-D778-173E-98343D85C4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27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">
            <a:extLst>
              <a:ext uri="{FF2B5EF4-FFF2-40B4-BE49-F238E27FC236}">
                <a16:creationId xmlns:a16="http://schemas.microsoft.com/office/drawing/2014/main" id="{B08B6D65-190D-8E56-D377-931C13D3B7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05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">
            <a:extLst>
              <a:ext uri="{FF2B5EF4-FFF2-40B4-BE49-F238E27FC236}">
                <a16:creationId xmlns:a16="http://schemas.microsoft.com/office/drawing/2014/main" id="{A57A70E4-FF4A-F825-309C-1226D82C88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16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">
            <a:extLst>
              <a:ext uri="{FF2B5EF4-FFF2-40B4-BE49-F238E27FC236}">
                <a16:creationId xmlns:a16="http://schemas.microsoft.com/office/drawing/2014/main" id="{B13CA2F1-9CB9-6439-07B6-45AD32077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C7E10B56-8186-EC8B-9CA0-AE1301E531E0}"/>
              </a:ext>
            </a:extLst>
          </p:cNvPr>
          <p:cNvSpPr txBox="1"/>
          <p:nvPr/>
        </p:nvSpPr>
        <p:spPr>
          <a:xfrm>
            <a:off x="683568" y="2420888"/>
            <a:ext cx="3456384" cy="17543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sz="1800" dirty="0"/>
              <a:t>Dużo informacji na temat pisania makr można znaleźć w helpie - klawisz F1.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sz="1800" dirty="0"/>
              <a:t>Drugie źródło informacji o JScript: wujek Google</a:t>
            </a:r>
            <a:endParaRPr kumimoji="0" lang="pl-PL" sz="18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2607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">
            <a:extLst>
              <a:ext uri="{FF2B5EF4-FFF2-40B4-BE49-F238E27FC236}">
                <a16:creationId xmlns:a16="http://schemas.microsoft.com/office/drawing/2014/main" id="{32C99A05-8E3A-33A8-99E8-3555640B60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0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">
            <a:extLst>
              <a:ext uri="{FF2B5EF4-FFF2-40B4-BE49-F238E27FC236}">
                <a16:creationId xmlns:a16="http://schemas.microsoft.com/office/drawing/2014/main" id="{5D65CC99-FB3F-4EC0-E365-9E5EA22D70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96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">
            <a:extLst>
              <a:ext uri="{FF2B5EF4-FFF2-40B4-BE49-F238E27FC236}">
                <a16:creationId xmlns:a16="http://schemas.microsoft.com/office/drawing/2014/main" id="{5A505251-B8F1-8714-8536-C2BBCC0449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8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D8BACBE-0B4A-5F82-0DBB-37AD01280F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18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2DBC25-ECF7-81B7-7EEA-E89064FD9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450" y="90488"/>
            <a:ext cx="7643813" cy="1538312"/>
          </a:xfrm>
        </p:spPr>
        <p:txBody>
          <a:bodyPr/>
          <a:lstStyle/>
          <a:p>
            <a:r>
              <a:rPr lang="pl-PL" dirty="0"/>
              <a:t>Metoda 1.</a:t>
            </a:r>
            <a:br>
              <a:rPr lang="pl-PL" dirty="0"/>
            </a:br>
            <a:r>
              <a:rPr lang="pl-PL" dirty="0"/>
              <a:t>Suma mocy dla stacji.</a:t>
            </a:r>
          </a:p>
        </p:txBody>
      </p:sp>
    </p:spTree>
    <p:extLst>
      <p:ext uri="{BB962C8B-B14F-4D97-AF65-F5344CB8AC3E}">
        <p14:creationId xmlns:p14="http://schemas.microsoft.com/office/powerpoint/2010/main" val="6522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">
            <a:extLst>
              <a:ext uri="{FF2B5EF4-FFF2-40B4-BE49-F238E27FC236}">
                <a16:creationId xmlns:a16="http://schemas.microsoft.com/office/drawing/2014/main" id="{8390368F-FD7C-A04B-FAD0-08945F2E65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85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">
            <a:extLst>
              <a:ext uri="{FF2B5EF4-FFF2-40B4-BE49-F238E27FC236}">
                <a16:creationId xmlns:a16="http://schemas.microsoft.com/office/drawing/2014/main" id="{70529201-25D8-7E87-9991-64BDD3E90C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2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7">
            <a:extLst>
              <a:ext uri="{FF2B5EF4-FFF2-40B4-BE49-F238E27FC236}">
                <a16:creationId xmlns:a16="http://schemas.microsoft.com/office/drawing/2014/main" id="{A44E7170-29A1-3818-E111-EEAC75C784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97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">
            <a:extLst>
              <a:ext uri="{FF2B5EF4-FFF2-40B4-BE49-F238E27FC236}">
                <a16:creationId xmlns:a16="http://schemas.microsoft.com/office/drawing/2014/main" id="{6023DB13-6D45-17AD-8C2A-9565447B20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8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9">
            <a:extLst>
              <a:ext uri="{FF2B5EF4-FFF2-40B4-BE49-F238E27FC236}">
                <a16:creationId xmlns:a16="http://schemas.microsoft.com/office/drawing/2014/main" id="{F8651EFE-5E23-8E14-CDEB-7AF6B365A1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09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7D828E8-EE67-811B-825E-81BA9C05C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0915"/>
            <a:ext cx="9144000" cy="587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5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0">
            <a:extLst>
              <a:ext uri="{FF2B5EF4-FFF2-40B4-BE49-F238E27FC236}">
                <a16:creationId xmlns:a16="http://schemas.microsoft.com/office/drawing/2014/main" id="{2DCB12CE-23F8-C1A5-3E45-38904C1A56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6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1">
            <a:extLst>
              <a:ext uri="{FF2B5EF4-FFF2-40B4-BE49-F238E27FC236}">
                <a16:creationId xmlns:a16="http://schemas.microsoft.com/office/drawing/2014/main" id="{F1D92B24-4DAF-F182-DFC5-A6746D841B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9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2">
            <a:extLst>
              <a:ext uri="{FF2B5EF4-FFF2-40B4-BE49-F238E27FC236}">
                <a16:creationId xmlns:a16="http://schemas.microsoft.com/office/drawing/2014/main" id="{D8895F83-8EF6-15D2-CF90-A24B5D5E57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58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3">
            <a:extLst>
              <a:ext uri="{FF2B5EF4-FFF2-40B4-BE49-F238E27FC236}">
                <a16:creationId xmlns:a16="http://schemas.microsoft.com/office/drawing/2014/main" id="{B6F079EC-C429-FAED-6993-4AB18A228C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71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5">
            <a:extLst>
              <a:ext uri="{FF2B5EF4-FFF2-40B4-BE49-F238E27FC236}">
                <a16:creationId xmlns:a16="http://schemas.microsoft.com/office/drawing/2014/main" id="{FC4BD09A-3386-7F0C-BCA8-B7128F45C9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28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6">
            <a:extLst>
              <a:ext uri="{FF2B5EF4-FFF2-40B4-BE49-F238E27FC236}">
                <a16:creationId xmlns:a16="http://schemas.microsoft.com/office/drawing/2014/main" id="{BF0BEDB6-1E3D-2A15-84CA-3B8DF0AA55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4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7">
            <a:extLst>
              <a:ext uri="{FF2B5EF4-FFF2-40B4-BE49-F238E27FC236}">
                <a16:creationId xmlns:a16="http://schemas.microsoft.com/office/drawing/2014/main" id="{CD55AD43-0C0A-3811-E0A9-DD4C8E0858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35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8">
            <a:extLst>
              <a:ext uri="{FF2B5EF4-FFF2-40B4-BE49-F238E27FC236}">
                <a16:creationId xmlns:a16="http://schemas.microsoft.com/office/drawing/2014/main" id="{B160ED40-272D-4B4F-842D-05C06743D9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98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9">
            <a:extLst>
              <a:ext uri="{FF2B5EF4-FFF2-40B4-BE49-F238E27FC236}">
                <a16:creationId xmlns:a16="http://schemas.microsoft.com/office/drawing/2014/main" id="{74EB2C02-504A-2862-F107-236C42205B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3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0">
            <a:extLst>
              <a:ext uri="{FF2B5EF4-FFF2-40B4-BE49-F238E27FC236}">
                <a16:creationId xmlns:a16="http://schemas.microsoft.com/office/drawing/2014/main" id="{643F6EC4-86AD-DF78-CAAC-877EB3D44D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Karwia2006">
  <a:themeElements>
    <a:clrScheme name="Karwia200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rwia200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Karwia20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10903</TotalTime>
  <Words>591</Words>
  <Application>Microsoft Office PowerPoint</Application>
  <PresentationFormat>Pokaz na ekranie (4:3)</PresentationFormat>
  <Paragraphs>91</Paragraphs>
  <Slides>118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118</vt:i4>
      </vt:variant>
    </vt:vector>
  </HeadingPairs>
  <TitlesOfParts>
    <vt:vector size="123" baseType="lpstr">
      <vt:lpstr>Aptos</vt:lpstr>
      <vt:lpstr>Arial</vt:lpstr>
      <vt:lpstr>Calibri</vt:lpstr>
      <vt:lpstr>Times New Roman</vt:lpstr>
      <vt:lpstr>Karwia2006</vt:lpstr>
      <vt:lpstr>Zamiana odbioru na transformator 3‑uzwojeniowy 110/15 kV Część 2</vt:lpstr>
      <vt:lpstr>Zadanie</vt:lpstr>
      <vt:lpstr>Wykorzystanie makra do przepisania mocy odbiorów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Zad_KAN-T1_v1_przepisanie.jsp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Zad_KAN-T1_v2_odczyt_modelu.jsp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Zad_KAN-T1_v3_usunięcie_odbioru_org.jsp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Zad_KAN-T1_v4_funkcja.jsp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Zad_KAN-T1_v5_straty.jsp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Zadanie</vt:lpstr>
      <vt:lpstr>Korekta schematu</vt:lpstr>
      <vt:lpstr>Przygotowanie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Metoda 1. Suma mocy dla stacji.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Metoda 2. Przepływ na transformatorze.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Porównanie metod</vt:lpstr>
      <vt:lpstr>Warsztaty użytkowników  programu PLANS</vt:lpstr>
    </vt:vector>
  </TitlesOfParts>
  <Company>Plans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Nowa stacja</dc:title>
  <dc:creator>Tomek</dc:creator>
  <cp:lastModifiedBy>Tomasz Zdun</cp:lastModifiedBy>
  <cp:revision>113</cp:revision>
  <dcterms:created xsi:type="dcterms:W3CDTF">2014-09-12T10:17:24Z</dcterms:created>
  <dcterms:modified xsi:type="dcterms:W3CDTF">2024-09-16T14:26:28Z</dcterms:modified>
</cp:coreProperties>
</file>