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3"/>
  </p:notesMasterIdLst>
  <p:sldIdLst>
    <p:sldId id="256" r:id="rId2"/>
    <p:sldId id="257" r:id="rId3"/>
    <p:sldId id="449" r:id="rId4"/>
    <p:sldId id="454" r:id="rId5"/>
    <p:sldId id="631" r:id="rId6"/>
    <p:sldId id="632" r:id="rId7"/>
    <p:sldId id="630" r:id="rId8"/>
    <p:sldId id="455" r:id="rId9"/>
    <p:sldId id="258" r:id="rId10"/>
    <p:sldId id="450" r:id="rId11"/>
    <p:sldId id="606" r:id="rId12"/>
    <p:sldId id="642" r:id="rId13"/>
    <p:sldId id="643" r:id="rId14"/>
    <p:sldId id="259" r:id="rId15"/>
    <p:sldId id="260" r:id="rId16"/>
    <p:sldId id="261" r:id="rId17"/>
    <p:sldId id="262" r:id="rId18"/>
    <p:sldId id="263" r:id="rId19"/>
    <p:sldId id="264" r:id="rId20"/>
    <p:sldId id="638" r:id="rId21"/>
    <p:sldId id="266" r:id="rId22"/>
    <p:sldId id="267" r:id="rId23"/>
    <p:sldId id="268" r:id="rId24"/>
    <p:sldId id="269" r:id="rId25"/>
    <p:sldId id="622" r:id="rId26"/>
    <p:sldId id="271" r:id="rId27"/>
    <p:sldId id="272" r:id="rId28"/>
    <p:sldId id="273" r:id="rId29"/>
    <p:sldId id="274" r:id="rId30"/>
    <p:sldId id="275" r:id="rId31"/>
    <p:sldId id="277" r:id="rId32"/>
    <p:sldId id="278" r:id="rId33"/>
    <p:sldId id="279" r:id="rId34"/>
    <p:sldId id="280" r:id="rId35"/>
    <p:sldId id="281" r:id="rId36"/>
    <p:sldId id="639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640" r:id="rId50"/>
    <p:sldId id="644" r:id="rId51"/>
    <p:sldId id="645" r:id="rId52"/>
    <p:sldId id="646" r:id="rId53"/>
    <p:sldId id="299" r:id="rId54"/>
    <p:sldId id="647" r:id="rId55"/>
    <p:sldId id="648" r:id="rId56"/>
    <p:sldId id="649" r:id="rId57"/>
    <p:sldId id="650" r:id="rId58"/>
    <p:sldId id="651" r:id="rId59"/>
    <p:sldId id="652" r:id="rId60"/>
    <p:sldId id="653" r:id="rId61"/>
    <p:sldId id="654" r:id="rId62"/>
    <p:sldId id="655" r:id="rId63"/>
    <p:sldId id="656" r:id="rId64"/>
    <p:sldId id="657" r:id="rId65"/>
    <p:sldId id="658" r:id="rId66"/>
    <p:sldId id="659" r:id="rId67"/>
    <p:sldId id="660" r:id="rId68"/>
    <p:sldId id="661" r:id="rId69"/>
    <p:sldId id="662" r:id="rId70"/>
    <p:sldId id="663" r:id="rId71"/>
    <p:sldId id="664" r:id="rId72"/>
    <p:sldId id="665" r:id="rId73"/>
    <p:sldId id="666" r:id="rId74"/>
    <p:sldId id="667" r:id="rId75"/>
    <p:sldId id="668" r:id="rId76"/>
    <p:sldId id="669" r:id="rId77"/>
    <p:sldId id="670" r:id="rId78"/>
    <p:sldId id="671" r:id="rId79"/>
    <p:sldId id="672" r:id="rId80"/>
    <p:sldId id="673" r:id="rId81"/>
    <p:sldId id="674" r:id="rId82"/>
    <p:sldId id="675" r:id="rId83"/>
    <p:sldId id="676" r:id="rId84"/>
    <p:sldId id="677" r:id="rId85"/>
    <p:sldId id="678" r:id="rId86"/>
    <p:sldId id="679" r:id="rId87"/>
    <p:sldId id="680" r:id="rId88"/>
    <p:sldId id="681" r:id="rId89"/>
    <p:sldId id="682" r:id="rId90"/>
    <p:sldId id="683" r:id="rId91"/>
    <p:sldId id="684" r:id="rId92"/>
    <p:sldId id="685" r:id="rId93"/>
    <p:sldId id="686" r:id="rId94"/>
    <p:sldId id="687" r:id="rId95"/>
    <p:sldId id="688" r:id="rId96"/>
    <p:sldId id="689" r:id="rId97"/>
    <p:sldId id="690" r:id="rId98"/>
    <p:sldId id="691" r:id="rId99"/>
    <p:sldId id="692" r:id="rId100"/>
    <p:sldId id="693" r:id="rId101"/>
    <p:sldId id="694" r:id="rId102"/>
    <p:sldId id="695" r:id="rId103"/>
    <p:sldId id="696" r:id="rId104"/>
    <p:sldId id="697" r:id="rId105"/>
    <p:sldId id="698" r:id="rId106"/>
    <p:sldId id="699" r:id="rId107"/>
    <p:sldId id="700" r:id="rId108"/>
    <p:sldId id="701" r:id="rId109"/>
    <p:sldId id="702" r:id="rId110"/>
    <p:sldId id="703" r:id="rId111"/>
    <p:sldId id="704" r:id="rId112"/>
    <p:sldId id="705" r:id="rId113"/>
    <p:sldId id="706" r:id="rId114"/>
    <p:sldId id="707" r:id="rId115"/>
    <p:sldId id="708" r:id="rId116"/>
    <p:sldId id="709" r:id="rId117"/>
    <p:sldId id="710" r:id="rId118"/>
    <p:sldId id="711" r:id="rId119"/>
    <p:sldId id="712" r:id="rId120"/>
    <p:sldId id="713" r:id="rId121"/>
    <p:sldId id="714" r:id="rId122"/>
    <p:sldId id="716" r:id="rId123"/>
    <p:sldId id="718" r:id="rId124"/>
    <p:sldId id="719" r:id="rId125"/>
    <p:sldId id="720" r:id="rId126"/>
    <p:sldId id="722" r:id="rId127"/>
    <p:sldId id="723" r:id="rId128"/>
    <p:sldId id="724" r:id="rId129"/>
    <p:sldId id="725" r:id="rId130"/>
    <p:sldId id="727" r:id="rId131"/>
    <p:sldId id="728" r:id="rId132"/>
    <p:sldId id="729" r:id="rId133"/>
    <p:sldId id="730" r:id="rId134"/>
    <p:sldId id="732" r:id="rId135"/>
    <p:sldId id="733" r:id="rId136"/>
    <p:sldId id="735" r:id="rId137"/>
    <p:sldId id="721" r:id="rId138"/>
    <p:sldId id="736" r:id="rId139"/>
    <p:sldId id="737" r:id="rId140"/>
    <p:sldId id="738" r:id="rId141"/>
    <p:sldId id="739" r:id="rId142"/>
    <p:sldId id="742" r:id="rId143"/>
    <p:sldId id="743" r:id="rId144"/>
    <p:sldId id="624" r:id="rId145"/>
    <p:sldId id="762" r:id="rId146"/>
    <p:sldId id="745" r:id="rId147"/>
    <p:sldId id="746" r:id="rId148"/>
    <p:sldId id="749" r:id="rId149"/>
    <p:sldId id="750" r:id="rId150"/>
    <p:sldId id="751" r:id="rId151"/>
    <p:sldId id="265" r:id="rId152"/>
    <p:sldId id="752" r:id="rId153"/>
    <p:sldId id="763" r:id="rId154"/>
    <p:sldId id="753" r:id="rId155"/>
    <p:sldId id="755" r:id="rId156"/>
    <p:sldId id="270" r:id="rId157"/>
    <p:sldId id="757" r:id="rId158"/>
    <p:sldId id="758" r:id="rId159"/>
    <p:sldId id="759" r:id="rId160"/>
    <p:sldId id="761" r:id="rId161"/>
    <p:sldId id="616" r:id="rId16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59" autoAdjust="0"/>
    <p:restoredTop sz="94660"/>
  </p:normalViewPr>
  <p:slideViewPr>
    <p:cSldViewPr>
      <p:cViewPr varScale="1">
        <p:scale>
          <a:sx n="107" d="100"/>
          <a:sy n="107" d="100"/>
        </p:scale>
        <p:origin x="207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528"/>
    </p:cViewPr>
  </p:sorterViewPr>
  <p:notesViewPr>
    <p:cSldViewPr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viewProps" Target="viewProp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FC0F-5C84-48E7-983F-3DA3156375A8}" type="datetimeFigureOut">
              <a:rPr lang="pl-PL" smtClean="0"/>
              <a:t>16.09.2024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10699-7E86-4987-B12F-2EDB179D76E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960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lo_wymiar_pp_zaokragl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0"/>
            <a:ext cx="8408987" cy="628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35013" y="5032375"/>
            <a:ext cx="527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pl-PL" sz="1800" dirty="0">
              <a:latin typeface="Arial" charset="0"/>
            </a:endParaRPr>
          </a:p>
        </p:txBody>
      </p:sp>
      <p:cxnSp>
        <p:nvCxnSpPr>
          <p:cNvPr id="8" name="Łącznik prosty 11"/>
          <p:cNvCxnSpPr/>
          <p:nvPr/>
        </p:nvCxnSpPr>
        <p:spPr bwMode="auto">
          <a:xfrm flipV="1">
            <a:off x="1168400" y="3602038"/>
            <a:ext cx="7581900" cy="0"/>
          </a:xfrm>
          <a:prstGeom prst="line">
            <a:avLst/>
          </a:prstGeom>
          <a:ln>
            <a:solidFill>
              <a:srgbClr val="0066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16013" y="1548674"/>
            <a:ext cx="7772400" cy="1869769"/>
          </a:xfrm>
        </p:spPr>
        <p:txBody>
          <a:bodyPr anchor="b"/>
          <a:lstStyle>
            <a:lvl1pPr>
              <a:defRPr lang="pl-PL" sz="4000" i="0" u="none" dirty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35150" y="3803956"/>
            <a:ext cx="6400800" cy="1443294"/>
          </a:xfrm>
        </p:spPr>
        <p:txBody>
          <a:bodyPr/>
          <a:lstStyle>
            <a:lvl1pPr marL="0" indent="0" algn="ctr">
              <a:buFontTx/>
              <a:buNone/>
              <a:defRPr sz="2800" i="1"/>
            </a:lvl1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9" name="Picture 5" descr="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37312"/>
            <a:ext cx="7905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7"/>
          <p:cNvSpPr txBox="1">
            <a:spLocks noChangeArrowheads="1"/>
          </p:cNvSpPr>
          <p:nvPr userDrawn="1"/>
        </p:nvSpPr>
        <p:spPr bwMode="auto">
          <a:xfrm>
            <a:off x="1901914" y="6381328"/>
            <a:ext cx="62847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1800" i="1" dirty="0">
                <a:solidFill>
                  <a:schemeClr val="bg1"/>
                </a:solidFill>
                <a:latin typeface="Arial" charset="0"/>
              </a:rPr>
              <a:t>Warsztaty użytkowników programu PLANS – Kościelisko’24</a:t>
            </a:r>
          </a:p>
        </p:txBody>
      </p:sp>
    </p:spTree>
    <p:extLst>
      <p:ext uri="{BB962C8B-B14F-4D97-AF65-F5344CB8AC3E}">
        <p14:creationId xmlns:p14="http://schemas.microsoft.com/office/powerpoint/2010/main" val="2522990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73016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  <a:endParaRPr lang="en-GB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717823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859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921500" y="260350"/>
            <a:ext cx="1909763" cy="5865813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87450" y="260350"/>
            <a:ext cx="5581650" cy="5865813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19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4940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051720" y="332657"/>
            <a:ext cx="6779543" cy="489654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0476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30285" y="4406900"/>
            <a:ext cx="7772400" cy="1362075"/>
          </a:xfrm>
        </p:spPr>
        <p:txBody>
          <a:bodyPr anchor="t"/>
          <a:lstStyle>
            <a:lvl1pPr algn="l">
              <a:defRPr sz="3600" b="1" cap="none" baseline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30285" y="2906713"/>
            <a:ext cx="7772400" cy="1500187"/>
          </a:xfrm>
        </p:spPr>
        <p:txBody>
          <a:bodyPr anchor="b"/>
          <a:lstStyle>
            <a:lvl1pPr marL="0" indent="0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04091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87450" y="1196975"/>
            <a:ext cx="3744913" cy="4929188"/>
          </a:xfrm>
        </p:spPr>
        <p:txBody>
          <a:bodyPr/>
          <a:lstStyle>
            <a:lvl1pPr>
              <a:defRPr sz="2000"/>
            </a:lvl1pPr>
            <a:lvl2pPr>
              <a:defRPr lang="pl-PL" sz="2000" dirty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084763" y="1196975"/>
            <a:ext cx="3746500" cy="49291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266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95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750094" y="90489"/>
            <a:ext cx="7643813" cy="314176"/>
          </a:xfrm>
        </p:spPr>
        <p:txBody>
          <a:bodyPr/>
          <a:lstStyle>
            <a:lvl1pPr>
              <a:defRPr sz="2000"/>
            </a:lvl1pPr>
          </a:lstStyle>
          <a:p>
            <a:r>
              <a:rPr lang="pl-PL" dirty="0"/>
              <a:t>Kliknij, aby edytować styl</a:t>
            </a:r>
            <a:r>
              <a:rPr lang="pl-PL" sz="2000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522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 prezenta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5B85D2EA-B00D-C65E-74F3-F851191FC144}"/>
              </a:ext>
            </a:extLst>
          </p:cNvPr>
          <p:cNvSpPr txBox="1"/>
          <p:nvPr userDrawn="1"/>
        </p:nvSpPr>
        <p:spPr>
          <a:xfrm>
            <a:off x="1197390" y="90489"/>
            <a:ext cx="6749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l-PL" sz="2000" b="1" dirty="0">
                <a:solidFill>
                  <a:srgbClr val="222268"/>
                </a:solidFill>
                <a:latin typeface="+mj-lt"/>
                <a:ea typeface="+mj-ea"/>
                <a:cs typeface="+mj-cs"/>
              </a:rPr>
              <a:t>Zamiana odbioru na transformator 110/15 </a:t>
            </a:r>
            <a:r>
              <a:rPr lang="pl-PL" sz="2000" b="1" dirty="0" err="1">
                <a:solidFill>
                  <a:srgbClr val="222268"/>
                </a:solidFill>
                <a:latin typeface="+mj-lt"/>
                <a:ea typeface="+mj-ea"/>
                <a:cs typeface="+mj-cs"/>
              </a:rPr>
              <a:t>kV</a:t>
            </a:r>
            <a:r>
              <a:rPr lang="pl-PL" sz="2000" b="1" dirty="0">
                <a:solidFill>
                  <a:srgbClr val="222268"/>
                </a:solidFill>
                <a:latin typeface="+mj-lt"/>
                <a:ea typeface="+mj-ea"/>
                <a:cs typeface="+mj-cs"/>
              </a:rPr>
              <a:t> (część 1)</a:t>
            </a:r>
          </a:p>
        </p:txBody>
      </p:sp>
    </p:spTree>
    <p:extLst>
      <p:ext uri="{BB962C8B-B14F-4D97-AF65-F5344CB8AC3E}">
        <p14:creationId xmlns:p14="http://schemas.microsoft.com/office/powerpoint/2010/main" val="2743027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7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3300"/>
            </a:gs>
            <a:gs pos="100000">
              <a:srgbClr val="0080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90488"/>
            <a:ext cx="7643813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7450" y="1196975"/>
            <a:ext cx="7643813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dirty="0"/>
              <a:t>Kliknij, aby edytować style wzorca tekstu</a:t>
            </a:r>
          </a:p>
          <a:p>
            <a:pPr lvl="1"/>
            <a:r>
              <a:rPr lang="pl-PL" altLang="pl-PL" dirty="0"/>
              <a:t>Drugi poziom</a:t>
            </a:r>
          </a:p>
          <a:p>
            <a:pPr lvl="2"/>
            <a:r>
              <a:rPr lang="pl-PL" altLang="pl-PL" dirty="0"/>
              <a:t>Trzeci poziom</a:t>
            </a:r>
          </a:p>
          <a:p>
            <a:pPr lvl="3"/>
            <a:r>
              <a:rPr lang="pl-PL" altLang="pl-PL" dirty="0"/>
              <a:t>Czwarty poziom</a:t>
            </a:r>
          </a:p>
          <a:p>
            <a:pPr lvl="4"/>
            <a:r>
              <a:rPr lang="pl-PL" altLang="pl-PL" dirty="0"/>
              <a:t>Piąty poziom</a:t>
            </a:r>
          </a:p>
        </p:txBody>
      </p:sp>
      <p:pic>
        <p:nvPicPr>
          <p:cNvPr id="1029" name="Picture 5" descr="logo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9320"/>
            <a:ext cx="7905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735013" y="5032375"/>
            <a:ext cx="527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pl-PL" sz="1800" dirty="0">
              <a:latin typeface="Arial" charset="0"/>
            </a:endParaRP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1901914" y="6309476"/>
            <a:ext cx="62847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1800" i="1" dirty="0">
                <a:solidFill>
                  <a:schemeClr val="bg1"/>
                </a:solidFill>
                <a:latin typeface="Arial" charset="0"/>
              </a:rPr>
              <a:t>Warsztaty użytkowników programu PLANS – Kościelisko’24</a:t>
            </a:r>
          </a:p>
        </p:txBody>
      </p:sp>
      <p:pic>
        <p:nvPicPr>
          <p:cNvPr id="2" name="Picture 2" descr="C:\Warsztaty_Plans\Obraz1.png"/>
          <p:cNvPicPr>
            <a:picLocks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7" y="0"/>
            <a:ext cx="9098651" cy="62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4" r:id="rId3"/>
    <p:sldLayoutId id="2147483675" r:id="rId4"/>
    <p:sldLayoutId id="2147483676" r:id="rId5"/>
    <p:sldLayoutId id="2147483677" r:id="rId6"/>
    <p:sldLayoutId id="2147483678" r:id="rId7"/>
    <p:sldLayoutId id="2147483685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8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8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8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8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8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8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8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8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8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8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8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8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8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8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8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8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8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8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8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8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8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8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8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8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8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8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8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8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8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8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8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8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8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8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8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8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3200" dirty="0"/>
              <a:t>Zamiana odbioru na transformator 3</a:t>
            </a:r>
            <a:r>
              <a:rPr lang="pl-PL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‑</a:t>
            </a:r>
            <a:r>
              <a:rPr lang="pl-PL" sz="3200" dirty="0"/>
              <a:t>uzwojeniowy 110/15 </a:t>
            </a:r>
            <a:r>
              <a:rPr lang="pl-PL" sz="3200" dirty="0" err="1"/>
              <a:t>kV</a:t>
            </a:r>
            <a:br>
              <a:rPr lang="pl-PL" sz="3200" dirty="0"/>
            </a:br>
            <a:r>
              <a:rPr lang="pl-PL" sz="3200" dirty="0"/>
              <a:t>Część 1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16013" y="3845072"/>
            <a:ext cx="7772400" cy="1443294"/>
          </a:xfrm>
        </p:spPr>
        <p:txBody>
          <a:bodyPr/>
          <a:lstStyle/>
          <a:p>
            <a:r>
              <a:rPr lang="pl-PL" sz="2400" dirty="0" err="1"/>
              <a:t>Plans</a:t>
            </a:r>
            <a:endParaRPr lang="pl-PL" sz="2400" dirty="0"/>
          </a:p>
          <a:p>
            <a:r>
              <a:rPr lang="pl-PL" sz="2400" dirty="0"/>
              <a:t>Kościelisko 2024</a:t>
            </a:r>
          </a:p>
        </p:txBody>
      </p:sp>
    </p:spTree>
    <p:extLst>
      <p:ext uri="{BB962C8B-B14F-4D97-AF65-F5344CB8AC3E}">
        <p14:creationId xmlns:p14="http://schemas.microsoft.com/office/powerpoint/2010/main" val="57466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Potrzebne pliki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87450" y="1196752"/>
            <a:ext cx="7643813" cy="4929188"/>
          </a:xfrm>
        </p:spPr>
        <p:txBody>
          <a:bodyPr/>
          <a:lstStyle/>
          <a:p>
            <a:r>
              <a:rPr lang="pl-PL" sz="2400" dirty="0"/>
              <a:t>Model:  </a:t>
            </a:r>
          </a:p>
          <a:p>
            <a:pPr lvl="1"/>
            <a:r>
              <a:rPr lang="pl-PL" sz="2400" b="1" i="1" dirty="0"/>
              <a:t>IEEE118_Polska_2018_ZSZ.KDM</a:t>
            </a:r>
          </a:p>
          <a:p>
            <a:pPr lvl="1"/>
            <a:r>
              <a:rPr lang="pl-PL" sz="2400" b="1" i="1" dirty="0"/>
              <a:t>IEEE118_Polska_2024_ZSZ.KDM</a:t>
            </a:r>
          </a:p>
          <a:p>
            <a:pPr lvl="1"/>
            <a:endParaRPr lang="pl-PL" sz="2400" b="1" i="1" dirty="0"/>
          </a:p>
          <a:p>
            <a:r>
              <a:rPr lang="pl-PL" sz="2400" dirty="0"/>
              <a:t>Schemat:  </a:t>
            </a:r>
          </a:p>
          <a:p>
            <a:pPr lvl="1"/>
            <a:r>
              <a:rPr lang="pl-PL" sz="2400" b="1" i="1" dirty="0"/>
              <a:t>IEEE118_Polska_2018.fgr</a:t>
            </a:r>
          </a:p>
          <a:p>
            <a:pPr lvl="1"/>
            <a:endParaRPr lang="pl-PL" sz="2400" b="1" i="1" dirty="0"/>
          </a:p>
        </p:txBody>
      </p:sp>
    </p:spTree>
    <p:extLst>
      <p:ext uri="{BB962C8B-B14F-4D97-AF65-F5344CB8AC3E}">
        <p14:creationId xmlns:p14="http://schemas.microsoft.com/office/powerpoint/2010/main" val="298110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1">
            <a:extLst>
              <a:ext uri="{FF2B5EF4-FFF2-40B4-BE49-F238E27FC236}">
                <a16:creationId xmlns:a16="http://schemas.microsoft.com/office/drawing/2014/main" id="{9E29F7F1-8FA1-EE25-900A-8E1EF16404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06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2">
            <a:extLst>
              <a:ext uri="{FF2B5EF4-FFF2-40B4-BE49-F238E27FC236}">
                <a16:creationId xmlns:a16="http://schemas.microsoft.com/office/drawing/2014/main" id="{9AE5CBF3-A8F5-EB86-8F47-2A11C79AF0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9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3">
            <a:extLst>
              <a:ext uri="{FF2B5EF4-FFF2-40B4-BE49-F238E27FC236}">
                <a16:creationId xmlns:a16="http://schemas.microsoft.com/office/drawing/2014/main" id="{94F4AF0D-4349-790A-A4E8-CA6565A594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18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4">
            <a:extLst>
              <a:ext uri="{FF2B5EF4-FFF2-40B4-BE49-F238E27FC236}">
                <a16:creationId xmlns:a16="http://schemas.microsoft.com/office/drawing/2014/main" id="{94A582D6-F2DD-6D77-7557-902CBB5E83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8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5">
            <a:extLst>
              <a:ext uri="{FF2B5EF4-FFF2-40B4-BE49-F238E27FC236}">
                <a16:creationId xmlns:a16="http://schemas.microsoft.com/office/drawing/2014/main" id="{4791F5B6-4270-114F-AA88-B053962B9F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1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6">
            <a:extLst>
              <a:ext uri="{FF2B5EF4-FFF2-40B4-BE49-F238E27FC236}">
                <a16:creationId xmlns:a16="http://schemas.microsoft.com/office/drawing/2014/main" id="{17F692F6-9F1A-AF0C-1D21-5934D89D20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1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7">
            <a:extLst>
              <a:ext uri="{FF2B5EF4-FFF2-40B4-BE49-F238E27FC236}">
                <a16:creationId xmlns:a16="http://schemas.microsoft.com/office/drawing/2014/main" id="{80D013D1-5FF8-475C-004A-FCBBD8B9F7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4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8">
            <a:extLst>
              <a:ext uri="{FF2B5EF4-FFF2-40B4-BE49-F238E27FC236}">
                <a16:creationId xmlns:a16="http://schemas.microsoft.com/office/drawing/2014/main" id="{420E405E-EDCE-BC52-8D26-6552685B53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2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9">
            <a:extLst>
              <a:ext uri="{FF2B5EF4-FFF2-40B4-BE49-F238E27FC236}">
                <a16:creationId xmlns:a16="http://schemas.microsoft.com/office/drawing/2014/main" id="{3BAFCAA7-4741-58E4-2C15-098C57CE54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1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0">
            <a:extLst>
              <a:ext uri="{FF2B5EF4-FFF2-40B4-BE49-F238E27FC236}">
                <a16:creationId xmlns:a16="http://schemas.microsoft.com/office/drawing/2014/main" id="{823AA0E6-5FB8-BB01-59EB-D8CAA59C56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49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50240D-A1F9-4AFD-B3CD-6C879BFFB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Model bazowy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9BC2B1E5-4AB2-4AE3-BA8D-EAD76F0E3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5739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1F0188E8-D168-40A4-B165-FC218705E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Dodawanie odbiorów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BE48A5A-8F42-4913-B6DE-76ABBBB830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857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2">
            <a:extLst>
              <a:ext uri="{FF2B5EF4-FFF2-40B4-BE49-F238E27FC236}">
                <a16:creationId xmlns:a16="http://schemas.microsoft.com/office/drawing/2014/main" id="{0BD6E856-68AE-A2E2-9F10-815A4DD259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88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3">
            <a:extLst>
              <a:ext uri="{FF2B5EF4-FFF2-40B4-BE49-F238E27FC236}">
                <a16:creationId xmlns:a16="http://schemas.microsoft.com/office/drawing/2014/main" id="{F12C2350-6531-FDF1-EEA8-84243AB2EF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5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4">
            <a:extLst>
              <a:ext uri="{FF2B5EF4-FFF2-40B4-BE49-F238E27FC236}">
                <a16:creationId xmlns:a16="http://schemas.microsoft.com/office/drawing/2014/main" id="{DCF2AABF-F9B4-B9EB-6AC1-BED5A9A7B3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06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5">
            <a:extLst>
              <a:ext uri="{FF2B5EF4-FFF2-40B4-BE49-F238E27FC236}">
                <a16:creationId xmlns:a16="http://schemas.microsoft.com/office/drawing/2014/main" id="{A0016486-42FD-A856-3ECE-D6EB9B2E19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6">
            <a:extLst>
              <a:ext uri="{FF2B5EF4-FFF2-40B4-BE49-F238E27FC236}">
                <a16:creationId xmlns:a16="http://schemas.microsoft.com/office/drawing/2014/main" id="{26BC36DE-6705-43B6-864F-7F80737C02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30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7">
            <a:extLst>
              <a:ext uri="{FF2B5EF4-FFF2-40B4-BE49-F238E27FC236}">
                <a16:creationId xmlns:a16="http://schemas.microsoft.com/office/drawing/2014/main" id="{582A1120-DBFA-53AC-3A0E-76D6E97556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5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8">
            <a:extLst>
              <a:ext uri="{FF2B5EF4-FFF2-40B4-BE49-F238E27FC236}">
                <a16:creationId xmlns:a16="http://schemas.microsoft.com/office/drawing/2014/main" id="{D16E2F74-DE3E-650D-86FD-B7BACE5306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27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9">
            <a:extLst>
              <a:ext uri="{FF2B5EF4-FFF2-40B4-BE49-F238E27FC236}">
                <a16:creationId xmlns:a16="http://schemas.microsoft.com/office/drawing/2014/main" id="{923ED91E-883D-EB51-BBA6-88DC4623E7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2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0">
            <a:extLst>
              <a:ext uri="{FF2B5EF4-FFF2-40B4-BE49-F238E27FC236}">
                <a16:creationId xmlns:a16="http://schemas.microsoft.com/office/drawing/2014/main" id="{71959054-EAA7-D3B0-6676-41EDD9FA9C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6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">
            <a:extLst>
              <a:ext uri="{FF2B5EF4-FFF2-40B4-BE49-F238E27FC236}">
                <a16:creationId xmlns:a16="http://schemas.microsoft.com/office/drawing/2014/main" id="{76D0FAE9-E0CA-1431-1FEE-5DAB86F78C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70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1">
            <a:extLst>
              <a:ext uri="{FF2B5EF4-FFF2-40B4-BE49-F238E27FC236}">
                <a16:creationId xmlns:a16="http://schemas.microsoft.com/office/drawing/2014/main" id="{448DF0E5-EB47-4F30-C428-788B62A157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2">
            <a:extLst>
              <a:ext uri="{FF2B5EF4-FFF2-40B4-BE49-F238E27FC236}">
                <a16:creationId xmlns:a16="http://schemas.microsoft.com/office/drawing/2014/main" id="{41788F3B-A6FE-6301-8290-2470502444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21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4">
            <a:extLst>
              <a:ext uri="{FF2B5EF4-FFF2-40B4-BE49-F238E27FC236}">
                <a16:creationId xmlns:a16="http://schemas.microsoft.com/office/drawing/2014/main" id="{C280CFDE-CF77-C1B1-CBE4-19AED54390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4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6">
            <a:extLst>
              <a:ext uri="{FF2B5EF4-FFF2-40B4-BE49-F238E27FC236}">
                <a16:creationId xmlns:a16="http://schemas.microsoft.com/office/drawing/2014/main" id="{72BFCB23-0136-73A1-4503-C259F4668A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05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7">
            <a:extLst>
              <a:ext uri="{FF2B5EF4-FFF2-40B4-BE49-F238E27FC236}">
                <a16:creationId xmlns:a16="http://schemas.microsoft.com/office/drawing/2014/main" id="{F2AD7904-8F8D-5A9D-FE18-239FA89011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3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CF2F8E1-64A5-454E-BC1B-BEEC4906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Sprawdzenie poprawności danych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D86E17-5F51-44FA-979E-D3AC72F845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181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9">
            <a:extLst>
              <a:ext uri="{FF2B5EF4-FFF2-40B4-BE49-F238E27FC236}">
                <a16:creationId xmlns:a16="http://schemas.microsoft.com/office/drawing/2014/main" id="{34BE37C8-5F42-9726-B3FB-42B1A78696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0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0">
            <a:extLst>
              <a:ext uri="{FF2B5EF4-FFF2-40B4-BE49-F238E27FC236}">
                <a16:creationId xmlns:a16="http://schemas.microsoft.com/office/drawing/2014/main" id="{05A87664-93C8-7E8B-B6D8-C860BF92F9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0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1">
            <a:extLst>
              <a:ext uri="{FF2B5EF4-FFF2-40B4-BE49-F238E27FC236}">
                <a16:creationId xmlns:a16="http://schemas.microsoft.com/office/drawing/2014/main" id="{91115868-6FB0-EAC7-1BB4-B44471921F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2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2">
            <a:extLst>
              <a:ext uri="{FF2B5EF4-FFF2-40B4-BE49-F238E27FC236}">
                <a16:creationId xmlns:a16="http://schemas.microsoft.com/office/drawing/2014/main" id="{077286B6-310F-0A0E-AB14-3B304DB965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73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">
            <a:extLst>
              <a:ext uri="{FF2B5EF4-FFF2-40B4-BE49-F238E27FC236}">
                <a16:creationId xmlns:a16="http://schemas.microsoft.com/office/drawing/2014/main" id="{B8FC5505-7F8D-DF09-5713-DCCD0FDE21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19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4">
            <a:extLst>
              <a:ext uri="{FF2B5EF4-FFF2-40B4-BE49-F238E27FC236}">
                <a16:creationId xmlns:a16="http://schemas.microsoft.com/office/drawing/2014/main" id="{C4DA5822-E249-A712-9F53-1E511EC706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15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5">
            <a:extLst>
              <a:ext uri="{FF2B5EF4-FFF2-40B4-BE49-F238E27FC236}">
                <a16:creationId xmlns:a16="http://schemas.microsoft.com/office/drawing/2014/main" id="{816F4F66-73F5-FC40-BF25-268214DC2B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08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6">
            <a:extLst>
              <a:ext uri="{FF2B5EF4-FFF2-40B4-BE49-F238E27FC236}">
                <a16:creationId xmlns:a16="http://schemas.microsoft.com/office/drawing/2014/main" id="{0933E836-3243-D45E-2140-AA4D062F9A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2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7">
            <a:extLst>
              <a:ext uri="{FF2B5EF4-FFF2-40B4-BE49-F238E27FC236}">
                <a16:creationId xmlns:a16="http://schemas.microsoft.com/office/drawing/2014/main" id="{094B9BE0-2CD2-4527-4577-D688A832F3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6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9">
            <a:extLst>
              <a:ext uri="{FF2B5EF4-FFF2-40B4-BE49-F238E27FC236}">
                <a16:creationId xmlns:a16="http://schemas.microsoft.com/office/drawing/2014/main" id="{F4B28DEF-7B53-EA88-FD45-0AC399ACD7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42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0">
            <a:extLst>
              <a:ext uri="{FF2B5EF4-FFF2-40B4-BE49-F238E27FC236}">
                <a16:creationId xmlns:a16="http://schemas.microsoft.com/office/drawing/2014/main" id="{542BFEF2-C6CF-5C79-B3AA-67D8F57DD9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25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2">
            <a:extLst>
              <a:ext uri="{FF2B5EF4-FFF2-40B4-BE49-F238E27FC236}">
                <a16:creationId xmlns:a16="http://schemas.microsoft.com/office/drawing/2014/main" id="{ED37DBDB-5221-0D23-0ABD-7EB5853EDD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3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CF2F8E1-64A5-454E-BC1B-BEEC4906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Przygotowanie pliku uzupełnień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D86E17-5F51-44FA-979E-D3AC72F845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326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4">
            <a:extLst>
              <a:ext uri="{FF2B5EF4-FFF2-40B4-BE49-F238E27FC236}">
                <a16:creationId xmlns:a16="http://schemas.microsoft.com/office/drawing/2014/main" id="{4A79DF95-48C3-7110-19C7-E60ED29B82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0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5">
            <a:extLst>
              <a:ext uri="{FF2B5EF4-FFF2-40B4-BE49-F238E27FC236}">
                <a16:creationId xmlns:a16="http://schemas.microsoft.com/office/drawing/2014/main" id="{61B18C8C-169C-DC10-34EE-E9771C2C67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0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">
            <a:extLst>
              <a:ext uri="{FF2B5EF4-FFF2-40B4-BE49-F238E27FC236}">
                <a16:creationId xmlns:a16="http://schemas.microsoft.com/office/drawing/2014/main" id="{6A8B432D-24A1-3B82-044C-91419D7F45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4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7D178BA-3FFD-71AC-B9BB-E940CD0C90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6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7">
            <a:extLst>
              <a:ext uri="{FF2B5EF4-FFF2-40B4-BE49-F238E27FC236}">
                <a16:creationId xmlns:a16="http://schemas.microsoft.com/office/drawing/2014/main" id="{7E93FC04-DCB8-A351-05E1-88985C3E88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7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0">
            <a:extLst>
              <a:ext uri="{FF2B5EF4-FFF2-40B4-BE49-F238E27FC236}">
                <a16:creationId xmlns:a16="http://schemas.microsoft.com/office/drawing/2014/main" id="{74CE3899-A5E5-8B90-FD1B-A2FE9A6271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8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1">
            <a:extLst>
              <a:ext uri="{FF2B5EF4-FFF2-40B4-BE49-F238E27FC236}">
                <a16:creationId xmlns:a16="http://schemas.microsoft.com/office/drawing/2014/main" id="{7DBBD82C-75A6-A8CD-E649-37770BBB50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B59BA35-75BB-4AC8-9539-274E569E9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Wykorzystanie pliku uzupełnień</a:t>
            </a:r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75526666-C8E0-4529-209E-E0F94CECA0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215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3">
            <a:extLst>
              <a:ext uri="{FF2B5EF4-FFF2-40B4-BE49-F238E27FC236}">
                <a16:creationId xmlns:a16="http://schemas.microsoft.com/office/drawing/2014/main" id="{A78284AD-B2E3-BBC1-5685-0A65A19818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41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4">
            <a:extLst>
              <a:ext uri="{FF2B5EF4-FFF2-40B4-BE49-F238E27FC236}">
                <a16:creationId xmlns:a16="http://schemas.microsoft.com/office/drawing/2014/main" id="{49DFB20B-9DF7-5927-8661-4B5763D880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9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5">
            <a:extLst>
              <a:ext uri="{FF2B5EF4-FFF2-40B4-BE49-F238E27FC236}">
                <a16:creationId xmlns:a16="http://schemas.microsoft.com/office/drawing/2014/main" id="{0BAE52D9-4AE4-2288-144F-05E11DAAB8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33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8">
            <a:extLst>
              <a:ext uri="{FF2B5EF4-FFF2-40B4-BE49-F238E27FC236}">
                <a16:creationId xmlns:a16="http://schemas.microsoft.com/office/drawing/2014/main" id="{E7EB5E4A-F10A-1666-A05B-F7A2582670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2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49">
            <a:extLst>
              <a:ext uri="{FF2B5EF4-FFF2-40B4-BE49-F238E27FC236}">
                <a16:creationId xmlns:a16="http://schemas.microsoft.com/office/drawing/2014/main" id="{B4800BF6-6DBC-3051-8C1C-A8B89E2FE0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2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">
            <a:extLst>
              <a:ext uri="{FF2B5EF4-FFF2-40B4-BE49-F238E27FC236}">
                <a16:creationId xmlns:a16="http://schemas.microsoft.com/office/drawing/2014/main" id="{8C24E36B-88B7-E11F-3759-4DED18F36D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38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0">
            <a:extLst>
              <a:ext uri="{FF2B5EF4-FFF2-40B4-BE49-F238E27FC236}">
                <a16:creationId xmlns:a16="http://schemas.microsoft.com/office/drawing/2014/main" id="{07648C68-07B9-A143-5D51-5485C057CA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0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1">
            <a:extLst>
              <a:ext uri="{FF2B5EF4-FFF2-40B4-BE49-F238E27FC236}">
                <a16:creationId xmlns:a16="http://schemas.microsoft.com/office/drawing/2014/main" id="{B566C3A4-D869-4063-8D2C-B020AF920B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9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5F5DC25-4346-4C12-8BCB-79BCEC1587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2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2">
            <a:extLst>
              <a:ext uri="{FF2B5EF4-FFF2-40B4-BE49-F238E27FC236}">
                <a16:creationId xmlns:a16="http://schemas.microsoft.com/office/drawing/2014/main" id="{55F5DC25-4346-4C12-8BCB-79BCEC1587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51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3">
            <a:extLst>
              <a:ext uri="{FF2B5EF4-FFF2-40B4-BE49-F238E27FC236}">
                <a16:creationId xmlns:a16="http://schemas.microsoft.com/office/drawing/2014/main" id="{28C6C23C-A009-77EF-1155-FB2363FCCA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6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5">
            <a:extLst>
              <a:ext uri="{FF2B5EF4-FFF2-40B4-BE49-F238E27FC236}">
                <a16:creationId xmlns:a16="http://schemas.microsoft.com/office/drawing/2014/main" id="{E65AD555-809C-37BC-55F4-289C169BC8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0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6">
            <a:extLst>
              <a:ext uri="{FF2B5EF4-FFF2-40B4-BE49-F238E27FC236}">
                <a16:creationId xmlns:a16="http://schemas.microsoft.com/office/drawing/2014/main" id="{0880DA3D-D120-F0DA-1544-09DBC10FD5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88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8">
            <a:extLst>
              <a:ext uri="{FF2B5EF4-FFF2-40B4-BE49-F238E27FC236}">
                <a16:creationId xmlns:a16="http://schemas.microsoft.com/office/drawing/2014/main" id="{04C6D84A-2A66-5E01-A8FB-FB8C4271CC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5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9">
            <a:extLst>
              <a:ext uri="{FF2B5EF4-FFF2-40B4-BE49-F238E27FC236}">
                <a16:creationId xmlns:a16="http://schemas.microsoft.com/office/drawing/2014/main" id="{E8806A15-8390-5CD9-BBA2-4DFAE365DA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0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0">
            <a:extLst>
              <a:ext uri="{FF2B5EF4-FFF2-40B4-BE49-F238E27FC236}">
                <a16:creationId xmlns:a16="http://schemas.microsoft.com/office/drawing/2014/main" id="{171A40CF-7FD5-72CE-5EC1-360EA8A65E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4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">
            <a:extLst>
              <a:ext uri="{FF2B5EF4-FFF2-40B4-BE49-F238E27FC236}">
                <a16:creationId xmlns:a16="http://schemas.microsoft.com/office/drawing/2014/main" id="{FD154BE9-2EF4-D64A-DF24-C38BA9B6E9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4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2">
            <a:extLst>
              <a:ext uri="{FF2B5EF4-FFF2-40B4-BE49-F238E27FC236}">
                <a16:creationId xmlns:a16="http://schemas.microsoft.com/office/drawing/2014/main" id="{A787ED38-FE32-C738-2D71-5DE220736B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2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xt_Warsztaty"/>
          <p:cNvSpPr>
            <a:spLocks noGrp="1" noChangeArrowheads="1"/>
          </p:cNvSpPr>
          <p:nvPr>
            <p:ph type="ctrTitle"/>
          </p:nvPr>
        </p:nvSpPr>
        <p:spPr>
          <a:xfrm>
            <a:off x="1568875" y="1916832"/>
            <a:ext cx="6806350" cy="1354217"/>
          </a:xfrm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pl-PL" altLang="pl-PL" dirty="0">
                <a:solidFill>
                  <a:srgbClr val="0000FF"/>
                </a:solidFill>
              </a:rPr>
              <a:t>Warsztaty użytkowników </a:t>
            </a:r>
            <a:br>
              <a:rPr lang="pl-PL" altLang="pl-PL" dirty="0">
                <a:solidFill>
                  <a:srgbClr val="0000FF"/>
                </a:solidFill>
              </a:rPr>
            </a:br>
            <a:r>
              <a:rPr lang="pl-PL" altLang="pl-PL" dirty="0">
                <a:solidFill>
                  <a:srgbClr val="0000FF"/>
                </a:solidFill>
              </a:rPr>
              <a:t>programu PLANS</a:t>
            </a:r>
          </a:p>
        </p:txBody>
      </p:sp>
      <p:sp>
        <p:nvSpPr>
          <p:cNvPr id="3075" name="Txt_Kościelisko"/>
          <p:cNvSpPr>
            <a:spLocks noGrp="1" noChangeArrowheads="1"/>
          </p:cNvSpPr>
          <p:nvPr>
            <p:ph type="subTitle" idx="1"/>
          </p:nvPr>
        </p:nvSpPr>
        <p:spPr>
          <a:xfrm>
            <a:off x="3125099" y="4030843"/>
            <a:ext cx="5014193" cy="1465016"/>
          </a:xfrm>
        </p:spPr>
        <p:txBody>
          <a:bodyPr wrap="none" lIns="0" tIns="0" rIns="0" bIns="0">
            <a:spAutoFit/>
          </a:bodyPr>
          <a:lstStyle/>
          <a:p>
            <a:pPr algn="l" eaLnBrk="1" hangingPunct="1"/>
            <a:r>
              <a:rPr lang="pl-PL" altLang="pl-PL" dirty="0"/>
              <a:t>Kościelisko 10-12.IX.2024</a:t>
            </a:r>
          </a:p>
          <a:p>
            <a:pPr eaLnBrk="1" hangingPunct="1"/>
            <a:r>
              <a:rPr lang="pl-PL" altLang="pl-PL" b="1" dirty="0">
                <a:solidFill>
                  <a:srgbClr val="FF0000"/>
                </a:solidFill>
              </a:rPr>
              <a:t>Dziękuję za uwagę</a:t>
            </a:r>
          </a:p>
          <a:p>
            <a:pPr algn="r" eaLnBrk="1" hangingPunct="1"/>
            <a:r>
              <a:rPr lang="pl-PL" altLang="pl-PL" dirty="0"/>
              <a:t>Tomasz Zdun</a:t>
            </a:r>
          </a:p>
        </p:txBody>
      </p:sp>
      <p:grpSp>
        <p:nvGrpSpPr>
          <p:cNvPr id="5" name="LogoPlans"/>
          <p:cNvGrpSpPr/>
          <p:nvPr/>
        </p:nvGrpSpPr>
        <p:grpSpPr>
          <a:xfrm>
            <a:off x="1308070" y="286193"/>
            <a:ext cx="2298700" cy="1189038"/>
            <a:chOff x="1308070" y="286193"/>
            <a:chExt cx="2298700" cy="1189038"/>
          </a:xfrm>
        </p:grpSpPr>
        <p:sp>
          <p:nvSpPr>
            <p:cNvPr id="2" name="Rectangle 7"/>
            <p:cNvSpPr>
              <a:spLocks noChangeArrowheads="1"/>
            </p:cNvSpPr>
            <p:nvPr/>
          </p:nvSpPr>
          <p:spPr bwMode="auto">
            <a:xfrm>
              <a:off x="1785908" y="286193"/>
              <a:ext cx="1820862" cy="82232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" name="Rectangle 8"/>
            <p:cNvSpPr>
              <a:spLocks noChangeArrowheads="1"/>
            </p:cNvSpPr>
            <p:nvPr/>
          </p:nvSpPr>
          <p:spPr bwMode="auto">
            <a:xfrm>
              <a:off x="1536670" y="460818"/>
              <a:ext cx="1943100" cy="854075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1308070" y="629093"/>
              <a:ext cx="2057400" cy="846138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pl-PL" sz="1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Plans Sp. z o.o.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ul. Powstańców Śląskich 63 lok.16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01-355 Warszawa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tel. 603 590 726</a:t>
              </a:r>
              <a:endParaRPr kumimoji="0" lang="pl-PL" altLang="pl-P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71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">
            <a:extLst>
              <a:ext uri="{FF2B5EF4-FFF2-40B4-BE49-F238E27FC236}">
                <a16:creationId xmlns:a16="http://schemas.microsoft.com/office/drawing/2014/main" id="{D0F80B55-571C-CBD1-C44B-CBA784654A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5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">
            <a:extLst>
              <a:ext uri="{FF2B5EF4-FFF2-40B4-BE49-F238E27FC236}">
                <a16:creationId xmlns:a16="http://schemas.microsoft.com/office/drawing/2014/main" id="{3CBA9082-2980-5582-32D6-065352A6A1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9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">
            <a:extLst>
              <a:ext uri="{FF2B5EF4-FFF2-40B4-BE49-F238E27FC236}">
                <a16:creationId xmlns:a16="http://schemas.microsoft.com/office/drawing/2014/main" id="{B058718B-11D5-A908-9C75-6699EAE63E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4038" y="90488"/>
            <a:ext cx="8277225" cy="1017587"/>
          </a:xfrm>
        </p:spPr>
        <p:txBody>
          <a:bodyPr/>
          <a:lstStyle/>
          <a:p>
            <a:r>
              <a:rPr lang="pl-PL" dirty="0"/>
              <a:t>Zadanie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54038" y="980728"/>
            <a:ext cx="8277225" cy="5145435"/>
          </a:xfrm>
        </p:spPr>
        <p:txBody>
          <a:bodyPr/>
          <a:lstStyle/>
          <a:p>
            <a:r>
              <a:rPr lang="pl-PL" dirty="0"/>
              <a:t>W stacji KAN znajduje się odbiór KAN-T1 o którym wiemy, że jest to transformator 3-uzwojeniowy 110/15kV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Do wykonania:</a:t>
            </a:r>
          </a:p>
          <a:p>
            <a:pPr lvl="1"/>
            <a:r>
              <a:rPr lang="pl-PL" dirty="0"/>
              <a:t>Dodanie szyn 15 </a:t>
            </a:r>
            <a:r>
              <a:rPr lang="pl-PL" dirty="0" err="1"/>
              <a:t>kV</a:t>
            </a:r>
            <a:r>
              <a:rPr lang="pl-PL" dirty="0"/>
              <a:t> w stacji KAN (KAN511 i KAN521)</a:t>
            </a:r>
          </a:p>
          <a:p>
            <a:pPr lvl="1"/>
            <a:r>
              <a:rPr lang="pl-PL" dirty="0"/>
              <a:t>Dodanie nowego transformatora 3-uzw.</a:t>
            </a:r>
          </a:p>
          <a:p>
            <a:pPr lvl="1"/>
            <a:r>
              <a:rPr lang="pl-PL" dirty="0"/>
              <a:t>Zamiana odbioru KAN-T1 dwa odbiory SN</a:t>
            </a:r>
          </a:p>
          <a:p>
            <a:pPr lvl="1"/>
            <a:r>
              <a:rPr lang="pl-PL" dirty="0"/>
              <a:t>Stworzenie pliku uzupełnień</a:t>
            </a:r>
          </a:p>
          <a:p>
            <a:pPr lvl="1"/>
            <a:r>
              <a:rPr lang="pl-PL" dirty="0"/>
              <a:t>Przepisanie mocy</a:t>
            </a:r>
          </a:p>
          <a:p>
            <a:pPr lvl="1"/>
            <a:r>
              <a:rPr lang="pl-PL" dirty="0"/>
              <a:t>Modyfikacja schematu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2A21B78C-02A9-A1D0-8C79-F3420427A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798712"/>
            <a:ext cx="5128834" cy="1528837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13164AC-07CF-9C08-1567-4E1BE3DA4BE7}"/>
              </a:ext>
            </a:extLst>
          </p:cNvPr>
          <p:cNvSpPr/>
          <p:nvPr/>
        </p:nvSpPr>
        <p:spPr bwMode="auto">
          <a:xfrm>
            <a:off x="4427984" y="1798712"/>
            <a:ext cx="720080" cy="105422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93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D8ED04-FF73-183C-F3F6-8D3A7788E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Nagrywanie uzupełnień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14DA466-F2B9-D054-AAC3-54D10CFFA3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839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0">
            <a:extLst>
              <a:ext uri="{FF2B5EF4-FFF2-40B4-BE49-F238E27FC236}">
                <a16:creationId xmlns:a16="http://schemas.microsoft.com/office/drawing/2014/main" id="{BBB9BD4E-0D36-0C2A-709B-4D7F77A985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4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1">
            <a:extLst>
              <a:ext uri="{FF2B5EF4-FFF2-40B4-BE49-F238E27FC236}">
                <a16:creationId xmlns:a16="http://schemas.microsoft.com/office/drawing/2014/main" id="{E66E4C01-734B-290C-61AE-29DA147B56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8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2">
            <a:extLst>
              <a:ext uri="{FF2B5EF4-FFF2-40B4-BE49-F238E27FC236}">
                <a16:creationId xmlns:a16="http://schemas.microsoft.com/office/drawing/2014/main" id="{7088FF85-514F-98C2-1F8E-087078558B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4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3">
            <a:extLst>
              <a:ext uri="{FF2B5EF4-FFF2-40B4-BE49-F238E27FC236}">
                <a16:creationId xmlns:a16="http://schemas.microsoft.com/office/drawing/2014/main" id="{20C0DE54-198A-971A-D334-5465BE9908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0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50240D-A1F9-4AFD-B3CD-6C879BFFB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Schemat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9BC2B1E5-4AB2-4AE3-BA8D-EAD76F0E3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1836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5">
            <a:extLst>
              <a:ext uri="{FF2B5EF4-FFF2-40B4-BE49-F238E27FC236}">
                <a16:creationId xmlns:a16="http://schemas.microsoft.com/office/drawing/2014/main" id="{021BF0CD-99BF-C4A2-7DB1-E5CFFDEF9F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0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6">
            <a:extLst>
              <a:ext uri="{FF2B5EF4-FFF2-40B4-BE49-F238E27FC236}">
                <a16:creationId xmlns:a16="http://schemas.microsoft.com/office/drawing/2014/main" id="{3089A446-74BA-CCC7-45BF-EB43BA3239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3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7">
            <a:extLst>
              <a:ext uri="{FF2B5EF4-FFF2-40B4-BE49-F238E27FC236}">
                <a16:creationId xmlns:a16="http://schemas.microsoft.com/office/drawing/2014/main" id="{5D3DCB02-561F-6CA2-F5C7-AF54F364A9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54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8">
            <a:extLst>
              <a:ext uri="{FF2B5EF4-FFF2-40B4-BE49-F238E27FC236}">
                <a16:creationId xmlns:a16="http://schemas.microsoft.com/office/drawing/2014/main" id="{F223C0ED-F2E7-C371-927A-A95FD07FFC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4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9" y="90488"/>
            <a:ext cx="7824192" cy="1017587"/>
          </a:xfrm>
        </p:spPr>
        <p:txBody>
          <a:bodyPr/>
          <a:lstStyle/>
          <a:p>
            <a:r>
              <a:rPr lang="pl-PL" dirty="0"/>
              <a:t>Dane transformatora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2372651"/>
                  </p:ext>
                </p:extLst>
              </p:nvPr>
            </p:nvGraphicFramePr>
            <p:xfrm>
              <a:off x="683568" y="980728"/>
              <a:ext cx="7824192" cy="295633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912096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3912096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r>
                            <a:rPr lang="pl-PL" b="0" dirty="0"/>
                            <a:t>Moc znamionowa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l-PL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oMath>
                          </a14:m>
                          <a:r>
                            <a:rPr lang="pl-PL" b="0" dirty="0"/>
                            <a:t>)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b="0" dirty="0"/>
                            <a:t>50 / 25 / 25 MVA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61008760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Napięcie znamionowe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l-PL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oMath>
                          </a14:m>
                          <a:r>
                            <a:rPr lang="pl-PL" dirty="0"/>
                            <a:t>)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115 / 15,75 / 15,75 kV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83469007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Napięcie zwarcia (</a:t>
                          </a:r>
                          <a14:m>
                            <m:oMath xmlns:m="http://schemas.openxmlformats.org/officeDocument/2006/math">
                              <m:r>
                                <a:rPr lang="pl-PL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sSub>
                                <m:sSubPr>
                                  <m:ctrlPr>
                                    <a:rPr lang="pl-PL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,%</m:t>
                                  </m:r>
                                </m:sub>
                              </m:sSub>
                            </m:oMath>
                          </a14:m>
                          <a:r>
                            <a:rPr lang="pl-PL" dirty="0"/>
                            <a:t>)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11 / 11 / 25 %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89081580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Straty obciążeniowe (</a:t>
                          </a:r>
                          <a14:m>
                            <m:oMath xmlns:m="http://schemas.openxmlformats.org/officeDocument/2006/math">
                              <m:r>
                                <a:rPr lang="pl-PL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sSub>
                                <m:sSubPr>
                                  <m:ctrlPr>
                                    <a:rPr lang="pl-PL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oMath>
                          </a14:m>
                          <a:r>
                            <a:rPr lang="pl-PL" dirty="0"/>
                            <a:t>)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119,0 / 119,0 / 72,0 kW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80094796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Straty jałowe (</a:t>
                          </a:r>
                          <a14:m>
                            <m:oMath xmlns:m="http://schemas.openxmlformats.org/officeDocument/2006/math">
                              <m:r>
                                <a:rPr lang="pl-PL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sSub>
                                <m:sSubPr>
                                  <m:ctrlPr>
                                    <a:rPr lang="pl-PL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pl-P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10,8 kW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924476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Prąd biegu jałowego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l-PL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  <m:sub>
                                  <m:r>
                                    <a:rPr lang="pl-PL" b="0" i="1" smtClean="0">
                                      <a:latin typeface="Cambria Math" panose="02040503050406030204" pitchFamily="18" charset="0"/>
                                    </a:rPr>
                                    <m:t>0,%</m:t>
                                  </m:r>
                                </m:sub>
                              </m:sSub>
                            </m:oMath>
                          </a14:m>
                          <a:r>
                            <a:rPr lang="pl-PL" dirty="0"/>
                            <a:t>)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0,2 %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92859028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Regulacja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±10% / ±8 stopni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16875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2372651"/>
                  </p:ext>
                </p:extLst>
              </p:nvPr>
            </p:nvGraphicFramePr>
            <p:xfrm>
              <a:off x="683568" y="980728"/>
              <a:ext cx="7824192" cy="295633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912096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3912096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56" t="-7246" r="-100312" b="-614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b="0" dirty="0"/>
                            <a:t>50 / 25 / 25 MVA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61008760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56" t="-105714" r="-100312" b="-50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115 / 15,75 / 15,75 kV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83469007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56" t="-208696" r="-100312" b="-413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11 / 11 / 25 %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89081580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56" t="-304286" r="-100312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119,0 / 119,0 / 72,0 kW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80094796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56" t="-410145" r="-100312" b="-2115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10,8 kW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924476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56" t="-502857" r="-100312" b="-10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0,2 %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92859028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Regulacja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±10% / ±8 stopni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168756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7041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19">
            <a:extLst>
              <a:ext uri="{FF2B5EF4-FFF2-40B4-BE49-F238E27FC236}">
                <a16:creationId xmlns:a16="http://schemas.microsoft.com/office/drawing/2014/main" id="{0456E3CC-F3DE-701B-1D4D-0F7E597A47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56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1">
            <a:extLst>
              <a:ext uri="{FF2B5EF4-FFF2-40B4-BE49-F238E27FC236}">
                <a16:creationId xmlns:a16="http://schemas.microsoft.com/office/drawing/2014/main" id="{22FCA615-EE41-AD00-4B57-11696CEEC3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64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2">
            <a:extLst>
              <a:ext uri="{FF2B5EF4-FFF2-40B4-BE49-F238E27FC236}">
                <a16:creationId xmlns:a16="http://schemas.microsoft.com/office/drawing/2014/main" id="{0F810B09-C344-8A1F-F684-D712358166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9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3">
            <a:extLst>
              <a:ext uri="{FF2B5EF4-FFF2-40B4-BE49-F238E27FC236}">
                <a16:creationId xmlns:a16="http://schemas.microsoft.com/office/drawing/2014/main" id="{2CD86B1D-6DB4-644C-A59E-8F7F2100C0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4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4">
            <a:extLst>
              <a:ext uri="{FF2B5EF4-FFF2-40B4-BE49-F238E27FC236}">
                <a16:creationId xmlns:a16="http://schemas.microsoft.com/office/drawing/2014/main" id="{DED14A0C-32EF-3D76-3C94-88EF6B2173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7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5">
            <a:extLst>
              <a:ext uri="{FF2B5EF4-FFF2-40B4-BE49-F238E27FC236}">
                <a16:creationId xmlns:a16="http://schemas.microsoft.com/office/drawing/2014/main" id="{DB7A33B0-AC7C-83CF-3771-FC7D84E025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3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8FF8F7A-BDE7-4533-B4B4-40DE3D132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Dodanie węzłów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12F9491-AD28-4A4F-A59A-7B102EA7BE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706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7">
            <a:extLst>
              <a:ext uri="{FF2B5EF4-FFF2-40B4-BE49-F238E27FC236}">
                <a16:creationId xmlns:a16="http://schemas.microsoft.com/office/drawing/2014/main" id="{72F1FCBE-EE8B-B8B7-0BED-FA01AF4294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75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8">
            <a:extLst>
              <a:ext uri="{FF2B5EF4-FFF2-40B4-BE49-F238E27FC236}">
                <a16:creationId xmlns:a16="http://schemas.microsoft.com/office/drawing/2014/main" id="{A3B4FC1C-8D89-B4AB-F4AA-CFBA6BAD89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9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29">
            <a:extLst>
              <a:ext uri="{FF2B5EF4-FFF2-40B4-BE49-F238E27FC236}">
                <a16:creationId xmlns:a16="http://schemas.microsoft.com/office/drawing/2014/main" id="{8E995202-DB6E-8C2D-DAEF-FD0A2C4E83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5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9" y="90488"/>
            <a:ext cx="7824192" cy="1017587"/>
          </a:xfrm>
        </p:spPr>
        <p:txBody>
          <a:bodyPr/>
          <a:lstStyle/>
          <a:p>
            <a:r>
              <a:rPr lang="pl-PL" dirty="0"/>
              <a:t>Dane transformatora 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9109506"/>
                  </p:ext>
                </p:extLst>
              </p:nvPr>
            </p:nvGraphicFramePr>
            <p:xfrm>
              <a:off x="395536" y="980728"/>
              <a:ext cx="8352928" cy="234397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151201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4201727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∆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𝑘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𝑟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119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115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=2,518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b="0" i="0" baseline="0" dirty="0">
                            <a:latin typeface="Symbol" panose="05050102010706020507" pitchFamily="18" charset="2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4540735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∆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𝑘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𝑟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119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115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=2,518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baseline="0" dirty="0">
                            <a:latin typeface="Symbol" panose="05050102010706020507" pitchFamily="18" charset="2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61008760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∆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𝑘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𝑟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72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115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=1,524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baseline="0" dirty="0">
                            <a:latin typeface="Symbol" panose="05050102010706020507" pitchFamily="18" charset="2"/>
                          </a:endParaRPr>
                        </a:p>
                        <a:p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424197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9109506"/>
                  </p:ext>
                </p:extLst>
              </p:nvPr>
            </p:nvGraphicFramePr>
            <p:xfrm>
              <a:off x="395536" y="980728"/>
              <a:ext cx="8352928" cy="234397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151201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4201727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713867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47" t="-847" r="-101466" b="-2288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98986" t="-847" r="-290" b="-2288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4540735"/>
                      </a:ext>
                    </a:extLst>
                  </a:tr>
                  <a:tr h="713867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47" t="-101709" r="-101466" b="-13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98986" t="-101709" r="-290" b="-1307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61008760"/>
                      </a:ext>
                    </a:extLst>
                  </a:tr>
                  <a:tr h="916242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47" t="-156291" r="-101466" b="-1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98986" t="-156291" r="-290" b="-13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424197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Tabela 39">
                <a:extLst>
                  <a:ext uri="{FF2B5EF4-FFF2-40B4-BE49-F238E27FC236}">
                    <a16:creationId xmlns:a16="http://schemas.microsoft.com/office/drawing/2014/main" id="{88F9BFA7-0CE2-93CE-FE00-9FD72D53C3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0003407"/>
                  </p:ext>
                </p:extLst>
              </p:nvPr>
            </p:nvGraphicFramePr>
            <p:xfrm>
              <a:off x="407690" y="3999189"/>
              <a:ext cx="8352928" cy="183165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151201">
                      <a:extLst>
                        <a:ext uri="{9D8B030D-6E8A-4147-A177-3AD203B41FA5}">
                          <a16:colId xmlns:a16="http://schemas.microsoft.com/office/drawing/2014/main" val="4173011430"/>
                        </a:ext>
                      </a:extLst>
                    </a:gridCol>
                    <a:gridCol w="4201727">
                      <a:extLst>
                        <a:ext uri="{9D8B030D-6E8A-4147-A177-3AD203B41FA5}">
                          <a16:colId xmlns:a16="http://schemas.microsoft.com/office/drawing/2014/main" val="2673534096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2,518+2,518−1,524</m:t>
                                    </m:r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=1,756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71137121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2,518+1,524 −2,518</m:t>
                                    </m:r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=0,762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793602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2,518+1,524−2,518</m:t>
                                    </m:r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=0,762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54230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Tabela 39">
                <a:extLst>
                  <a:ext uri="{FF2B5EF4-FFF2-40B4-BE49-F238E27FC236}">
                    <a16:creationId xmlns:a16="http://schemas.microsoft.com/office/drawing/2014/main" id="{88F9BFA7-0CE2-93CE-FE00-9FD72D53C3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0003407"/>
                  </p:ext>
                </p:extLst>
              </p:nvPr>
            </p:nvGraphicFramePr>
            <p:xfrm>
              <a:off x="407690" y="3999189"/>
              <a:ext cx="8352928" cy="183165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151201">
                      <a:extLst>
                        <a:ext uri="{9D8B030D-6E8A-4147-A177-3AD203B41FA5}">
                          <a16:colId xmlns:a16="http://schemas.microsoft.com/office/drawing/2014/main" val="4173011430"/>
                        </a:ext>
                      </a:extLst>
                    </a:gridCol>
                    <a:gridCol w="4201727">
                      <a:extLst>
                        <a:ext uri="{9D8B030D-6E8A-4147-A177-3AD203B41FA5}">
                          <a16:colId xmlns:a16="http://schemas.microsoft.com/office/drawing/2014/main" val="2673534096"/>
                        </a:ext>
                      </a:extLst>
                    </a:gridCol>
                  </a:tblGrid>
                  <a:tr h="61055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147" t="-2000" r="-101466" b="-203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98986" t="-2000" r="-290" b="-203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71137121"/>
                      </a:ext>
                    </a:extLst>
                  </a:tr>
                  <a:tr h="61055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147" t="-100990" r="-101466" b="-1009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98986" t="-100990" r="-290" b="-1009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7936024"/>
                      </a:ext>
                    </a:extLst>
                  </a:tr>
                  <a:tr h="61055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147" t="-203000" r="-101466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98986" t="-203000" r="-290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542301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" name="Grupa 10">
            <a:extLst>
              <a:ext uri="{FF2B5EF4-FFF2-40B4-BE49-F238E27FC236}">
                <a16:creationId xmlns:a16="http://schemas.microsoft.com/office/drawing/2014/main" id="{19D2E339-E943-D3EB-CA2B-E5BA386B772D}"/>
              </a:ext>
            </a:extLst>
          </p:cNvPr>
          <p:cNvGrpSpPr/>
          <p:nvPr/>
        </p:nvGrpSpPr>
        <p:grpSpPr>
          <a:xfrm>
            <a:off x="3155505" y="1484057"/>
            <a:ext cx="3648743" cy="3345837"/>
            <a:chOff x="3155505" y="1484057"/>
            <a:chExt cx="3648743" cy="3345837"/>
          </a:xfrm>
        </p:grpSpPr>
        <p:sp>
          <p:nvSpPr>
            <p:cNvPr id="3" name="pole tekstowe 2">
              <a:extLst>
                <a:ext uri="{FF2B5EF4-FFF2-40B4-BE49-F238E27FC236}">
                  <a16:creationId xmlns:a16="http://schemas.microsoft.com/office/drawing/2014/main" id="{5D0A9CEC-9124-3173-A45D-47A71CDAE433}"/>
                </a:ext>
              </a:extLst>
            </p:cNvPr>
            <p:cNvSpPr txBox="1"/>
            <p:nvPr/>
          </p:nvSpPr>
          <p:spPr>
            <a:xfrm>
              <a:off x="3155505" y="3212976"/>
              <a:ext cx="2880320" cy="16169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lIns="252000" tIns="252000" rIns="252000" bIns="252000" rtlCol="0">
              <a:spAutoFit/>
            </a:bodyPr>
            <a:lstStyle/>
            <a:p>
              <a:pPr algn="ctr"/>
              <a:r>
                <a:rPr lang="pl-PL" dirty="0"/>
                <a:t>Straty mocy czynnej często podawane są w odniesieniu do</a:t>
              </a:r>
              <a:r>
                <a:rPr lang="pl-PL" u="sng" dirty="0"/>
                <a:t> mocy przechodniej</a:t>
              </a:r>
            </a:p>
          </p:txBody>
        </p:sp>
        <p:cxnSp>
          <p:nvCxnSpPr>
            <p:cNvPr id="5" name="Łącznik prosty 4">
              <a:extLst>
                <a:ext uri="{FF2B5EF4-FFF2-40B4-BE49-F238E27FC236}">
                  <a16:creationId xmlns:a16="http://schemas.microsoft.com/office/drawing/2014/main" id="{ED014D8A-6C49-3211-E920-D50812DE108E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4464498" y="1484057"/>
              <a:ext cx="5914" cy="171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" name="Łącznik prosty 5">
              <a:extLst>
                <a:ext uri="{FF2B5EF4-FFF2-40B4-BE49-F238E27FC236}">
                  <a16:creationId xmlns:a16="http://schemas.microsoft.com/office/drawing/2014/main" id="{6C203C5C-D101-6994-FAE6-9E3B8216B40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491880" y="1484057"/>
              <a:ext cx="3312368" cy="13281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cxnSp>
          <p:nvCxnSpPr>
            <p:cNvPr id="7" name="Łącznik prosty 6">
              <a:extLst>
                <a:ext uri="{FF2B5EF4-FFF2-40B4-BE49-F238E27FC236}">
                  <a16:creationId xmlns:a16="http://schemas.microsoft.com/office/drawing/2014/main" id="{885E882A-912A-50F7-A571-8F37E5D75DA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91880" y="2204864"/>
              <a:ext cx="3312368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cxnSp>
          <p:nvCxnSpPr>
            <p:cNvPr id="8" name="Łącznik prosty 7">
              <a:extLst>
                <a:ext uri="{FF2B5EF4-FFF2-40B4-BE49-F238E27FC236}">
                  <a16:creationId xmlns:a16="http://schemas.microsoft.com/office/drawing/2014/main" id="{FA2CB71D-6DCD-666F-5CAD-9903A60BA64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91880" y="2915979"/>
              <a:ext cx="3312368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58255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0">
            <a:extLst>
              <a:ext uri="{FF2B5EF4-FFF2-40B4-BE49-F238E27FC236}">
                <a16:creationId xmlns:a16="http://schemas.microsoft.com/office/drawing/2014/main" id="{3BA46D2E-4037-1CF1-73F5-C3651FC340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9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1">
            <a:extLst>
              <a:ext uri="{FF2B5EF4-FFF2-40B4-BE49-F238E27FC236}">
                <a16:creationId xmlns:a16="http://schemas.microsoft.com/office/drawing/2014/main" id="{A1AD3E9B-A51A-4A67-7202-537F965397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8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2">
            <a:extLst>
              <a:ext uri="{FF2B5EF4-FFF2-40B4-BE49-F238E27FC236}">
                <a16:creationId xmlns:a16="http://schemas.microsoft.com/office/drawing/2014/main" id="{F1804A54-EFA8-7526-8653-FA98613AFC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67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3">
            <a:extLst>
              <a:ext uri="{FF2B5EF4-FFF2-40B4-BE49-F238E27FC236}">
                <a16:creationId xmlns:a16="http://schemas.microsoft.com/office/drawing/2014/main" id="{76CC11B4-4EC0-9888-2A66-8F388DF68C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16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4">
            <a:extLst>
              <a:ext uri="{FF2B5EF4-FFF2-40B4-BE49-F238E27FC236}">
                <a16:creationId xmlns:a16="http://schemas.microsoft.com/office/drawing/2014/main" id="{6E375A7C-5730-0BB1-032C-B84BA1ED4B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4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5">
            <a:extLst>
              <a:ext uri="{FF2B5EF4-FFF2-40B4-BE49-F238E27FC236}">
                <a16:creationId xmlns:a16="http://schemas.microsoft.com/office/drawing/2014/main" id="{BAB86EA3-7A8B-6564-CBD7-7A16440546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97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6">
            <a:extLst>
              <a:ext uri="{FF2B5EF4-FFF2-40B4-BE49-F238E27FC236}">
                <a16:creationId xmlns:a16="http://schemas.microsoft.com/office/drawing/2014/main" id="{48E77D73-3A59-1E7F-AB2C-61C5CA1CFD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9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7">
            <a:extLst>
              <a:ext uri="{FF2B5EF4-FFF2-40B4-BE49-F238E27FC236}">
                <a16:creationId xmlns:a16="http://schemas.microsoft.com/office/drawing/2014/main" id="{B76CA9FA-96E6-05DC-16C4-93CE055228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1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8">
            <a:extLst>
              <a:ext uri="{FF2B5EF4-FFF2-40B4-BE49-F238E27FC236}">
                <a16:creationId xmlns:a16="http://schemas.microsoft.com/office/drawing/2014/main" id="{2BEC637D-8257-EFC2-2A92-75C89ED692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7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8FF8F7A-BDE7-4533-B4B4-40DE3D132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Dodanie transformatorów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12F9491-AD28-4A4F-A59A-7B102EA7BE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79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Tabela 39">
                <a:extLst>
                  <a:ext uri="{FF2B5EF4-FFF2-40B4-BE49-F238E27FC236}">
                    <a16:creationId xmlns:a16="http://schemas.microsoft.com/office/drawing/2014/main" id="{88F9BFA7-0CE2-93CE-FE00-9FD72D53C3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8544148"/>
                  </p:ext>
                </p:extLst>
              </p:nvPr>
            </p:nvGraphicFramePr>
            <p:xfrm>
              <a:off x="407690" y="3999189"/>
              <a:ext cx="8340774" cy="194900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948286">
                      <a:extLst>
                        <a:ext uri="{9D8B030D-6E8A-4147-A177-3AD203B41FA5}">
                          <a16:colId xmlns:a16="http://schemas.microsoft.com/office/drawing/2014/main" val="4173011430"/>
                        </a:ext>
                      </a:extLst>
                    </a:gridCol>
                    <a:gridCol w="4392488">
                      <a:extLst>
                        <a:ext uri="{9D8B030D-6E8A-4147-A177-3AD203B41FA5}">
                          <a16:colId xmlns:a16="http://schemas.microsoft.com/office/drawing/2014/main" val="2673534096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𝑍</m:t>
                                            </m:r>
                                          </m:e>
                                          <m:sub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𝐻𝑉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𝐿𝑉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𝑅</m:t>
                                            </m:r>
                                          </m:e>
                                          <m:sub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𝐻𝑉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𝐿𝑉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29,095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2,518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=28,986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71137121"/>
                      </a:ext>
                    </a:extLst>
                  </a:tr>
                  <a:tr h="49702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𝑍</m:t>
                                            </m:r>
                                          </m:e>
                                          <m:sub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𝐻𝑉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𝐿𝑉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𝑅</m:t>
                                            </m:r>
                                          </m:e>
                                          <m:sub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𝐻𝑉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𝐿𝑉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29,095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2,518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=28,986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793602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𝑍</m:t>
                                            </m:r>
                                          </m:e>
                                          <m:sub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𝐿𝑉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1−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𝐿𝑉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𝑅</m:t>
                                            </m:r>
                                          </m:e>
                                          <m:sub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𝐿𝑉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1−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𝐿𝑉</m:t>
                                            </m:r>
                                            <m:r>
                                              <a:rPr lang="pl-PL" sz="1800" b="0" i="1" kern="1200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66,125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1,524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=66,107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54230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Tabela 39">
                <a:extLst>
                  <a:ext uri="{FF2B5EF4-FFF2-40B4-BE49-F238E27FC236}">
                    <a16:creationId xmlns:a16="http://schemas.microsoft.com/office/drawing/2014/main" id="{88F9BFA7-0CE2-93CE-FE00-9FD72D53C3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8544148"/>
                  </p:ext>
                </p:extLst>
              </p:nvPr>
            </p:nvGraphicFramePr>
            <p:xfrm>
              <a:off x="407690" y="3999189"/>
              <a:ext cx="8340774" cy="194900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948286">
                      <a:extLst>
                        <a:ext uri="{9D8B030D-6E8A-4147-A177-3AD203B41FA5}">
                          <a16:colId xmlns:a16="http://schemas.microsoft.com/office/drawing/2014/main" val="4173011430"/>
                        </a:ext>
                      </a:extLst>
                    </a:gridCol>
                    <a:gridCol w="4392488">
                      <a:extLst>
                        <a:ext uri="{9D8B030D-6E8A-4147-A177-3AD203B41FA5}">
                          <a16:colId xmlns:a16="http://schemas.microsoft.com/office/drawing/2014/main" val="2673534096"/>
                        </a:ext>
                      </a:extLst>
                    </a:gridCol>
                  </a:tblGrid>
                  <a:tr h="649669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54" t="-1869" r="-111402" b="-2009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90153" t="-1869" r="-277" b="-2009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71137121"/>
                      </a:ext>
                    </a:extLst>
                  </a:tr>
                  <a:tr h="649669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54" t="-102830" r="-111402" b="-1028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90153" t="-102830" r="-277" b="-1028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7936024"/>
                      </a:ext>
                    </a:extLst>
                  </a:tr>
                  <a:tr h="649669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54" t="-200935" r="-111402" b="-18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90153" t="-200935" r="-277" b="-18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54230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9" y="90488"/>
            <a:ext cx="7824192" cy="1017587"/>
          </a:xfrm>
        </p:spPr>
        <p:txBody>
          <a:bodyPr/>
          <a:lstStyle/>
          <a:p>
            <a:r>
              <a:rPr lang="pl-PL" dirty="0"/>
              <a:t>Dane transformatora (3)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0200266"/>
                  </p:ext>
                </p:extLst>
              </p:nvPr>
            </p:nvGraphicFramePr>
            <p:xfrm>
              <a:off x="395536" y="980728"/>
              <a:ext cx="8352928" cy="230168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960440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4392488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𝑍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𝑘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,%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𝑟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𝑟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𝑍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11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115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∙50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=29,095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b="0" i="0" baseline="0" dirty="0">
                            <a:latin typeface="Symbol" panose="05050102010706020507" pitchFamily="18" charset="2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4540735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𝑍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𝑘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,%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𝑟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𝑟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𝑍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11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115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∙50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=29,095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baseline="0" dirty="0">
                            <a:latin typeface="Symbol" panose="05050102010706020507" pitchFamily="18" charset="2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61008760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𝑍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𝑘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,%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𝑟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𝑟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 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𝑍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25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115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∙50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=66,125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baseline="0" dirty="0">
                            <a:latin typeface="Symbol" panose="05050102010706020507" pitchFamily="18" charset="2"/>
                          </a:endParaRPr>
                        </a:p>
                        <a:p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424197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0200266"/>
                  </p:ext>
                </p:extLst>
              </p:nvPr>
            </p:nvGraphicFramePr>
            <p:xfrm>
              <a:off x="395536" y="980728"/>
              <a:ext cx="8352928" cy="230168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960440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4392488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692722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154" t="-877" r="-111060" b="-234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90430" t="-877" r="-277" b="-2342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4540735"/>
                      </a:ext>
                    </a:extLst>
                  </a:tr>
                  <a:tr h="692722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154" t="-100877" r="-111060" b="-134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90430" t="-100877" r="-277" b="-1342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61008760"/>
                      </a:ext>
                    </a:extLst>
                  </a:tr>
                  <a:tr h="916242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154" t="-151656" r="-111060" b="-1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90430" t="-151656" r="-277" b="-13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424197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39" name="Grupa 38" hidden="1">
            <a:extLst>
              <a:ext uri="{FF2B5EF4-FFF2-40B4-BE49-F238E27FC236}">
                <a16:creationId xmlns:a16="http://schemas.microsoft.com/office/drawing/2014/main" id="{665E3B20-D326-D73C-BF46-BF74126E13E4}"/>
              </a:ext>
            </a:extLst>
          </p:cNvPr>
          <p:cNvGrpSpPr/>
          <p:nvPr/>
        </p:nvGrpSpPr>
        <p:grpSpPr>
          <a:xfrm>
            <a:off x="2856656" y="1484057"/>
            <a:ext cx="3731568" cy="3323591"/>
            <a:chOff x="3072680" y="1484057"/>
            <a:chExt cx="3731568" cy="3323591"/>
          </a:xfrm>
        </p:grpSpPr>
        <p:cxnSp>
          <p:nvCxnSpPr>
            <p:cNvPr id="9" name="Łącznik prosty 8">
              <a:extLst>
                <a:ext uri="{FF2B5EF4-FFF2-40B4-BE49-F238E27FC236}">
                  <a16:creationId xmlns:a16="http://schemas.microsoft.com/office/drawing/2014/main" id="{A95E1BF5-315E-7686-2FCC-9E48E01E6010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4680522" y="1484057"/>
              <a:ext cx="5914" cy="171563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Łącznik prosty 15">
              <a:extLst>
                <a:ext uri="{FF2B5EF4-FFF2-40B4-BE49-F238E27FC236}">
                  <a16:creationId xmlns:a16="http://schemas.microsoft.com/office/drawing/2014/main" id="{9AA1042F-7861-82F3-420F-39C0884B683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7904" y="1497338"/>
              <a:ext cx="3085528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cxnSp>
          <p:nvCxnSpPr>
            <p:cNvPr id="17" name="Łącznik prosty 16">
              <a:extLst>
                <a:ext uri="{FF2B5EF4-FFF2-40B4-BE49-F238E27FC236}">
                  <a16:creationId xmlns:a16="http://schemas.microsoft.com/office/drawing/2014/main" id="{24F48D99-CF79-5D96-3942-AD9595DB2E6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7904" y="2199119"/>
              <a:ext cx="3096344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cxnSp>
          <p:nvCxnSpPr>
            <p:cNvPr id="18" name="Łącznik prosty 17">
              <a:extLst>
                <a:ext uri="{FF2B5EF4-FFF2-40B4-BE49-F238E27FC236}">
                  <a16:creationId xmlns:a16="http://schemas.microsoft.com/office/drawing/2014/main" id="{D58588A5-E169-FE27-20D6-32893F59602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7904" y="2880119"/>
              <a:ext cx="3096344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sp>
          <p:nvSpPr>
            <p:cNvPr id="3" name="pole tekstowe 2">
              <a:extLst>
                <a:ext uri="{FF2B5EF4-FFF2-40B4-BE49-F238E27FC236}">
                  <a16:creationId xmlns:a16="http://schemas.microsoft.com/office/drawing/2014/main" id="{5D0A9CEC-9124-3173-A45D-47A71CDAE433}"/>
                </a:ext>
              </a:extLst>
            </p:cNvPr>
            <p:cNvSpPr txBox="1"/>
            <p:nvPr/>
          </p:nvSpPr>
          <p:spPr>
            <a:xfrm>
              <a:off x="3072680" y="3190730"/>
              <a:ext cx="3227511" cy="16169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lIns="252000" tIns="252000" rIns="252000" bIns="252000" rtlCol="0">
              <a:spAutoFit/>
            </a:bodyPr>
            <a:lstStyle/>
            <a:p>
              <a:pPr algn="ctr"/>
              <a:r>
                <a:rPr lang="pl-PL" dirty="0"/>
                <a:t>Napięcie zwarcia najczęściej jest podawane w odniesieniu  do </a:t>
              </a:r>
              <a:r>
                <a:rPr lang="pl-PL" u="sng" dirty="0"/>
                <a:t>mocy znamionowej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877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0">
            <a:extLst>
              <a:ext uri="{FF2B5EF4-FFF2-40B4-BE49-F238E27FC236}">
                <a16:creationId xmlns:a16="http://schemas.microsoft.com/office/drawing/2014/main" id="{FDC9E312-AD28-2354-DD6D-E42A504DCD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0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1">
            <a:extLst>
              <a:ext uri="{FF2B5EF4-FFF2-40B4-BE49-F238E27FC236}">
                <a16:creationId xmlns:a16="http://schemas.microsoft.com/office/drawing/2014/main" id="{8AF95400-AA8E-1B59-782D-18B1F3B384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22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2">
            <a:extLst>
              <a:ext uri="{FF2B5EF4-FFF2-40B4-BE49-F238E27FC236}">
                <a16:creationId xmlns:a16="http://schemas.microsoft.com/office/drawing/2014/main" id="{9986A700-314E-B650-06A9-5C86BA3D92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4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3">
            <a:extLst>
              <a:ext uri="{FF2B5EF4-FFF2-40B4-BE49-F238E27FC236}">
                <a16:creationId xmlns:a16="http://schemas.microsoft.com/office/drawing/2014/main" id="{D668FEDA-A4C7-628F-6AF2-D426F5C008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1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4">
            <a:extLst>
              <a:ext uri="{FF2B5EF4-FFF2-40B4-BE49-F238E27FC236}">
                <a16:creationId xmlns:a16="http://schemas.microsoft.com/office/drawing/2014/main" id="{D4282C9F-D0D1-5A77-6923-5BDFCFF2CC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5">
            <a:extLst>
              <a:ext uri="{FF2B5EF4-FFF2-40B4-BE49-F238E27FC236}">
                <a16:creationId xmlns:a16="http://schemas.microsoft.com/office/drawing/2014/main" id="{72373ECB-EEF9-212C-C660-B726949764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7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6">
            <a:extLst>
              <a:ext uri="{FF2B5EF4-FFF2-40B4-BE49-F238E27FC236}">
                <a16:creationId xmlns:a16="http://schemas.microsoft.com/office/drawing/2014/main" id="{48369364-2D75-8005-E0E5-40D9A83E1E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64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7">
            <a:extLst>
              <a:ext uri="{FF2B5EF4-FFF2-40B4-BE49-F238E27FC236}">
                <a16:creationId xmlns:a16="http://schemas.microsoft.com/office/drawing/2014/main" id="{A2F12042-D30B-0A07-D51B-A967B57AB1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45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8">
            <a:extLst>
              <a:ext uri="{FF2B5EF4-FFF2-40B4-BE49-F238E27FC236}">
                <a16:creationId xmlns:a16="http://schemas.microsoft.com/office/drawing/2014/main" id="{F735CD78-721C-B17A-F219-4DA6943D61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9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9">
            <a:extLst>
              <a:ext uri="{FF2B5EF4-FFF2-40B4-BE49-F238E27FC236}">
                <a16:creationId xmlns:a16="http://schemas.microsoft.com/office/drawing/2014/main" id="{CB045603-E1A9-4A23-EAA7-018426414E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31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9" y="90488"/>
            <a:ext cx="7824192" cy="1017587"/>
          </a:xfrm>
        </p:spPr>
        <p:txBody>
          <a:bodyPr/>
          <a:lstStyle/>
          <a:p>
            <a:r>
              <a:rPr lang="pl-PL" dirty="0"/>
              <a:t>Dane transformatora (4)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ela 4">
                <a:extLst>
                  <a:ext uri="{FF2B5EF4-FFF2-40B4-BE49-F238E27FC236}">
                    <a16:creationId xmlns:a16="http://schemas.microsoft.com/office/drawing/2014/main" id="{617FCAA0-A0E2-8A42-08D6-42FB52ED314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0589741"/>
                  </p:ext>
                </p:extLst>
              </p:nvPr>
            </p:nvGraphicFramePr>
            <p:xfrm>
              <a:off x="179512" y="1077952"/>
              <a:ext cx="8784976" cy="183165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076230">
                      <a:extLst>
                        <a:ext uri="{9D8B030D-6E8A-4147-A177-3AD203B41FA5}">
                          <a16:colId xmlns:a16="http://schemas.microsoft.com/office/drawing/2014/main" val="4173011430"/>
                        </a:ext>
                      </a:extLst>
                    </a:gridCol>
                    <a:gridCol w="4708746">
                      <a:extLst>
                        <a:ext uri="{9D8B030D-6E8A-4147-A177-3AD203B41FA5}">
                          <a16:colId xmlns:a16="http://schemas.microsoft.com/office/drawing/2014/main" val="2673534096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29,986+29,986−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66,125</m:t>
                                    </m:r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=−4,068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71137121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29,986+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66,125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−29,986</m:t>
                                    </m:r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=33,054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793602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𝐿𝑉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1−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𝐿𝑉</m:t>
                                        </m:r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𝐻𝑉</m:t>
                                    </m:r>
                                  </m:sub>
                                </m:sSub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29,986+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66,125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−29,986</m:t>
                                    </m:r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=33,054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Ω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54230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ela 4">
                <a:extLst>
                  <a:ext uri="{FF2B5EF4-FFF2-40B4-BE49-F238E27FC236}">
                    <a16:creationId xmlns:a16="http://schemas.microsoft.com/office/drawing/2014/main" id="{617FCAA0-A0E2-8A42-08D6-42FB52ED314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0589741"/>
                  </p:ext>
                </p:extLst>
              </p:nvPr>
            </p:nvGraphicFramePr>
            <p:xfrm>
              <a:off x="179512" y="1077952"/>
              <a:ext cx="8784976" cy="183165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076230">
                      <a:extLst>
                        <a:ext uri="{9D8B030D-6E8A-4147-A177-3AD203B41FA5}">
                          <a16:colId xmlns:a16="http://schemas.microsoft.com/office/drawing/2014/main" val="4173011430"/>
                        </a:ext>
                      </a:extLst>
                    </a:gridCol>
                    <a:gridCol w="4708746">
                      <a:extLst>
                        <a:ext uri="{9D8B030D-6E8A-4147-A177-3AD203B41FA5}">
                          <a16:colId xmlns:a16="http://schemas.microsoft.com/office/drawing/2014/main" val="2673534096"/>
                        </a:ext>
                      </a:extLst>
                    </a:gridCol>
                  </a:tblGrid>
                  <a:tr h="61055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149" t="-990" r="-115845" b="-2009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86675" t="-990" r="-259" b="-2009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71137121"/>
                      </a:ext>
                    </a:extLst>
                  </a:tr>
                  <a:tr h="61055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149" t="-102000" r="-115845" b="-103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86675" t="-102000" r="-259" b="-103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7936024"/>
                      </a:ext>
                    </a:extLst>
                  </a:tr>
                  <a:tr h="61055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149" t="-200000" r="-115845" b="-19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3"/>
                          <a:stretch>
                            <a:fillRect l="-86675" t="-200000" r="-259" b="-198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542301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8449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0">
            <a:extLst>
              <a:ext uri="{FF2B5EF4-FFF2-40B4-BE49-F238E27FC236}">
                <a16:creationId xmlns:a16="http://schemas.microsoft.com/office/drawing/2014/main" id="{7C068121-EFC7-A7C0-6D59-94B2733069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4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1">
            <a:extLst>
              <a:ext uri="{FF2B5EF4-FFF2-40B4-BE49-F238E27FC236}">
                <a16:creationId xmlns:a16="http://schemas.microsoft.com/office/drawing/2014/main" id="{D1937BC9-8FD7-2AE5-4EF8-8C5C33B7CD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7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2">
            <a:extLst>
              <a:ext uri="{FF2B5EF4-FFF2-40B4-BE49-F238E27FC236}">
                <a16:creationId xmlns:a16="http://schemas.microsoft.com/office/drawing/2014/main" id="{7D408B0D-8C0D-5ACD-F21C-540BF573BD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43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3">
            <a:extLst>
              <a:ext uri="{FF2B5EF4-FFF2-40B4-BE49-F238E27FC236}">
                <a16:creationId xmlns:a16="http://schemas.microsoft.com/office/drawing/2014/main" id="{4164782B-5C62-99EF-838E-92E330DE36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0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4">
            <a:extLst>
              <a:ext uri="{FF2B5EF4-FFF2-40B4-BE49-F238E27FC236}">
                <a16:creationId xmlns:a16="http://schemas.microsoft.com/office/drawing/2014/main" id="{BFD1E148-A959-6F36-4052-2410EBC05D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7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5">
            <a:extLst>
              <a:ext uri="{FF2B5EF4-FFF2-40B4-BE49-F238E27FC236}">
                <a16:creationId xmlns:a16="http://schemas.microsoft.com/office/drawing/2014/main" id="{59163824-FCD1-C192-0205-8114331528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10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6">
            <a:extLst>
              <a:ext uri="{FF2B5EF4-FFF2-40B4-BE49-F238E27FC236}">
                <a16:creationId xmlns:a16="http://schemas.microsoft.com/office/drawing/2014/main" id="{DAE74737-25FB-933E-D3DB-245A073ECB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3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7">
            <a:extLst>
              <a:ext uri="{FF2B5EF4-FFF2-40B4-BE49-F238E27FC236}">
                <a16:creationId xmlns:a16="http://schemas.microsoft.com/office/drawing/2014/main" id="{13D96D50-B110-BA94-A069-6D9017056C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2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8">
            <a:extLst>
              <a:ext uri="{FF2B5EF4-FFF2-40B4-BE49-F238E27FC236}">
                <a16:creationId xmlns:a16="http://schemas.microsoft.com/office/drawing/2014/main" id="{2806E239-BE8D-96D2-62B6-F39D1CB54D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58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9">
            <a:extLst>
              <a:ext uri="{FF2B5EF4-FFF2-40B4-BE49-F238E27FC236}">
                <a16:creationId xmlns:a16="http://schemas.microsoft.com/office/drawing/2014/main" id="{7A1B3C81-C57B-C294-4E35-E5C6A4CE37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9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9" y="90488"/>
            <a:ext cx="7824192" cy="1017587"/>
          </a:xfrm>
        </p:spPr>
        <p:txBody>
          <a:bodyPr/>
          <a:lstStyle/>
          <a:p>
            <a:r>
              <a:rPr lang="pl-PL" dirty="0"/>
              <a:t>Dane transformatora (5)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0714854"/>
                  </p:ext>
                </p:extLst>
              </p:nvPr>
            </p:nvGraphicFramePr>
            <p:xfrm>
              <a:off x="683568" y="980728"/>
              <a:ext cx="7824192" cy="181629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600400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4223792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𝐺</m:t>
                                </m:r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∙∆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num>
                                  <m:den>
                                    <m:sSubSup>
                                      <m:sSubSupPr>
                                        <m:ctrlPr>
                                          <a:rPr lang="pl-PL" sz="180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sz="180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𝐺</m:t>
                                </m:r>
                                <m:r>
                                  <a:rPr lang="pl-PL" sz="1800" b="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pl-PL" sz="18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10,8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115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=0,817 </m:t>
                                </m:r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𝜇</m:t>
                                </m:r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𝑆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4241978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sz="180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𝑌</m:t>
                                </m:r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pl-PL" sz="180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𝑖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0,%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b>
                                      <m:sSub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𝑟</m:t>
                                        </m:r>
                                      </m:sub>
                                    </m:sSub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10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num>
                                  <m:den>
                                    <m:sSubSup>
                                      <m:sSubSupPr>
                                        <m:ctrlPr>
                                          <a:rPr lang="pl-PL" sz="180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𝑈</m:t>
                                        </m:r>
                                      </m:e>
                                      <m:sub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𝐻𝑉</m:t>
                                        </m:r>
                                      </m:sub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den>
                                </m:f>
                              </m:oMath>
                            </m:oMathPara>
                          </a14:m>
                          <a:endParaRPr lang="pl-PL" sz="1800" kern="1200" baseline="-250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sz="180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𝑌</m:t>
                                </m:r>
                                <m:r>
                                  <a:rPr lang="pl-PL" sz="1800" b="0" i="1" kern="1200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l-PL" sz="18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,2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50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10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115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=7</m:t>
                                </m:r>
                                <m:r>
                                  <a:rPr lang="pl-PL" sz="1800" b="0" i="1" kern="1200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,561 </m:t>
                                </m:r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𝜇</m:t>
                                </m:r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𝑆</m:t>
                                </m:r>
                              </m:oMath>
                            </m:oMathPara>
                          </a14:m>
                          <a:endParaRPr lang="pl-PL" sz="1800" kern="1200" baseline="-250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46470774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sz="180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𝐵</m:t>
                                </m:r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=−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pl-PL" sz="1800" i="1" kern="1200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pl-PL" sz="180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𝑌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pl-PL" sz="1800" b="0" i="1" kern="1200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𝐺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</m:oMath>
                            </m:oMathPara>
                          </a14:m>
                          <a:endParaRPr lang="pl-PL" sz="18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𝐵</m:t>
                                </m:r>
                                <m:r>
                                  <a:rPr lang="pl-PL" sz="1800" b="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=−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pl-PL" sz="1800" i="1" kern="1200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pl-PL" sz="180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7,561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pl-PL" sz="1800" b="0" i="1" kern="1200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0,871</m:t>
                                        </m:r>
                                      </m:e>
                                      <m:sup>
                                        <m:r>
                                          <a:rPr lang="pl-PL" sz="1800" b="0" i="1" kern="1200" baseline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pl-PL" sz="1800" b="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−7,512 </m:t>
                                </m:r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𝜇</m:t>
                                </m:r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𝑆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642698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0714854"/>
                  </p:ext>
                </p:extLst>
              </p:nvPr>
            </p:nvGraphicFramePr>
            <p:xfrm>
              <a:off x="683568" y="980728"/>
              <a:ext cx="7824192" cy="181629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600400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4223792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674434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69" t="-901" r="-117597" b="-1711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85426" t="-901" r="-289" b="-1711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4241978"/>
                      </a:ext>
                    </a:extLst>
                  </a:tr>
                  <a:tr h="708343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69" t="-95726" r="-117597" b="-623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85426" t="-95726" r="-289" b="-623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46470774"/>
                      </a:ext>
                    </a:extLst>
                  </a:tr>
                  <a:tr h="433515"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169" t="-322535" r="-117597" b="-28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85426" t="-322535" r="-289" b="-28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64269810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5162304B-2346-8BBA-74FA-DF52396B4A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886712"/>
              </p:ext>
            </p:extLst>
          </p:nvPr>
        </p:nvGraphicFramePr>
        <p:xfrm>
          <a:off x="719572" y="3183358"/>
          <a:ext cx="7788188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124">
                  <a:extLst>
                    <a:ext uri="{9D8B030D-6E8A-4147-A177-3AD203B41FA5}">
                      <a16:colId xmlns:a16="http://schemas.microsoft.com/office/drawing/2014/main" val="3938898031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val="3661107047"/>
                    </a:ext>
                  </a:extLst>
                </a:gridCol>
                <a:gridCol w="3359696">
                  <a:extLst>
                    <a:ext uri="{9D8B030D-6E8A-4147-A177-3AD203B41FA5}">
                      <a16:colId xmlns:a16="http://schemas.microsoft.com/office/drawing/2014/main" val="2020334492"/>
                    </a:ext>
                  </a:extLst>
                </a:gridCol>
              </a:tblGrid>
              <a:tr h="4223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HV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Sd1</a:t>
                      </a:r>
                      <a:r>
                        <a:rPr lang="pl-PL" sz="180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(≤10°C)</a:t>
                      </a:r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= 50 MVA </a:t>
                      </a:r>
                    </a:p>
                    <a:p>
                      <a:pPr marL="0" algn="l" defTabSz="914400" rtl="0" eaLnBrk="1" latinLnBrk="0" hangingPunct="1"/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Sd2 </a:t>
                      </a:r>
                      <a:r>
                        <a:rPr lang="pl-PL" sz="180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(&gt;10°C ˄ ≤ 30°C)</a:t>
                      </a:r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= 50 MVA</a:t>
                      </a:r>
                    </a:p>
                    <a:p>
                      <a:pPr marL="0" algn="l" defTabSz="914400" rtl="0" eaLnBrk="1" latinLnBrk="0" hangingPunct="1"/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Sd3 </a:t>
                      </a:r>
                      <a:r>
                        <a:rPr lang="pl-PL" sz="180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(&gt;30°C)</a:t>
                      </a:r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= 50 MVA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 </a:t>
                      </a:r>
                      <a:r>
                        <a:rPr lang="pl-PL" sz="180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(≤10°C)</a:t>
                      </a:r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= 52 MVA </a:t>
                      </a:r>
                    </a:p>
                    <a:p>
                      <a:pPr marL="0" algn="l" defTabSz="914400" rtl="0" eaLnBrk="1" latinLnBrk="0" hangingPunct="1"/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 </a:t>
                      </a:r>
                      <a:r>
                        <a:rPr lang="pl-PL" sz="180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(&gt;10°C ˄ ≤ 30°C)</a:t>
                      </a:r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= 50 MVA</a:t>
                      </a:r>
                    </a:p>
                    <a:p>
                      <a:pPr marL="0" algn="l" defTabSz="914400" rtl="0" eaLnBrk="1" latinLnBrk="0" hangingPunct="1"/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Sa3 </a:t>
                      </a:r>
                      <a:r>
                        <a:rPr lang="pl-PL" sz="180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(&gt;30°C)</a:t>
                      </a:r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= 50 MVA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080042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LV 1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Sd1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(≤10°C)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Sd2 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(&gt;10°C ˄ ≤ 30°C)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Sd3 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(&gt;30°C)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Sa1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(≤10°C)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26 MVA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Sa2 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(&gt;10°C ˄ ≤ 30°C)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Sa3 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(&gt;30°C)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92622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LV 2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Sd1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(≤10°C)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Sd2 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(&gt;10°C ˄ ≤ 30°C)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Sd3 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(&gt;30°C)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Sa1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(≤10°C)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26 MVA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Sa2 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(&gt;10°C ˄ ≤ 30°C)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Sa3 </a:t>
                      </a:r>
                      <a:r>
                        <a:rPr kumimoji="0" lang="pl-PL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(&gt;30°C)</a:t>
                      </a:r>
                      <a:r>
                        <a:rPr kumimoji="0" lang="pl-P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 	= 25 MVA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595038687"/>
                  </a:ext>
                </a:extLst>
              </a:tr>
            </a:tbl>
          </a:graphicData>
        </a:graphic>
      </p:graphicFrame>
      <p:grpSp>
        <p:nvGrpSpPr>
          <p:cNvPr id="10" name="Grupa 9">
            <a:extLst>
              <a:ext uri="{FF2B5EF4-FFF2-40B4-BE49-F238E27FC236}">
                <a16:creationId xmlns:a16="http://schemas.microsoft.com/office/drawing/2014/main" id="{4A4CE8ED-223F-9152-E0F6-30783D9E3F05}"/>
              </a:ext>
            </a:extLst>
          </p:cNvPr>
          <p:cNvGrpSpPr/>
          <p:nvPr/>
        </p:nvGrpSpPr>
        <p:grpSpPr>
          <a:xfrm>
            <a:off x="3462300" y="2649531"/>
            <a:ext cx="3227511" cy="1596747"/>
            <a:chOff x="3462300" y="2649531"/>
            <a:chExt cx="3227511" cy="1596747"/>
          </a:xfrm>
        </p:grpSpPr>
        <p:sp>
          <p:nvSpPr>
            <p:cNvPr id="5" name="pole tekstowe 4">
              <a:extLst>
                <a:ext uri="{FF2B5EF4-FFF2-40B4-BE49-F238E27FC236}">
                  <a16:creationId xmlns:a16="http://schemas.microsoft.com/office/drawing/2014/main" id="{C3F94F5D-2102-2CAF-DCDF-DED8BC75B9D4}"/>
                </a:ext>
              </a:extLst>
            </p:cNvPr>
            <p:cNvSpPr txBox="1"/>
            <p:nvPr/>
          </p:nvSpPr>
          <p:spPr>
            <a:xfrm>
              <a:off x="3462300" y="3183358"/>
              <a:ext cx="3227511" cy="106292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lIns="252000" tIns="252000" rIns="252000" bIns="252000" rtlCol="0">
              <a:spAutoFit/>
            </a:bodyPr>
            <a:lstStyle/>
            <a:p>
              <a:pPr algn="ctr"/>
              <a:r>
                <a:rPr lang="pl-PL" dirty="0"/>
                <a:t>Susceptancja </a:t>
              </a:r>
              <a:r>
                <a:rPr lang="pl-PL" u="sng" dirty="0"/>
                <a:t>indukcyjna</a:t>
              </a:r>
              <a:r>
                <a:rPr lang="pl-PL" dirty="0"/>
                <a:t> (dla cewki) ma znak </a:t>
              </a:r>
              <a:r>
                <a:rPr lang="pl-PL" u="sng" dirty="0"/>
                <a:t>minus</a:t>
              </a:r>
            </a:p>
          </p:txBody>
        </p:sp>
        <p:cxnSp>
          <p:nvCxnSpPr>
            <p:cNvPr id="6" name="Łącznik prosty 5">
              <a:extLst>
                <a:ext uri="{FF2B5EF4-FFF2-40B4-BE49-F238E27FC236}">
                  <a16:creationId xmlns:a16="http://schemas.microsoft.com/office/drawing/2014/main" id="{05316FBF-4494-BC65-C68B-E25E9894BED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076056" y="2649531"/>
              <a:ext cx="0" cy="53382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39586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0">
            <a:extLst>
              <a:ext uri="{FF2B5EF4-FFF2-40B4-BE49-F238E27FC236}">
                <a16:creationId xmlns:a16="http://schemas.microsoft.com/office/drawing/2014/main" id="{1A4BDD97-609D-B8B5-C5DA-80EF0A3CEB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3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1">
            <a:extLst>
              <a:ext uri="{FF2B5EF4-FFF2-40B4-BE49-F238E27FC236}">
                <a16:creationId xmlns:a16="http://schemas.microsoft.com/office/drawing/2014/main" id="{A581D8DE-796B-390E-3DCC-76F97CEEAC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1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2">
            <a:extLst>
              <a:ext uri="{FF2B5EF4-FFF2-40B4-BE49-F238E27FC236}">
                <a16:creationId xmlns:a16="http://schemas.microsoft.com/office/drawing/2014/main" id="{741E008A-B28D-3F52-BF7A-BBECD88841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19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3">
            <a:extLst>
              <a:ext uri="{FF2B5EF4-FFF2-40B4-BE49-F238E27FC236}">
                <a16:creationId xmlns:a16="http://schemas.microsoft.com/office/drawing/2014/main" id="{7EEB0541-4D21-17AD-66E4-FDE967A22C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4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4">
            <a:extLst>
              <a:ext uri="{FF2B5EF4-FFF2-40B4-BE49-F238E27FC236}">
                <a16:creationId xmlns:a16="http://schemas.microsoft.com/office/drawing/2014/main" id="{8456F8EF-1696-CF45-C420-2BB712120E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2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6">
            <a:extLst>
              <a:ext uri="{FF2B5EF4-FFF2-40B4-BE49-F238E27FC236}">
                <a16:creationId xmlns:a16="http://schemas.microsoft.com/office/drawing/2014/main" id="{8DAEEFB8-0586-2419-3FFD-F57A32D48D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7">
            <a:extLst>
              <a:ext uri="{FF2B5EF4-FFF2-40B4-BE49-F238E27FC236}">
                <a16:creationId xmlns:a16="http://schemas.microsoft.com/office/drawing/2014/main" id="{463DE4D6-A2F7-8AA1-CA77-F39654A233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0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8">
            <a:extLst>
              <a:ext uri="{FF2B5EF4-FFF2-40B4-BE49-F238E27FC236}">
                <a16:creationId xmlns:a16="http://schemas.microsoft.com/office/drawing/2014/main" id="{2F51E0FD-70B0-2178-C62B-FAF94E7BE2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94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69">
            <a:extLst>
              <a:ext uri="{FF2B5EF4-FFF2-40B4-BE49-F238E27FC236}">
                <a16:creationId xmlns:a16="http://schemas.microsoft.com/office/drawing/2014/main" id="{1D884D4E-AAE0-184D-B917-DBF604BA85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60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0">
            <a:extLst>
              <a:ext uri="{FF2B5EF4-FFF2-40B4-BE49-F238E27FC236}">
                <a16:creationId xmlns:a16="http://schemas.microsoft.com/office/drawing/2014/main" id="{6F505161-F58E-E966-57FB-107249B950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65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9" y="90488"/>
            <a:ext cx="7824192" cy="1017587"/>
          </a:xfrm>
        </p:spPr>
        <p:txBody>
          <a:bodyPr/>
          <a:lstStyle/>
          <a:p>
            <a:r>
              <a:rPr lang="pl-PL" dirty="0"/>
              <a:t>Dane transformatora (6)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2110187"/>
                  </p:ext>
                </p:extLst>
              </p:nvPr>
            </p:nvGraphicFramePr>
            <p:xfrm>
              <a:off x="692672" y="1520748"/>
              <a:ext cx="7824192" cy="187933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600400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4223792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pl-PL" sz="18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Typ regulacji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U-Regulacyjny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60016420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pl-PL" sz="18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Położenie przełącznika zaczepów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po stronie Vn1 - 115 kV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10160091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pl-PL" sz="18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Liczba zaczepów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2 * 8 + 1 = 17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09241587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pl-PL" sz="1800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</a:t>
                          </a:r>
                          <a:r>
                            <a:rPr lang="pl-PL" sz="18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/zaczep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pl-PL" sz="1800" b="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  <m:f>
                                  <m:fPr>
                                    <m:ctrlPr>
                                      <a:rPr lang="pl-PL" sz="18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115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</m:t>
                                    </m:r>
                                  </m:num>
                                  <m:den>
                                    <m:r>
                                      <a:rPr lang="pl-PL" sz="18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100</m:t>
                                    </m:r>
                                  </m:den>
                                </m:f>
                                <m:r>
                                  <a:rPr lang="pl-PL" sz="18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÷8=</m:t>
                                </m:r>
                                <m:r>
                                  <m:rPr>
                                    <m:nor/>
                                  </m:rPr>
                                  <a:rPr lang="pl-PL" sz="1800" b="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1,437 </m:t>
                                </m:r>
                                <m:r>
                                  <m:rPr>
                                    <m:nor/>
                                  </m:rPr>
                                  <a:rPr lang="pl-PL" sz="1800" b="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kV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854529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ela 3">
                <a:extLst>
                  <a:ext uri="{FF2B5EF4-FFF2-40B4-BE49-F238E27FC236}">
                    <a16:creationId xmlns:a16="http://schemas.microsoft.com/office/drawing/2014/main" id="{FF60A514-C848-4845-8953-641D45F186A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2110187"/>
                  </p:ext>
                </p:extLst>
              </p:nvPr>
            </p:nvGraphicFramePr>
            <p:xfrm>
              <a:off x="692672" y="1520748"/>
              <a:ext cx="7824192" cy="187933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600400">
                      <a:extLst>
                        <a:ext uri="{9D8B030D-6E8A-4147-A177-3AD203B41FA5}">
                          <a16:colId xmlns:a16="http://schemas.microsoft.com/office/drawing/2014/main" val="853594677"/>
                        </a:ext>
                      </a:extLst>
                    </a:gridCol>
                    <a:gridCol w="4223792">
                      <a:extLst>
                        <a:ext uri="{9D8B030D-6E8A-4147-A177-3AD203B41FA5}">
                          <a16:colId xmlns:a16="http://schemas.microsoft.com/office/drawing/2014/main" val="3269931998"/>
                        </a:ext>
                      </a:extLst>
                    </a:gridCol>
                  </a:tblGrid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pl-PL" sz="18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Typ regulacji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U-Regulacyjny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60016420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pl-PL" sz="18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Położenie przełącznika zaczepów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po stronie Vn1 - 115 kV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10160091"/>
                      </a:ext>
                    </a:extLst>
                  </a:tr>
                  <a:tr h="422333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pl-PL" sz="18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Liczba zaczepów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/>
                            <a:t>2 * 8 + 1 = 17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09241587"/>
                      </a:ext>
                    </a:extLst>
                  </a:tr>
                  <a:tr h="612331">
                    <a:tc>
                      <a:txBody>
                        <a:bodyPr/>
                        <a:lstStyle/>
                        <a:p>
                          <a:pPr marL="0" algn="l" defTabSz="914400" rtl="0" eaLnBrk="1" latinLnBrk="0" hangingPunct="1"/>
                          <a:r>
                            <a:rPr lang="pl-PL" sz="1800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</a:t>
                          </a:r>
                          <a:r>
                            <a:rPr lang="pl-PL" sz="18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/zaczep</a:t>
                          </a:r>
                        </a:p>
                      </a:txBody>
                      <a:tcPr>
                        <a:gradFill>
                          <a:gsLst>
                            <a:gs pos="0">
                              <a:schemeClr val="accent1">
                                <a:lumMod val="5000"/>
                                <a:lumOff val="95000"/>
                              </a:schemeClr>
                            </a:gs>
                            <a:gs pos="74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83000">
                              <a:schemeClr val="accent1">
                                <a:lumMod val="45000"/>
                                <a:lumOff val="55000"/>
                              </a:schemeClr>
                            </a:gs>
                            <a:gs pos="100000">
                              <a:schemeClr val="accent1">
                                <a:lumMod val="30000"/>
                                <a:lumOff val="70000"/>
                              </a:schemeClr>
                            </a:gs>
                          </a:gsLst>
                          <a:lin ang="5400000" scaled="1"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>
                          <a:blip r:embed="rId2"/>
                          <a:stretch>
                            <a:fillRect l="-85303" t="-210891" r="-288" b="-198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8545298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8435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1">
            <a:extLst>
              <a:ext uri="{FF2B5EF4-FFF2-40B4-BE49-F238E27FC236}">
                <a16:creationId xmlns:a16="http://schemas.microsoft.com/office/drawing/2014/main" id="{AE58917B-1702-6038-3A6D-41695E6956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0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2">
            <a:extLst>
              <a:ext uri="{FF2B5EF4-FFF2-40B4-BE49-F238E27FC236}">
                <a16:creationId xmlns:a16="http://schemas.microsoft.com/office/drawing/2014/main" id="{9B4E546A-7EBF-BAE6-E7DB-509EBB8AFA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9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3">
            <a:extLst>
              <a:ext uri="{FF2B5EF4-FFF2-40B4-BE49-F238E27FC236}">
                <a16:creationId xmlns:a16="http://schemas.microsoft.com/office/drawing/2014/main" id="{F7009927-8D56-2D88-D389-A96804418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54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4">
            <a:extLst>
              <a:ext uri="{FF2B5EF4-FFF2-40B4-BE49-F238E27FC236}">
                <a16:creationId xmlns:a16="http://schemas.microsoft.com/office/drawing/2014/main" id="{9536A20F-7150-934C-9D50-1F18EF9ED2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46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5">
            <a:extLst>
              <a:ext uri="{FF2B5EF4-FFF2-40B4-BE49-F238E27FC236}">
                <a16:creationId xmlns:a16="http://schemas.microsoft.com/office/drawing/2014/main" id="{403643E9-8F8B-3E37-1E21-90FD69C3CD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8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6">
            <a:extLst>
              <a:ext uri="{FF2B5EF4-FFF2-40B4-BE49-F238E27FC236}">
                <a16:creationId xmlns:a16="http://schemas.microsoft.com/office/drawing/2014/main" id="{EE88A239-66AD-905F-1689-0061D23A73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17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7">
            <a:extLst>
              <a:ext uri="{FF2B5EF4-FFF2-40B4-BE49-F238E27FC236}">
                <a16:creationId xmlns:a16="http://schemas.microsoft.com/office/drawing/2014/main" id="{D8DF8D57-057E-8A17-B09F-4AE94F454F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8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8">
            <a:extLst>
              <a:ext uri="{FF2B5EF4-FFF2-40B4-BE49-F238E27FC236}">
                <a16:creationId xmlns:a16="http://schemas.microsoft.com/office/drawing/2014/main" id="{C7A976C7-54DB-D8B2-066A-639CB9E6C2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0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79">
            <a:extLst>
              <a:ext uri="{FF2B5EF4-FFF2-40B4-BE49-F238E27FC236}">
                <a16:creationId xmlns:a16="http://schemas.microsoft.com/office/drawing/2014/main" id="{7A63C80A-745E-608E-27A2-8D12B4FC83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2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0">
            <a:extLst>
              <a:ext uri="{FF2B5EF4-FFF2-40B4-BE49-F238E27FC236}">
                <a16:creationId xmlns:a16="http://schemas.microsoft.com/office/drawing/2014/main" id="{1FC4C81A-7B98-4B56-870B-7E2E95DE42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30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54C9518E-EE57-42EB-8FD1-E17D87F92771}"/>
              </a:ext>
            </a:extLst>
          </p:cNvPr>
          <p:cNvSpPr txBox="1">
            <a:spLocks/>
          </p:cNvSpPr>
          <p:nvPr/>
        </p:nvSpPr>
        <p:spPr>
          <a:xfrm>
            <a:off x="683569" y="90488"/>
            <a:ext cx="7824192" cy="1017587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22268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22268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22268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22268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22268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pl-PL" kern="0" dirty="0"/>
              <a:t>Układ docelowy</a:t>
            </a:r>
          </a:p>
        </p:txBody>
      </p:sp>
      <p:sp>
        <p:nvSpPr>
          <p:cNvPr id="7" name="Strzałka: w prawo 6">
            <a:extLst>
              <a:ext uri="{FF2B5EF4-FFF2-40B4-BE49-F238E27FC236}">
                <a16:creationId xmlns:a16="http://schemas.microsoft.com/office/drawing/2014/main" id="{8669D73E-A2EE-48BD-B7A9-3E7CF4D28070}"/>
              </a:ext>
            </a:extLst>
          </p:cNvPr>
          <p:cNvSpPr/>
          <p:nvPr/>
        </p:nvSpPr>
        <p:spPr bwMode="auto">
          <a:xfrm>
            <a:off x="2915816" y="2636912"/>
            <a:ext cx="1368152" cy="86409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D06A2F6-E1D7-4C1D-8158-362088589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3075" y="1268760"/>
            <a:ext cx="4184934" cy="38290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536" y="1268759"/>
            <a:ext cx="2322065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385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1">
            <a:extLst>
              <a:ext uri="{FF2B5EF4-FFF2-40B4-BE49-F238E27FC236}">
                <a16:creationId xmlns:a16="http://schemas.microsoft.com/office/drawing/2014/main" id="{32F5DE6B-1F20-B6CF-8AB4-3DD2CBE6B8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7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2">
            <a:extLst>
              <a:ext uri="{FF2B5EF4-FFF2-40B4-BE49-F238E27FC236}">
                <a16:creationId xmlns:a16="http://schemas.microsoft.com/office/drawing/2014/main" id="{1AD3FBF8-1AD4-8CB5-DA66-330C019BF5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54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3">
            <a:extLst>
              <a:ext uri="{FF2B5EF4-FFF2-40B4-BE49-F238E27FC236}">
                <a16:creationId xmlns:a16="http://schemas.microsoft.com/office/drawing/2014/main" id="{DFD9B615-8180-CF8D-9804-DB87244448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29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4">
            <a:extLst>
              <a:ext uri="{FF2B5EF4-FFF2-40B4-BE49-F238E27FC236}">
                <a16:creationId xmlns:a16="http://schemas.microsoft.com/office/drawing/2014/main" id="{300451C3-2DE9-1EC8-2C82-0E5C16F436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4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5">
            <a:extLst>
              <a:ext uri="{FF2B5EF4-FFF2-40B4-BE49-F238E27FC236}">
                <a16:creationId xmlns:a16="http://schemas.microsoft.com/office/drawing/2014/main" id="{8A0A93E3-D434-9132-294B-6D34F19AF1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07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6">
            <a:extLst>
              <a:ext uri="{FF2B5EF4-FFF2-40B4-BE49-F238E27FC236}">
                <a16:creationId xmlns:a16="http://schemas.microsoft.com/office/drawing/2014/main" id="{6E646BB2-0B39-C0DA-C262-2E3B9EF4F9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9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45CD41E-37C6-C3A9-480D-5631FDFDB1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9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8">
            <a:extLst>
              <a:ext uri="{FF2B5EF4-FFF2-40B4-BE49-F238E27FC236}">
                <a16:creationId xmlns:a16="http://schemas.microsoft.com/office/drawing/2014/main" id="{BCA5C515-C894-0746-2FB8-0B58BDE58F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89">
            <a:extLst>
              <a:ext uri="{FF2B5EF4-FFF2-40B4-BE49-F238E27FC236}">
                <a16:creationId xmlns:a16="http://schemas.microsoft.com/office/drawing/2014/main" id="{989458FC-5C87-69E7-D8D2-2D194E22CF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3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90">
            <a:extLst>
              <a:ext uri="{FF2B5EF4-FFF2-40B4-BE49-F238E27FC236}">
                <a16:creationId xmlns:a16="http://schemas.microsoft.com/office/drawing/2014/main" id="{5B5D57C8-8F30-A273-1043-9F2AC444FF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6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Karwia2006">
  <a:themeElements>
    <a:clrScheme name="Karwia200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rwia20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Karwia20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10149</TotalTime>
  <Words>704</Words>
  <Application>Microsoft Office PowerPoint</Application>
  <PresentationFormat>Pokaz na ekranie (4:3)</PresentationFormat>
  <Paragraphs>130</Paragraphs>
  <Slides>161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161</vt:i4>
      </vt:variant>
    </vt:vector>
  </HeadingPairs>
  <TitlesOfParts>
    <vt:vector size="168" baseType="lpstr">
      <vt:lpstr>Aptos</vt:lpstr>
      <vt:lpstr>Arial</vt:lpstr>
      <vt:lpstr>Calibri</vt:lpstr>
      <vt:lpstr>Cambria Math</vt:lpstr>
      <vt:lpstr>Symbol</vt:lpstr>
      <vt:lpstr>Times New Roman</vt:lpstr>
      <vt:lpstr>Karwia2006</vt:lpstr>
      <vt:lpstr>Zamiana odbioru na transformator 3‑uzwojeniowy 110/15 kV Część 1</vt:lpstr>
      <vt:lpstr>Zadanie</vt:lpstr>
      <vt:lpstr>Dane transformatora (1)</vt:lpstr>
      <vt:lpstr>Dane transformatora (2)</vt:lpstr>
      <vt:lpstr>Dane transformatora (3)</vt:lpstr>
      <vt:lpstr>Dane transformatora (4)</vt:lpstr>
      <vt:lpstr>Dane transformatora (5)</vt:lpstr>
      <vt:lpstr>Dane transformatora (6)</vt:lpstr>
      <vt:lpstr>Prezentacja programu PowerPoint</vt:lpstr>
      <vt:lpstr>Potrzebne pliki</vt:lpstr>
      <vt:lpstr>Model bazowy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Nagrywanie uzupełnień</vt:lpstr>
      <vt:lpstr>Prezentacja programu PowerPoint</vt:lpstr>
      <vt:lpstr>Prezentacja programu PowerPoint</vt:lpstr>
      <vt:lpstr>Prezentacja programu PowerPoint</vt:lpstr>
      <vt:lpstr>Prezentacja programu PowerPoint</vt:lpstr>
      <vt:lpstr>Schemat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Dodanie węzłów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Dodanie transformatorów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Dodawanie odbiorów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Sprawdzenie poprawności danych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Przygotowanie pliku uzupełnień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Wykorzystanie pliku uzupełnień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Warsztaty użytkowników  programu PLANS</vt:lpstr>
    </vt:vector>
  </TitlesOfParts>
  <Company>Plans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Nowa stacja</dc:title>
  <dc:creator>Tomek</dc:creator>
  <cp:lastModifiedBy>Tomasz Zdun</cp:lastModifiedBy>
  <cp:revision>99</cp:revision>
  <dcterms:created xsi:type="dcterms:W3CDTF">2014-09-12T10:17:24Z</dcterms:created>
  <dcterms:modified xsi:type="dcterms:W3CDTF">2024-09-16T14:25:54Z</dcterms:modified>
</cp:coreProperties>
</file>