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86" r:id="rId1"/>
  </p:sldMasterIdLst>
  <p:notesMasterIdLst>
    <p:notesMasterId r:id="rId85"/>
  </p:notesMasterIdLst>
  <p:handoutMasterIdLst>
    <p:handoutMasterId r:id="rId86"/>
  </p:handoutMasterIdLst>
  <p:sldIdLst>
    <p:sldId id="285" r:id="rId2"/>
    <p:sldId id="286" r:id="rId3"/>
    <p:sldId id="306" r:id="rId4"/>
    <p:sldId id="308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8" r:id="rId13"/>
    <p:sldId id="319" r:id="rId14"/>
    <p:sldId id="324" r:id="rId15"/>
    <p:sldId id="322" r:id="rId16"/>
    <p:sldId id="323" r:id="rId17"/>
    <p:sldId id="325" r:id="rId18"/>
    <p:sldId id="326" r:id="rId19"/>
    <p:sldId id="327" r:id="rId20"/>
    <p:sldId id="328" r:id="rId21"/>
    <p:sldId id="330" r:id="rId22"/>
    <p:sldId id="331" r:id="rId23"/>
    <p:sldId id="339" r:id="rId24"/>
    <p:sldId id="332" r:id="rId25"/>
    <p:sldId id="333" r:id="rId26"/>
    <p:sldId id="334" r:id="rId27"/>
    <p:sldId id="336" r:id="rId28"/>
    <p:sldId id="337" r:id="rId29"/>
    <p:sldId id="350" r:id="rId30"/>
    <p:sldId id="342" r:id="rId31"/>
    <p:sldId id="340" r:id="rId32"/>
    <p:sldId id="341" r:id="rId33"/>
    <p:sldId id="343" r:id="rId34"/>
    <p:sldId id="344" r:id="rId35"/>
    <p:sldId id="346" r:id="rId36"/>
    <p:sldId id="345" r:id="rId37"/>
    <p:sldId id="347" r:id="rId38"/>
    <p:sldId id="348" r:id="rId39"/>
    <p:sldId id="351" r:id="rId40"/>
    <p:sldId id="357" r:id="rId41"/>
    <p:sldId id="358" r:id="rId42"/>
    <p:sldId id="359" r:id="rId43"/>
    <p:sldId id="360" r:id="rId44"/>
    <p:sldId id="361" r:id="rId45"/>
    <p:sldId id="362" r:id="rId46"/>
    <p:sldId id="363" r:id="rId47"/>
    <p:sldId id="364" r:id="rId48"/>
    <p:sldId id="366" r:id="rId49"/>
    <p:sldId id="367" r:id="rId50"/>
    <p:sldId id="368" r:id="rId51"/>
    <p:sldId id="369" r:id="rId52"/>
    <p:sldId id="370" r:id="rId53"/>
    <p:sldId id="352" r:id="rId54"/>
    <p:sldId id="349" r:id="rId55"/>
    <p:sldId id="353" r:id="rId56"/>
    <p:sldId id="371" r:id="rId57"/>
    <p:sldId id="372" r:id="rId58"/>
    <p:sldId id="373" r:id="rId59"/>
    <p:sldId id="374" r:id="rId60"/>
    <p:sldId id="375" r:id="rId61"/>
    <p:sldId id="376" r:id="rId62"/>
    <p:sldId id="305" r:id="rId63"/>
    <p:sldId id="378" r:id="rId64"/>
    <p:sldId id="379" r:id="rId65"/>
    <p:sldId id="381" r:id="rId66"/>
    <p:sldId id="259" r:id="rId67"/>
    <p:sldId id="260" r:id="rId68"/>
    <p:sldId id="382" r:id="rId69"/>
    <p:sldId id="261" r:id="rId70"/>
    <p:sldId id="262" r:id="rId71"/>
    <p:sldId id="263" r:id="rId72"/>
    <p:sldId id="264" r:id="rId73"/>
    <p:sldId id="265" r:id="rId74"/>
    <p:sldId id="266" r:id="rId75"/>
    <p:sldId id="267" r:id="rId76"/>
    <p:sldId id="268" r:id="rId77"/>
    <p:sldId id="269" r:id="rId78"/>
    <p:sldId id="270" r:id="rId79"/>
    <p:sldId id="271" r:id="rId80"/>
    <p:sldId id="272" r:id="rId81"/>
    <p:sldId id="273" r:id="rId82"/>
    <p:sldId id="275" r:id="rId83"/>
    <p:sldId id="380" r:id="rId84"/>
  </p:sldIdLst>
  <p:sldSz cx="9144000" cy="6858000" type="screen4x3"/>
  <p:notesSz cx="6858000" cy="9144000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6600"/>
    <a:srgbClr val="000099"/>
    <a:srgbClr val="003300"/>
    <a:srgbClr val="0033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595" autoAdjust="0"/>
  </p:normalViewPr>
  <p:slideViewPr>
    <p:cSldViewPr snapToGrid="0">
      <p:cViewPr varScale="1">
        <p:scale>
          <a:sx n="107" d="100"/>
          <a:sy n="107" d="100"/>
        </p:scale>
        <p:origin x="165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92" y="5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C624E3E-1681-4A28-8F99-94D431C158C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2019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F0686F-2633-4817-BF80-81A0632289A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49929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lo_wymiar_pp_zaokragl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-1"/>
            <a:ext cx="8408987" cy="628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35013" y="5032375"/>
            <a:ext cx="527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pl-PL" sz="1800" dirty="0">
              <a:latin typeface="Arial" charset="0"/>
            </a:endParaRPr>
          </a:p>
        </p:txBody>
      </p:sp>
      <p:cxnSp>
        <p:nvCxnSpPr>
          <p:cNvPr id="8" name="Łącznik prosty 11"/>
          <p:cNvCxnSpPr/>
          <p:nvPr/>
        </p:nvCxnSpPr>
        <p:spPr bwMode="auto">
          <a:xfrm flipV="1">
            <a:off x="1168400" y="3602038"/>
            <a:ext cx="7581900" cy="0"/>
          </a:xfrm>
          <a:prstGeom prst="line">
            <a:avLst/>
          </a:prstGeom>
          <a:ln>
            <a:solidFill>
              <a:srgbClr val="0066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16013" y="1548674"/>
            <a:ext cx="7772400" cy="1869769"/>
          </a:xfrm>
        </p:spPr>
        <p:txBody>
          <a:bodyPr anchor="b"/>
          <a:lstStyle>
            <a:lvl1pPr>
              <a:defRPr lang="pl-PL" sz="4000" i="0" u="none" dirty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35150" y="3803956"/>
            <a:ext cx="6400800" cy="1443294"/>
          </a:xfrm>
        </p:spPr>
        <p:txBody>
          <a:bodyPr/>
          <a:lstStyle>
            <a:lvl1pPr marL="0" indent="0" algn="ctr">
              <a:buFontTx/>
              <a:buNone/>
              <a:defRPr sz="2800" i="1"/>
            </a:lvl1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9" name="Picture 5" descr="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37312"/>
            <a:ext cx="7905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7"/>
          <p:cNvSpPr txBox="1">
            <a:spLocks noChangeArrowheads="1"/>
          </p:cNvSpPr>
          <p:nvPr userDrawn="1"/>
        </p:nvSpPr>
        <p:spPr bwMode="auto">
          <a:xfrm>
            <a:off x="1901914" y="6381328"/>
            <a:ext cx="62847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1800" i="1" dirty="0">
                <a:solidFill>
                  <a:schemeClr val="bg1"/>
                </a:solidFill>
                <a:latin typeface="Arial" charset="0"/>
              </a:rPr>
              <a:t>Warsztaty użytkowników programu PLANS – Kościelisko’24</a:t>
            </a:r>
          </a:p>
        </p:txBody>
      </p:sp>
    </p:spTree>
    <p:extLst>
      <p:ext uri="{BB962C8B-B14F-4D97-AF65-F5344CB8AC3E}">
        <p14:creationId xmlns:p14="http://schemas.microsoft.com/office/powerpoint/2010/main" val="121263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153475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  <a:endParaRPr lang="en-GB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85472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561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921500" y="260350"/>
            <a:ext cx="1909763" cy="5865813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87450" y="260350"/>
            <a:ext cx="5581650" cy="5865813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34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CA0FBB78-E460-7670-76A4-E0D9F9A9E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85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200" b="1" cap="none" baseline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ACD87E7E-7AC9-B2C2-1BD8-79BDA1F837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0300" y="2992438"/>
            <a:ext cx="7772400" cy="11715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endParaRPr lang="pl-PL" dirty="0"/>
          </a:p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8583845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>
            <a:extLst>
              <a:ext uri="{FF2B5EF4-FFF2-40B4-BE49-F238E27FC236}">
                <a16:creationId xmlns:a16="http://schemas.microsoft.com/office/drawing/2014/main" id="{E076E840-3489-E4C9-2B8C-169689E13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096" y="4253545"/>
            <a:ext cx="7886700" cy="1325563"/>
          </a:xfrm>
          <a:prstGeom prst="rect">
            <a:avLst/>
          </a:prstGeom>
        </p:spPr>
        <p:txBody>
          <a:bodyPr/>
          <a:lstStyle>
            <a:lvl1pPr algn="l">
              <a:defRPr sz="3200" cap="small" baseline="0">
                <a:solidFill>
                  <a:schemeClr val="accent6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EA3A2B62-0EAC-FADE-2FEB-B9DF9CEBFD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2096" y="3142695"/>
            <a:ext cx="7886779" cy="90860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chemeClr val="accent6"/>
                </a:solidFill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272022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/>
          </p:nvPr>
        </p:nvSpPr>
        <p:spPr>
          <a:xfrm>
            <a:off x="1187450" y="260350"/>
            <a:ext cx="7643813" cy="58658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888699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pl-PL" dirty="0"/>
              <a:t>Kliknij, aby edytować styl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249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051720" y="332657"/>
            <a:ext cx="6779543" cy="489654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426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30285" y="4406900"/>
            <a:ext cx="7772400" cy="1362075"/>
          </a:xfrm>
        </p:spPr>
        <p:txBody>
          <a:bodyPr anchor="t"/>
          <a:lstStyle>
            <a:lvl1pPr algn="l">
              <a:defRPr sz="3600" b="1" cap="none" baseline="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130285" y="2906713"/>
            <a:ext cx="7772400" cy="1500187"/>
          </a:xfrm>
        </p:spPr>
        <p:txBody>
          <a:bodyPr anchor="b"/>
          <a:lstStyle>
            <a:lvl1pPr marL="0" indent="0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232485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87450" y="1196975"/>
            <a:ext cx="3744913" cy="492918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084763" y="1196975"/>
            <a:ext cx="3746500" cy="492918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1677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5570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 prezenta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5B85D2EA-B00D-C65E-74F3-F851191FC144}"/>
              </a:ext>
            </a:extLst>
          </p:cNvPr>
          <p:cNvSpPr txBox="1"/>
          <p:nvPr userDrawn="1"/>
        </p:nvSpPr>
        <p:spPr>
          <a:xfrm>
            <a:off x="3795187" y="90489"/>
            <a:ext cx="1553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l-PL" sz="2000" b="1" dirty="0">
                <a:solidFill>
                  <a:srgbClr val="222268"/>
                </a:solidFill>
                <a:latin typeface="+mj-lt"/>
                <a:ea typeface="+mj-ea"/>
                <a:cs typeface="+mj-cs"/>
              </a:rPr>
              <a:t>Reguła N-X</a:t>
            </a:r>
          </a:p>
        </p:txBody>
      </p:sp>
    </p:spTree>
    <p:extLst>
      <p:ext uri="{BB962C8B-B14F-4D97-AF65-F5344CB8AC3E}">
        <p14:creationId xmlns:p14="http://schemas.microsoft.com/office/powerpoint/2010/main" val="297177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072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280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3300"/>
            </a:gs>
            <a:gs pos="100000">
              <a:srgbClr val="0080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90488"/>
            <a:ext cx="7643813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7450" y="1196975"/>
            <a:ext cx="7643813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dirty="0"/>
              <a:t>Kliknij, aby edytować style wzorca tekstu</a:t>
            </a:r>
          </a:p>
          <a:p>
            <a:pPr lvl="1"/>
            <a:r>
              <a:rPr lang="pl-PL" altLang="pl-PL" dirty="0"/>
              <a:t>Drugi poziom</a:t>
            </a:r>
          </a:p>
          <a:p>
            <a:pPr lvl="2"/>
            <a:r>
              <a:rPr lang="pl-PL" altLang="pl-PL" dirty="0"/>
              <a:t>Trzeci poziom</a:t>
            </a:r>
          </a:p>
          <a:p>
            <a:pPr lvl="3"/>
            <a:r>
              <a:rPr lang="pl-PL" altLang="pl-PL" dirty="0"/>
              <a:t>Czwarty poziom</a:t>
            </a:r>
          </a:p>
          <a:p>
            <a:pPr lvl="4"/>
            <a:r>
              <a:rPr lang="pl-PL" altLang="pl-PL" dirty="0"/>
              <a:t>Piąty poziom</a:t>
            </a:r>
          </a:p>
        </p:txBody>
      </p:sp>
      <p:pic>
        <p:nvPicPr>
          <p:cNvPr id="1029" name="Picture 5" descr="logo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9320"/>
            <a:ext cx="7905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735013" y="5032375"/>
            <a:ext cx="527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pl-PL" sz="1800" dirty="0">
              <a:latin typeface="Arial" charset="0"/>
            </a:endParaRP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1837794" y="6309476"/>
            <a:ext cx="64129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1800" i="1" dirty="0">
                <a:solidFill>
                  <a:schemeClr val="bg1"/>
                </a:solidFill>
                <a:latin typeface="Arial" charset="0"/>
              </a:rPr>
              <a:t>Warsztaty użytkowników programu PLANS – Kościelisko’24</a:t>
            </a:r>
          </a:p>
          <a:p>
            <a:pPr algn="ctr">
              <a:defRPr/>
            </a:pPr>
            <a:endParaRPr lang="pl-PL" sz="18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2" name="Picture 2" descr="C:\Warsztaty_Plans\Obraz1.png"/>
          <p:cNvPicPr>
            <a:picLocks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7" y="0"/>
            <a:ext cx="9098651" cy="62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956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80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22268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xt_Warsztaty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pl-PL"/>
              <a:t>Reguła N-X</a:t>
            </a:r>
            <a:endParaRPr lang="pl-PL" altLang="pl-PL" dirty="0"/>
          </a:p>
        </p:txBody>
      </p:sp>
      <p:sp>
        <p:nvSpPr>
          <p:cNvPr id="3075" name="Txt_Kościelisko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pl-PL" dirty="0" err="1"/>
              <a:t>Plans</a:t>
            </a:r>
            <a:endParaRPr lang="pl-PL" altLang="pl-PL" dirty="0"/>
          </a:p>
          <a:p>
            <a:r>
              <a:rPr lang="pl-PL" altLang="pl-PL" dirty="0"/>
              <a:t>Kościelisko 2024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10AB434F-5EF6-FAAF-9D7F-2A5F01959D84}"/>
              </a:ext>
            </a:extLst>
          </p:cNvPr>
          <p:cNvGrpSpPr/>
          <p:nvPr/>
        </p:nvGrpSpPr>
        <p:grpSpPr>
          <a:xfrm>
            <a:off x="6589713" y="207798"/>
            <a:ext cx="2298700" cy="1189038"/>
            <a:chOff x="1308070" y="286193"/>
            <a:chExt cx="2298700" cy="1189038"/>
          </a:xfrm>
        </p:grpSpPr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3171E169-F3DA-5339-79C4-4D7FF01D74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85908" y="286193"/>
              <a:ext cx="1820862" cy="82232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9CEBAECB-43EE-0A09-F8D1-23FD30A93BB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36670" y="460818"/>
              <a:ext cx="1943100" cy="854075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" name="Text Box 9">
              <a:extLst>
                <a:ext uri="{FF2B5EF4-FFF2-40B4-BE49-F238E27FC236}">
                  <a16:creationId xmlns:a16="http://schemas.microsoft.com/office/drawing/2014/main" id="{951B85D2-1EDB-52FA-B1DE-F47DFB6A7D8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308070" y="629093"/>
              <a:ext cx="2057400" cy="846138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pl-PL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Plans Sp. z </a:t>
              </a:r>
              <a:r>
                <a:rPr kumimoji="0" lang="en-US" altLang="pl-PL" sz="1000" b="1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o.o.</a:t>
              </a:r>
              <a:endParaRPr kumimoji="0" lang="en-US" altLang="pl-PL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ul. Powstańców Śląskich 63 lok.16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01-355 Warszawa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tel. 603 590 726</a:t>
              </a:r>
              <a:endParaRPr kumimoji="0" lang="pl-PL" altLang="pl-PL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34259"/>
            <a:ext cx="7643810" cy="573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0868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  <p:sp>
        <p:nvSpPr>
          <p:cNvPr id="3" name="Prostokąt 2"/>
          <p:cNvSpPr/>
          <p:nvPr/>
        </p:nvSpPr>
        <p:spPr bwMode="auto">
          <a:xfrm>
            <a:off x="1519523" y="3668751"/>
            <a:ext cx="644487" cy="267630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Prostokąt 3"/>
          <p:cNvSpPr/>
          <p:nvPr/>
        </p:nvSpPr>
        <p:spPr bwMode="auto">
          <a:xfrm>
            <a:off x="1676312" y="4233746"/>
            <a:ext cx="644487" cy="267630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0868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ałącz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  <p:sp>
        <p:nvSpPr>
          <p:cNvPr id="6" name="Prostokąt gałąź"/>
          <p:cNvSpPr/>
          <p:nvPr/>
        </p:nvSpPr>
        <p:spPr bwMode="auto">
          <a:xfrm>
            <a:off x="3905884" y="3055722"/>
            <a:ext cx="2216136" cy="780297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053" name="biał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543" y="1550020"/>
            <a:ext cx="4170947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lin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09014" y="1934388"/>
            <a:ext cx="2809874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genera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942" y="1934388"/>
            <a:ext cx="280987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Prostokąt generator"/>
          <p:cNvSpPr/>
          <p:nvPr/>
        </p:nvSpPr>
        <p:spPr bwMode="auto">
          <a:xfrm>
            <a:off x="5166351" y="3105616"/>
            <a:ext cx="2260361" cy="763859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bjaśnienie prostokątne 7"/>
          <p:cNvSpPr/>
          <p:nvPr/>
        </p:nvSpPr>
        <p:spPr bwMode="auto">
          <a:xfrm>
            <a:off x="1806498" y="1393902"/>
            <a:ext cx="1951463" cy="412596"/>
          </a:xfrm>
          <a:prstGeom prst="wedge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Załączenie</a:t>
            </a:r>
            <a:r>
              <a:rPr kumimoji="0" lang="pl-PL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gałęzi</a:t>
            </a:r>
            <a:endParaRPr kumimoji="0" 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3" name="Objaśnienie prostokątne 12"/>
          <p:cNvSpPr/>
          <p:nvPr/>
        </p:nvSpPr>
        <p:spPr bwMode="auto">
          <a:xfrm>
            <a:off x="5876693" y="1393902"/>
            <a:ext cx="2493659" cy="412596"/>
          </a:xfrm>
          <a:prstGeom prst="wedge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Załączenie</a:t>
            </a:r>
            <a:r>
              <a:rPr kumimoji="0" lang="pl-PL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generatora</a:t>
            </a:r>
            <a:endParaRPr kumimoji="0" 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3" name="wyłącz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4885" y="323110"/>
            <a:ext cx="7643810" cy="573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Prostokąt wyłącz"/>
          <p:cNvSpPr/>
          <p:nvPr/>
        </p:nvSpPr>
        <p:spPr bwMode="auto">
          <a:xfrm>
            <a:off x="3749874" y="2548918"/>
            <a:ext cx="1108068" cy="226165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0868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-0.31093 -0.0004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56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093 -0.00046 L -0.00121 0.00278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86" y="16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4" grpId="1" animBg="1"/>
      <p:bldP spid="14" grpId="2" animBg="1"/>
      <p:bldP spid="8" grpId="0" animBg="1"/>
      <p:bldP spid="8" grpId="1" animBg="1"/>
      <p:bldP spid="13" grpId="0" animBg="1"/>
      <p:bldP spid="13" grpId="1" animBg="1"/>
      <p:bldP spid="1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  <p:sp>
        <p:nvSpPr>
          <p:cNvPr id="3" name="Prostokąt 2"/>
          <p:cNvSpPr/>
          <p:nvPr/>
        </p:nvSpPr>
        <p:spPr bwMode="auto">
          <a:xfrm>
            <a:off x="1727677" y="4244897"/>
            <a:ext cx="644487" cy="267630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08680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4294967295"/>
          </p:nvPr>
        </p:nvSpPr>
        <p:spPr>
          <a:xfrm>
            <a:off x="1500188" y="2646363"/>
            <a:ext cx="7643812" cy="554037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pl-PL" sz="2400" b="1" dirty="0"/>
              <a:t>Wyłączenia podwójne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460" y="1423988"/>
            <a:ext cx="7181850" cy="40100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Elipsa 2"/>
          <p:cNvSpPr/>
          <p:nvPr/>
        </p:nvSpPr>
        <p:spPr bwMode="auto">
          <a:xfrm>
            <a:off x="1661532" y="3300761"/>
            <a:ext cx="814039" cy="468351"/>
          </a:xfrm>
          <a:prstGeom prst="ellipse">
            <a:avLst/>
          </a:prstGeom>
          <a:solidFill>
            <a:srgbClr val="FF0000">
              <a:alpha val="19000"/>
            </a:srgbClr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EC5AAA5-49A4-2E42-42CB-12AE33FC694F}"/>
              </a:ext>
            </a:extLst>
          </p:cNvPr>
          <p:cNvSpPr txBox="1"/>
          <p:nvPr/>
        </p:nvSpPr>
        <p:spPr>
          <a:xfrm>
            <a:off x="2805953" y="3926541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326551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-0.00121 -0.3060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5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</p:spTree>
    <p:extLst>
      <p:ext uri="{BB962C8B-B14F-4D97-AF65-F5344CB8AC3E}">
        <p14:creationId xmlns:p14="http://schemas.microsoft.com/office/powerpoint/2010/main" val="56308680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9" cy="573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5692787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9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8245000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ymbol zastępczy zawartości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Symbol zastępczy zawartości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ostokąt gałąź"/>
          <p:cNvSpPr/>
          <p:nvPr/>
        </p:nvSpPr>
        <p:spPr bwMode="auto">
          <a:xfrm>
            <a:off x="1385708" y="1215771"/>
            <a:ext cx="1502458" cy="780297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4741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994827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92097" y="4406900"/>
            <a:ext cx="7602615" cy="1362075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Tworzenie listy awarii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0"/>
          </p:nvPr>
        </p:nvSpPr>
        <p:spPr>
          <a:xfrm>
            <a:off x="892097" y="2906713"/>
            <a:ext cx="7602615" cy="1500187"/>
          </a:xfrm>
          <a:prstGeom prst="rect">
            <a:avLst/>
          </a:prstGeom>
        </p:spPr>
        <p:txBody>
          <a:bodyPr/>
          <a:lstStyle/>
          <a:p>
            <a:r>
              <a:rPr lang="pl-PL"/>
              <a:t>Reguła N-X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7319395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ymbol zastępczy zawartości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ostokąt 4"/>
          <p:cNvSpPr/>
          <p:nvPr/>
        </p:nvSpPr>
        <p:spPr bwMode="auto">
          <a:xfrm>
            <a:off x="6980082" y="1166039"/>
            <a:ext cx="669655" cy="506643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Strzałka w lewo 1"/>
          <p:cNvSpPr/>
          <p:nvPr/>
        </p:nvSpPr>
        <p:spPr bwMode="auto">
          <a:xfrm>
            <a:off x="2185639" y="3100040"/>
            <a:ext cx="978408" cy="484632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6248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3"/>
          <p:cNvSpPr/>
          <p:nvPr/>
        </p:nvSpPr>
        <p:spPr bwMode="auto">
          <a:xfrm>
            <a:off x="1571740" y="1779357"/>
            <a:ext cx="669655" cy="417434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1645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83733" y="331684"/>
            <a:ext cx="7643808" cy="5715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991393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230484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ymbol zastępczy zawartości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ostokąt gałąź"/>
          <p:cNvSpPr/>
          <p:nvPr/>
        </p:nvSpPr>
        <p:spPr bwMode="auto">
          <a:xfrm>
            <a:off x="6749444" y="992748"/>
            <a:ext cx="1390946" cy="490366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1531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153149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733" y="554364"/>
            <a:ext cx="7643808" cy="52703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1531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525" y="323110"/>
            <a:ext cx="6296025" cy="5467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Objaśnienie prostokątne 1"/>
          <p:cNvSpPr/>
          <p:nvPr/>
        </p:nvSpPr>
        <p:spPr bwMode="auto">
          <a:xfrm>
            <a:off x="5005637" y="1929161"/>
            <a:ext cx="2432226" cy="942278"/>
          </a:xfrm>
          <a:prstGeom prst="wedgeRectCallout">
            <a:avLst>
              <a:gd name="adj1" fmla="val -25876"/>
              <a:gd name="adj2" fmla="val -495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>
                <a:latin typeface="+mj-lt"/>
              </a:rPr>
              <a:t>Import list z plików dla „starej” reguły N-1</a:t>
            </a: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11531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540" y="1426427"/>
            <a:ext cx="16383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ostokąt zaokrąglony 4"/>
          <p:cNvSpPr/>
          <p:nvPr/>
        </p:nvSpPr>
        <p:spPr bwMode="auto">
          <a:xfrm>
            <a:off x="3646448" y="155188"/>
            <a:ext cx="2888165" cy="1271239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>
                <a:latin typeface="+mj-lt"/>
              </a:rPr>
              <a:t>Kopiowanie pomiędzy </a:t>
            </a:r>
            <a:r>
              <a:rPr lang="pl-PL" dirty="0" err="1">
                <a:latin typeface="+mj-lt"/>
              </a:rPr>
              <a:t>Plansami</a:t>
            </a:r>
            <a:r>
              <a:rPr lang="pl-PL" dirty="0">
                <a:latin typeface="+mj-lt"/>
              </a:rPr>
              <a:t> za pomocą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 err="1">
                <a:latin typeface="+mj-lt"/>
              </a:rPr>
              <a:t>Ctrl+C</a:t>
            </a:r>
            <a:r>
              <a:rPr lang="pl-PL" dirty="0">
                <a:latin typeface="+mj-lt"/>
              </a:rPr>
              <a:t>, </a:t>
            </a:r>
            <a:r>
              <a:rPr lang="pl-PL" dirty="0" err="1">
                <a:latin typeface="+mj-lt"/>
              </a:rPr>
              <a:t>Ctrl+V</a:t>
            </a: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11531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6 L 0.11354 0.09791 C 0.13733 0.1199 0.17274 0.13194 0.20989 0.13194 C 0.25243 0.13194 0.28646 0.1199 0.31024 0.09791 L 0.4243 3.7037E-6 " pathEditMode="relative" rAng="0" ptsTypes="FffFF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5" y="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2097" y="4406900"/>
            <a:ext cx="7602615" cy="1362075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Obliczenia i analiza wyników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892097" y="2906713"/>
            <a:ext cx="7602615" cy="1500187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Reguła N-X	</a:t>
            </a:r>
          </a:p>
        </p:txBody>
      </p:sp>
    </p:spTree>
    <p:extLst>
      <p:ext uri="{BB962C8B-B14F-4D97-AF65-F5344CB8AC3E}">
        <p14:creationId xmlns:p14="http://schemas.microsoft.com/office/powerpoint/2010/main" val="389158029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</p:spTree>
    <p:extLst>
      <p:ext uri="{BB962C8B-B14F-4D97-AF65-F5344CB8AC3E}">
        <p14:creationId xmlns:p14="http://schemas.microsoft.com/office/powerpoint/2010/main" val="3843866165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gałąź"/>
          <p:cNvSpPr/>
          <p:nvPr/>
        </p:nvSpPr>
        <p:spPr bwMode="auto">
          <a:xfrm>
            <a:off x="3415228" y="1494267"/>
            <a:ext cx="3163991" cy="1349294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Prostokąt gałąź"/>
          <p:cNvSpPr/>
          <p:nvPr/>
        </p:nvSpPr>
        <p:spPr bwMode="auto">
          <a:xfrm>
            <a:off x="3423642" y="2899317"/>
            <a:ext cx="3155578" cy="1516565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Prostokąt gałąź"/>
          <p:cNvSpPr/>
          <p:nvPr/>
        </p:nvSpPr>
        <p:spPr bwMode="auto">
          <a:xfrm>
            <a:off x="3385981" y="4454909"/>
            <a:ext cx="3248996" cy="451627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gałąź"/>
          <p:cNvSpPr/>
          <p:nvPr/>
        </p:nvSpPr>
        <p:spPr bwMode="auto">
          <a:xfrm>
            <a:off x="3415229" y="1639228"/>
            <a:ext cx="1590408" cy="423747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Objaśnienie prostokątne 1"/>
          <p:cNvSpPr/>
          <p:nvPr/>
        </p:nvSpPr>
        <p:spPr bwMode="auto">
          <a:xfrm>
            <a:off x="4001214" y="2268574"/>
            <a:ext cx="2008846" cy="659317"/>
          </a:xfrm>
          <a:prstGeom prst="wedgeRectCallout">
            <a:avLst>
              <a:gd name="adj1" fmla="val -21650"/>
              <a:gd name="adj2" fmla="val -8630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>
                <a:latin typeface="+mj-lt"/>
              </a:rPr>
              <a:t>Znaczny wzrost prędkości obliczeń</a:t>
            </a: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gałąź"/>
          <p:cNvSpPr/>
          <p:nvPr/>
        </p:nvSpPr>
        <p:spPr bwMode="auto">
          <a:xfrm>
            <a:off x="1367353" y="1170418"/>
            <a:ext cx="1690171" cy="286908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opcj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format_wydruku"/>
          <p:cNvGrpSpPr/>
          <p:nvPr/>
        </p:nvGrpSpPr>
        <p:grpSpPr>
          <a:xfrm>
            <a:off x="1472128" y="1170418"/>
            <a:ext cx="6357422" cy="2249057"/>
            <a:chOff x="1472128" y="1170418"/>
            <a:chExt cx="6357422" cy="2249057"/>
          </a:xfrm>
        </p:grpSpPr>
        <p:sp>
          <p:nvSpPr>
            <p:cNvPr id="4" name="Prostokąt gałąź"/>
            <p:cNvSpPr/>
            <p:nvPr/>
          </p:nvSpPr>
          <p:spPr bwMode="auto">
            <a:xfrm>
              <a:off x="1472128" y="1170418"/>
              <a:ext cx="2052122" cy="505981"/>
            </a:xfrm>
            <a:prstGeom prst="rect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Prostokąt gałąź"/>
            <p:cNvSpPr/>
            <p:nvPr/>
          </p:nvSpPr>
          <p:spPr bwMode="auto">
            <a:xfrm>
              <a:off x="4482028" y="1170418"/>
              <a:ext cx="3347522" cy="344057"/>
            </a:xfrm>
            <a:prstGeom prst="rect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" name="Objaśnienie prostokątne 1"/>
            <p:cNvSpPr/>
            <p:nvPr/>
          </p:nvSpPr>
          <p:spPr bwMode="auto">
            <a:xfrm>
              <a:off x="3095625" y="2076449"/>
              <a:ext cx="3152776" cy="1343026"/>
            </a:xfrm>
            <a:prstGeom prst="wedgeRectCallout">
              <a:avLst>
                <a:gd name="adj1" fmla="val -21875"/>
                <a:gd name="adj2" fmla="val -8209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285750" marR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kumimoji="0" lang="pl-PL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Te same ustawienia jak przed obliczeniami</a:t>
              </a:r>
            </a:p>
            <a:p>
              <a:pPr marL="285750" marR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endPara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  <a:p>
              <a:pPr marL="285750" marR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lang="pl-PL" dirty="0">
                  <a:latin typeface="+mn-lt"/>
                </a:rPr>
                <a:t>Możliwa ich zmiana już po wykonaniu obliczeń</a:t>
              </a:r>
              <a:endPara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</p:grpSp>
      <p:pic>
        <p:nvPicPr>
          <p:cNvPr id="7" name="Obraz sortowanie przekroczeń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733" y="323110"/>
            <a:ext cx="7620000" cy="5715000"/>
          </a:xfrm>
          <a:prstGeom prst="rect">
            <a:avLst/>
          </a:prstGeom>
        </p:spPr>
      </p:pic>
      <p:sp>
        <p:nvSpPr>
          <p:cNvPr id="9" name="Prostokąt sortowanie przeciążeń"/>
          <p:cNvSpPr/>
          <p:nvPr/>
        </p:nvSpPr>
        <p:spPr bwMode="auto">
          <a:xfrm>
            <a:off x="2834202" y="1941943"/>
            <a:ext cx="2347397" cy="806019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Prostokąt ukryj"/>
          <p:cNvSpPr/>
          <p:nvPr/>
        </p:nvSpPr>
        <p:spPr bwMode="auto">
          <a:xfrm>
            <a:off x="1847850" y="2247900"/>
            <a:ext cx="3228975" cy="1104900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Prostokąt nie analizowane"/>
          <p:cNvSpPr/>
          <p:nvPr/>
        </p:nvSpPr>
        <p:spPr bwMode="auto">
          <a:xfrm>
            <a:off x="1764759" y="3486150"/>
            <a:ext cx="2140492" cy="200025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5" name="Obraz sortowanie awari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1296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Prostokąt sortowanie awarii"/>
          <p:cNvSpPr/>
          <p:nvPr/>
        </p:nvSpPr>
        <p:spPr bwMode="auto">
          <a:xfrm>
            <a:off x="1472128" y="3757612"/>
            <a:ext cx="3919022" cy="1119188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" name="wskaźnik">
            <a:extLst>
              <a:ext uri="{FF2B5EF4-FFF2-40B4-BE49-F238E27FC236}">
                <a16:creationId xmlns:a16="http://schemas.microsoft.com/office/drawing/2014/main" id="{AFC521B9-AC6B-245B-547B-7DBFC11B03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3755" y="2810709"/>
            <a:ext cx="3917396" cy="742116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gałąź"/>
          <p:cNvSpPr/>
          <p:nvPr/>
        </p:nvSpPr>
        <p:spPr bwMode="auto">
          <a:xfrm>
            <a:off x="1367353" y="1170418"/>
            <a:ext cx="1690171" cy="286908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0" name="Grupa 9"/>
          <p:cNvGrpSpPr/>
          <p:nvPr/>
        </p:nvGrpSpPr>
        <p:grpSpPr>
          <a:xfrm>
            <a:off x="1635865" y="1793523"/>
            <a:ext cx="6593735" cy="1816114"/>
            <a:chOff x="1635865" y="1793523"/>
            <a:chExt cx="6593735" cy="1816114"/>
          </a:xfrm>
        </p:grpSpPr>
        <p:sp>
          <p:nvSpPr>
            <p:cNvPr id="2" name="Prostokąt 1"/>
            <p:cNvSpPr/>
            <p:nvPr/>
          </p:nvSpPr>
          <p:spPr bwMode="auto">
            <a:xfrm>
              <a:off x="1635866" y="1793523"/>
              <a:ext cx="6593733" cy="457200"/>
            </a:xfrm>
            <a:prstGeom prst="rect">
              <a:avLst/>
            </a:prstGeom>
            <a:solidFill>
              <a:srgbClr val="FF0000">
                <a:alpha val="6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Prostokąt 5"/>
            <p:cNvSpPr/>
            <p:nvPr/>
          </p:nvSpPr>
          <p:spPr bwMode="auto">
            <a:xfrm>
              <a:off x="1635865" y="2250723"/>
              <a:ext cx="6593733" cy="457200"/>
            </a:xfrm>
            <a:prstGeom prst="rect">
              <a:avLst/>
            </a:prstGeom>
            <a:solidFill>
              <a:srgbClr val="0000FF">
                <a:alpha val="6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Prostokąt 6"/>
            <p:cNvSpPr/>
            <p:nvPr/>
          </p:nvSpPr>
          <p:spPr bwMode="auto">
            <a:xfrm>
              <a:off x="1635867" y="2707923"/>
              <a:ext cx="6593733" cy="457200"/>
            </a:xfrm>
            <a:prstGeom prst="rect">
              <a:avLst/>
            </a:prstGeom>
            <a:solidFill>
              <a:srgbClr val="FF0000">
                <a:alpha val="6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Prostokąt 7"/>
            <p:cNvSpPr/>
            <p:nvPr/>
          </p:nvSpPr>
          <p:spPr bwMode="auto">
            <a:xfrm>
              <a:off x="1635867" y="3152437"/>
              <a:ext cx="6593733" cy="457200"/>
            </a:xfrm>
            <a:prstGeom prst="rect">
              <a:avLst/>
            </a:prstGeom>
            <a:solidFill>
              <a:srgbClr val="0000FF">
                <a:alpha val="6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Prostokąt gałąź"/>
            <p:cNvSpPr/>
            <p:nvPr/>
          </p:nvSpPr>
          <p:spPr bwMode="auto">
            <a:xfrm>
              <a:off x="1635865" y="1793523"/>
              <a:ext cx="6593735" cy="1816114"/>
            </a:xfrm>
            <a:prstGeom prst="rect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5921298" y="2081152"/>
            <a:ext cx="2118731" cy="327511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Prostokąt sortowanie awarii"/>
          <p:cNvSpPr/>
          <p:nvPr/>
        </p:nvSpPr>
        <p:spPr bwMode="auto">
          <a:xfrm>
            <a:off x="5943603" y="2471853"/>
            <a:ext cx="2297148" cy="327511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Prostokąt sortowanie awarii"/>
          <p:cNvSpPr/>
          <p:nvPr/>
        </p:nvSpPr>
        <p:spPr bwMode="auto">
          <a:xfrm>
            <a:off x="5921298" y="2862027"/>
            <a:ext cx="2319453" cy="1241622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2097" y="4406900"/>
            <a:ext cx="7602615" cy="1362075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Symulacja działania automatyk sieciowych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892097" y="2906713"/>
            <a:ext cx="7602615" cy="1500187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Reguła N-X	</a:t>
            </a:r>
          </a:p>
        </p:txBody>
      </p:sp>
    </p:spTree>
    <p:extLst>
      <p:ext uri="{BB962C8B-B14F-4D97-AF65-F5344CB8AC3E}">
        <p14:creationId xmlns:p14="http://schemas.microsoft.com/office/powerpoint/2010/main" val="115835997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  <p:pic>
        <p:nvPicPr>
          <p:cNvPr id="3" name="me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615" y="324990"/>
            <a:ext cx="7643810" cy="573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20598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1064902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09"/>
            <a:ext cx="7643808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2118733" y="4579026"/>
            <a:ext cx="535258" cy="193696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Objaśnienie prostokątne 1"/>
          <p:cNvSpPr/>
          <p:nvPr/>
        </p:nvSpPr>
        <p:spPr bwMode="auto">
          <a:xfrm>
            <a:off x="1717292" y="3813718"/>
            <a:ext cx="2341758" cy="579864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Dodanie nowego</a:t>
            </a:r>
            <a:r>
              <a:rPr kumimoji="0" lang="pl-PL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scenariusza </a:t>
            </a: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automatyki</a:t>
            </a:r>
          </a:p>
        </p:txBody>
      </p:sp>
      <p:sp>
        <p:nvSpPr>
          <p:cNvPr id="5" name="Objaśnienie prostokątne 4"/>
          <p:cNvSpPr/>
          <p:nvPr/>
        </p:nvSpPr>
        <p:spPr bwMode="auto">
          <a:xfrm>
            <a:off x="4059050" y="2503736"/>
            <a:ext cx="3914072" cy="1371600"/>
          </a:xfrm>
          <a:prstGeom prst="wedgeRectCallout">
            <a:avLst>
              <a:gd name="adj1" fmla="val -20758"/>
              <a:gd name="adj2" fmla="val 1817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>
                <a:latin typeface="+mj-lt"/>
              </a:rPr>
              <a:t>Nowy scenariusz: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pl-PL" dirty="0">
              <a:latin typeface="+mj-lt"/>
            </a:endParaRPr>
          </a:p>
          <a:p>
            <a:pPr marL="177800" marR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pl-PL" dirty="0">
                <a:latin typeface="+mj-lt"/>
              </a:rPr>
              <a:t>W przypadku wykrycia przeciążenia linii C331 ograniczyć moc generatora TAN-1_03 do minimum</a:t>
            </a:r>
          </a:p>
        </p:txBody>
      </p:sp>
    </p:spTree>
    <p:extLst>
      <p:ext uri="{BB962C8B-B14F-4D97-AF65-F5344CB8AC3E}">
        <p14:creationId xmlns:p14="http://schemas.microsoft.com/office/powerpoint/2010/main" val="22310649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4415882" y="2203816"/>
            <a:ext cx="646773" cy="193696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Objaśnienie prostokątne 4"/>
          <p:cNvSpPr/>
          <p:nvPr/>
        </p:nvSpPr>
        <p:spPr bwMode="auto">
          <a:xfrm>
            <a:off x="4181712" y="1538868"/>
            <a:ext cx="2085273" cy="479503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Nazwa automatyki </a:t>
            </a:r>
          </a:p>
        </p:txBody>
      </p:sp>
    </p:spTree>
    <p:extLst>
      <p:ext uri="{BB962C8B-B14F-4D97-AF65-F5344CB8AC3E}">
        <p14:creationId xmlns:p14="http://schemas.microsoft.com/office/powerpoint/2010/main" val="22310649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4181712" y="1824675"/>
            <a:ext cx="691372" cy="193696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Objaśnienie prostokątne 4"/>
          <p:cNvSpPr/>
          <p:nvPr/>
        </p:nvSpPr>
        <p:spPr bwMode="auto">
          <a:xfrm>
            <a:off x="3869472" y="1165302"/>
            <a:ext cx="2223405" cy="479503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Zakładka Wyzwalacze </a:t>
            </a:r>
          </a:p>
        </p:txBody>
      </p:sp>
      <p:sp>
        <p:nvSpPr>
          <p:cNvPr id="6" name="Prostokąt sortowanie awarii"/>
          <p:cNvSpPr/>
          <p:nvPr/>
        </p:nvSpPr>
        <p:spPr bwMode="auto">
          <a:xfrm>
            <a:off x="4449336" y="4318831"/>
            <a:ext cx="498385" cy="208564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Objaśnienie prostokątne 6"/>
          <p:cNvSpPr/>
          <p:nvPr/>
        </p:nvSpPr>
        <p:spPr bwMode="auto">
          <a:xfrm>
            <a:off x="4171147" y="3679902"/>
            <a:ext cx="1772451" cy="459059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Nowy wyzwalacz</a:t>
            </a:r>
          </a:p>
        </p:txBody>
      </p:sp>
    </p:spTree>
    <p:extLst>
      <p:ext uri="{BB962C8B-B14F-4D97-AF65-F5344CB8AC3E}">
        <p14:creationId xmlns:p14="http://schemas.microsoft.com/office/powerpoint/2010/main" val="22310649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ymbol zastępczy zawartości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5" y="323110"/>
            <a:ext cx="7643806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sortowanie awarii"/>
          <p:cNvSpPr/>
          <p:nvPr/>
        </p:nvSpPr>
        <p:spPr bwMode="auto">
          <a:xfrm>
            <a:off x="3679902" y="2520176"/>
            <a:ext cx="1037064" cy="602167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bjaśnienie prostokątne 7"/>
          <p:cNvSpPr/>
          <p:nvPr/>
        </p:nvSpPr>
        <p:spPr bwMode="auto">
          <a:xfrm>
            <a:off x="3605263" y="1913884"/>
            <a:ext cx="2223405" cy="479503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Rodzaj elementu</a:t>
            </a:r>
          </a:p>
        </p:txBody>
      </p:sp>
      <p:sp>
        <p:nvSpPr>
          <p:cNvPr id="9" name="Prostokąt sortowanie awarii"/>
          <p:cNvSpPr/>
          <p:nvPr/>
        </p:nvSpPr>
        <p:spPr bwMode="auto">
          <a:xfrm>
            <a:off x="4006851" y="3567364"/>
            <a:ext cx="710116" cy="203868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Objaśnienie prostokątne 9"/>
          <p:cNvSpPr/>
          <p:nvPr/>
        </p:nvSpPr>
        <p:spPr bwMode="auto">
          <a:xfrm>
            <a:off x="3893935" y="4053469"/>
            <a:ext cx="1826642" cy="719253"/>
          </a:xfrm>
          <a:prstGeom prst="wedgeRectCallout">
            <a:avLst>
              <a:gd name="adj1" fmla="val -20590"/>
              <a:gd name="adj2" fmla="val -8177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Wybór elementu na schemacie</a:t>
            </a:r>
          </a:p>
        </p:txBody>
      </p:sp>
    </p:spTree>
    <p:extLst>
      <p:ext uri="{BB962C8B-B14F-4D97-AF65-F5344CB8AC3E}">
        <p14:creationId xmlns:p14="http://schemas.microsoft.com/office/powerpoint/2010/main" val="22310649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10"/>
            <a:ext cx="7643806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068755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10"/>
            <a:ext cx="7643806" cy="5732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ostokąt sortowanie awarii"/>
          <p:cNvSpPr/>
          <p:nvPr/>
        </p:nvSpPr>
        <p:spPr bwMode="auto">
          <a:xfrm>
            <a:off x="6016702" y="2510652"/>
            <a:ext cx="879398" cy="737374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Objaśnienie prostokątne 5"/>
          <p:cNvSpPr/>
          <p:nvPr/>
        </p:nvSpPr>
        <p:spPr bwMode="auto">
          <a:xfrm>
            <a:off x="6110339" y="1679575"/>
            <a:ext cx="1400373" cy="682625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>
                <a:latin typeface="+mj-lt"/>
              </a:rPr>
              <a:t>Badana właściwość</a:t>
            </a: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110687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akładka_wyzwalacz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10"/>
            <a:ext cx="7643806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zakłądka_akcj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09"/>
            <a:ext cx="7643806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4848462" y="1824675"/>
            <a:ext cx="409338" cy="188275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Objaśnienie prostokątne 4"/>
          <p:cNvSpPr/>
          <p:nvPr/>
        </p:nvSpPr>
        <p:spPr bwMode="auto">
          <a:xfrm>
            <a:off x="4449336" y="1165302"/>
            <a:ext cx="2223405" cy="479503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Zakładka Akcje</a:t>
            </a:r>
          </a:p>
        </p:txBody>
      </p:sp>
      <p:sp>
        <p:nvSpPr>
          <p:cNvPr id="6" name="Prostokąt sortowanie awarii"/>
          <p:cNvSpPr/>
          <p:nvPr/>
        </p:nvSpPr>
        <p:spPr bwMode="auto">
          <a:xfrm>
            <a:off x="4449336" y="4342702"/>
            <a:ext cx="498385" cy="194217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Objaśnienie prostokątne 6"/>
          <p:cNvSpPr/>
          <p:nvPr/>
        </p:nvSpPr>
        <p:spPr bwMode="auto">
          <a:xfrm>
            <a:off x="4171147" y="3679902"/>
            <a:ext cx="1772451" cy="459059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Nowa akcja</a:t>
            </a:r>
          </a:p>
        </p:txBody>
      </p:sp>
    </p:spTree>
    <p:extLst>
      <p:ext uri="{BB962C8B-B14F-4D97-AF65-F5344CB8AC3E}">
        <p14:creationId xmlns:p14="http://schemas.microsoft.com/office/powerpoint/2010/main" val="31110687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10"/>
            <a:ext cx="7643806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ymbol zastępczy zawartości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11"/>
            <a:ext cx="7643806" cy="5732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ostokąt sortowanie awarii"/>
          <p:cNvSpPr/>
          <p:nvPr/>
        </p:nvSpPr>
        <p:spPr bwMode="auto">
          <a:xfrm>
            <a:off x="3427490" y="2523081"/>
            <a:ext cx="1037064" cy="848769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Objaśnienie prostokątne 5"/>
          <p:cNvSpPr/>
          <p:nvPr/>
        </p:nvSpPr>
        <p:spPr bwMode="auto">
          <a:xfrm>
            <a:off x="3352851" y="1913883"/>
            <a:ext cx="2223405" cy="479503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Rodzaj elementu</a:t>
            </a:r>
          </a:p>
        </p:txBody>
      </p:sp>
      <p:sp>
        <p:nvSpPr>
          <p:cNvPr id="7" name="Prostokąt sortowanie awarii"/>
          <p:cNvSpPr/>
          <p:nvPr/>
        </p:nvSpPr>
        <p:spPr bwMode="auto">
          <a:xfrm>
            <a:off x="3773464" y="3567364"/>
            <a:ext cx="710116" cy="203868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bjaśnienie prostokątne 7"/>
          <p:cNvSpPr/>
          <p:nvPr/>
        </p:nvSpPr>
        <p:spPr bwMode="auto">
          <a:xfrm>
            <a:off x="3617710" y="4005844"/>
            <a:ext cx="1826642" cy="719253"/>
          </a:xfrm>
          <a:prstGeom prst="wedgeRectCallout">
            <a:avLst>
              <a:gd name="adj1" fmla="val -20590"/>
              <a:gd name="adj2" fmla="val -8177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Wybór elementu na schemacie</a:t>
            </a:r>
          </a:p>
        </p:txBody>
      </p:sp>
    </p:spTree>
    <p:extLst>
      <p:ext uri="{BB962C8B-B14F-4D97-AF65-F5344CB8AC3E}">
        <p14:creationId xmlns:p14="http://schemas.microsoft.com/office/powerpoint/2010/main" val="33590818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10"/>
            <a:ext cx="7643806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908186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  <p:sp>
        <p:nvSpPr>
          <p:cNvPr id="2" name="Prostokąt 1"/>
          <p:cNvSpPr/>
          <p:nvPr/>
        </p:nvSpPr>
        <p:spPr bwMode="auto">
          <a:xfrm>
            <a:off x="4329630" y="2996589"/>
            <a:ext cx="1288974" cy="407625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0598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10"/>
            <a:ext cx="7643806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rostokąt sortowanie awarii"/>
          <p:cNvSpPr/>
          <p:nvPr/>
        </p:nvSpPr>
        <p:spPr bwMode="auto">
          <a:xfrm>
            <a:off x="5570654" y="2743200"/>
            <a:ext cx="1530234" cy="942975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bjaśnienie prostokątne 7"/>
          <p:cNvSpPr/>
          <p:nvPr/>
        </p:nvSpPr>
        <p:spPr bwMode="auto">
          <a:xfrm>
            <a:off x="5664291" y="1960872"/>
            <a:ext cx="1400373" cy="682625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>
                <a:latin typeface="+mj-lt"/>
              </a:rPr>
              <a:t>Dostępne działania</a:t>
            </a: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90818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10"/>
            <a:ext cx="7643806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1777999" y="1511300"/>
            <a:ext cx="2227263" cy="188913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Objaśnienie prostokątne 4"/>
          <p:cNvSpPr/>
          <p:nvPr/>
        </p:nvSpPr>
        <p:spPr bwMode="auto">
          <a:xfrm>
            <a:off x="1778000" y="589272"/>
            <a:ext cx="3936999" cy="682625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>
                <a:latin typeface="+mj-lt"/>
              </a:rPr>
              <a:t>Zaznaczyć, aby program uwzględniał scenariusze w obliczeniach</a:t>
            </a: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90818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4" y="323110"/>
            <a:ext cx="7643806" cy="573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ymbol zastępczy zawartości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8544" y="323111"/>
            <a:ext cx="7643806" cy="5732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rostokąt 1"/>
          <p:cNvSpPr/>
          <p:nvPr/>
        </p:nvSpPr>
        <p:spPr bwMode="auto">
          <a:xfrm>
            <a:off x="1642479" y="1500187"/>
            <a:ext cx="2521301" cy="339763"/>
          </a:xfrm>
          <a:prstGeom prst="rect">
            <a:avLst/>
          </a:prstGeom>
          <a:solidFill>
            <a:srgbClr val="FF0000">
              <a:alpha val="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 bwMode="auto">
          <a:xfrm>
            <a:off x="4628567" y="1500187"/>
            <a:ext cx="6734758" cy="776288"/>
          </a:xfrm>
          <a:prstGeom prst="rect">
            <a:avLst/>
          </a:prstGeom>
          <a:solidFill>
            <a:srgbClr val="FF0000">
              <a:alpha val="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Objaśnienie prostokątne 5"/>
          <p:cNvSpPr/>
          <p:nvPr/>
        </p:nvSpPr>
        <p:spPr bwMode="auto">
          <a:xfrm>
            <a:off x="4454525" y="589272"/>
            <a:ext cx="3660775" cy="682625"/>
          </a:xfrm>
          <a:prstGeom prst="wedgeRectCallout">
            <a:avLst>
              <a:gd name="adj1" fmla="val -21309"/>
              <a:gd name="adj2" fmla="val 7403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>
                <a:latin typeface="+mj-lt"/>
              </a:rPr>
              <a:t>Wyniki dla obliczeń bez uruchamiania funkcji automatyk systemowych</a:t>
            </a: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16328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2097" y="4406900"/>
            <a:ext cx="7602615" cy="1362075"/>
          </a:xfrm>
          <a:prstGeom prst="rect">
            <a:avLst/>
          </a:prstGeom>
        </p:spPr>
        <p:txBody>
          <a:bodyPr/>
          <a:lstStyle/>
          <a:p>
            <a:r>
              <a:rPr lang="pl-PL" dirty="0" err="1"/>
              <a:t>gsk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892097" y="2906713"/>
            <a:ext cx="7602615" cy="1500187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Reguła N-X	</a:t>
            </a:r>
          </a:p>
        </p:txBody>
      </p:sp>
    </p:spTree>
    <p:extLst>
      <p:ext uri="{BB962C8B-B14F-4D97-AF65-F5344CB8AC3E}">
        <p14:creationId xmlns:p14="http://schemas.microsoft.com/office/powerpoint/2010/main" val="1158359978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pl-PL" dirty="0"/>
              <a:t>GSK – Generator </a:t>
            </a:r>
            <a:r>
              <a:rPr lang="pl-PL" dirty="0" err="1"/>
              <a:t>Shift</a:t>
            </a:r>
            <a:r>
              <a:rPr lang="pl-PL" dirty="0"/>
              <a:t> </a:t>
            </a:r>
            <a:r>
              <a:rPr lang="pl-PL" dirty="0" err="1"/>
              <a:t>Key</a:t>
            </a:r>
            <a:r>
              <a:rPr lang="pl-PL" dirty="0"/>
              <a:t>: lista generatorów, które będą pokrywać zmianę zapotrzebowania i/lub generacji spowodowaną </a:t>
            </a:r>
            <a:r>
              <a:rPr lang="pl-PL" dirty="0" err="1"/>
              <a:t>wyłączeniami</a:t>
            </a:r>
            <a:r>
              <a:rPr lang="pl-PL" dirty="0"/>
              <a:t> podczas awarii</a:t>
            </a:r>
          </a:p>
          <a:p>
            <a:pPr>
              <a:spcBef>
                <a:spcPts val="1200"/>
              </a:spcBef>
            </a:pPr>
            <a:r>
              <a:rPr lang="pl-PL" dirty="0"/>
              <a:t>Zmiana generacji odbywa się po </a:t>
            </a:r>
            <a:r>
              <a:rPr lang="pl-PL" dirty="0" err="1"/>
              <a:t>wyłączeniach</a:t>
            </a:r>
            <a:r>
              <a:rPr lang="pl-PL" dirty="0"/>
              <a:t>, przed rozpływem </a:t>
            </a:r>
            <a:r>
              <a:rPr lang="pl-PL" dirty="0">
                <a:sym typeface="Wingdings" panose="05000000000000000000" pitchFamily="2" charset="2"/>
              </a:rPr>
              <a:t>– nie uwzględnia zmiany strat w liniach</a:t>
            </a:r>
            <a:endParaRPr lang="pl-PL" dirty="0"/>
          </a:p>
          <a:p>
            <a:pPr>
              <a:spcBef>
                <a:spcPts val="1200"/>
              </a:spcBef>
            </a:pPr>
            <a:r>
              <a:rPr lang="pl-PL" dirty="0"/>
              <a:t>Format pliku</a:t>
            </a:r>
          </a:p>
          <a:p>
            <a:pPr lvl="1">
              <a:spcBef>
                <a:spcPts val="1200"/>
              </a:spcBef>
            </a:pPr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802380" y="3196590"/>
            <a:ext cx="2838450" cy="20621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>
                <a:latin typeface="Courier New" panose="02070309020205020404" pitchFamily="49" charset="0"/>
                <a:cs typeface="Courier New" panose="02070309020205020404" pitchFamily="49" charset="0"/>
              </a:rPr>
              <a:t>##ZPSEO</a:t>
            </a:r>
          </a:p>
          <a:p>
            <a:r>
              <a:rPr lang="pl-PL" dirty="0">
                <a:latin typeface="Courier New" panose="02070309020205020404" pitchFamily="49" charset="0"/>
                <a:cs typeface="Courier New" panose="02070309020205020404" pitchFamily="49" charset="0"/>
              </a:rPr>
              <a:t>##GSK+,100%,PROP</a:t>
            </a:r>
          </a:p>
          <a:p>
            <a:r>
              <a:rPr lang="pl-PL" dirty="0">
                <a:latin typeface="Courier New" panose="02070309020205020404" pitchFamily="49" charset="0"/>
                <a:cs typeface="Courier New" panose="02070309020205020404" pitchFamily="49" charset="0"/>
              </a:rPr>
              <a:t>BRE 400</a:t>
            </a:r>
          </a:p>
          <a:p>
            <a:r>
              <a:rPr lang="pl-PL" dirty="0">
                <a:latin typeface="Courier New" panose="02070309020205020404" pitchFamily="49" charset="0"/>
                <a:cs typeface="Courier New" panose="02070309020205020404" pitchFamily="49" charset="0"/>
              </a:rPr>
              <a:t>OLI 400</a:t>
            </a:r>
          </a:p>
          <a:p>
            <a:r>
              <a:rPr lang="pl-PL" dirty="0">
                <a:latin typeface="Courier New" panose="02070309020205020404" pitchFamily="49" charset="0"/>
                <a:cs typeface="Courier New" panose="02070309020205020404" pitchFamily="49" charset="0"/>
              </a:rPr>
              <a:t>TAN 400</a:t>
            </a:r>
          </a:p>
          <a:p>
            <a:r>
              <a:rPr lang="pl-PL" dirty="0">
                <a:latin typeface="Courier New" panose="02070309020205020404" pitchFamily="49" charset="0"/>
                <a:cs typeface="Courier New" panose="02070309020205020404" pitchFamily="49" charset="0"/>
              </a:rPr>
              <a:t>KYC 400</a:t>
            </a:r>
          </a:p>
          <a:p>
            <a:r>
              <a:rPr lang="pl-PL" dirty="0">
                <a:latin typeface="Courier New" panose="02070309020205020404" pitchFamily="49" charset="0"/>
                <a:cs typeface="Courier New" panose="02070309020205020404" pitchFamily="49" charset="0"/>
              </a:rPr>
              <a:t>MUS 400</a:t>
            </a:r>
          </a:p>
          <a:p>
            <a:r>
              <a:rPr lang="pl-PL" dirty="0">
                <a:latin typeface="Courier New" panose="02070309020205020404" pitchFamily="49" charset="0"/>
                <a:cs typeface="Courier New" panose="02070309020205020404" pitchFamily="49" charset="0"/>
              </a:rPr>
              <a:t>##END </a:t>
            </a:r>
          </a:p>
        </p:txBody>
      </p:sp>
      <p:sp>
        <p:nvSpPr>
          <p:cNvPr id="5" name="Objaśnienie prostokątne 4"/>
          <p:cNvSpPr/>
          <p:nvPr/>
        </p:nvSpPr>
        <p:spPr bwMode="auto">
          <a:xfrm>
            <a:off x="3573778" y="2205990"/>
            <a:ext cx="4772027" cy="1047750"/>
          </a:xfrm>
          <a:prstGeom prst="wedgeRectCallout">
            <a:avLst>
              <a:gd name="adj1" fmla="val -20833"/>
              <a:gd name="adj2" fmla="val 7217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/>
              <a:t>100% – generatory pokrywają 100% zmian mocy</a:t>
            </a:r>
          </a:p>
          <a:p>
            <a:pPr marL="285750" marR="0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PROP – wszystkie generatory zmieniają swoja moc proporcjonalnie do aktualnych punktów pracy</a:t>
            </a:r>
          </a:p>
        </p:txBody>
      </p:sp>
      <p:sp>
        <p:nvSpPr>
          <p:cNvPr id="6" name="Objaśnienie prostokątne 5"/>
          <p:cNvSpPr/>
          <p:nvPr/>
        </p:nvSpPr>
        <p:spPr bwMode="auto">
          <a:xfrm>
            <a:off x="3535678" y="4939665"/>
            <a:ext cx="2724151" cy="1009650"/>
          </a:xfrm>
          <a:prstGeom prst="wedgeRectCallout">
            <a:avLst>
              <a:gd name="adj1" fmla="val -21882"/>
              <a:gd name="adj2" fmla="val -7334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Nazwy rozdzielni i napięcie znamionowe zamiast poszczególnych generatorów</a:t>
            </a:r>
          </a:p>
        </p:txBody>
      </p:sp>
    </p:spTree>
    <p:extLst>
      <p:ext uri="{BB962C8B-B14F-4D97-AF65-F5344CB8AC3E}">
        <p14:creationId xmlns:p14="http://schemas.microsoft.com/office/powerpoint/2010/main" val="27665851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jaśnienie prostokątne 1"/>
          <p:cNvSpPr/>
          <p:nvPr/>
        </p:nvSpPr>
        <p:spPr bwMode="auto">
          <a:xfrm>
            <a:off x="3105150" y="1790700"/>
            <a:ext cx="2962276" cy="1143000"/>
          </a:xfrm>
          <a:prstGeom prst="wedgeRectCallout">
            <a:avLst>
              <a:gd name="adj1" fmla="val -23404"/>
              <a:gd name="adj2" fmla="val -7045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Domyślny plik GSK wykorzystywany przy wszystkich awariach (jeśli nastąpiła</a:t>
            </a:r>
            <a:r>
              <a:rPr kumimoji="0" lang="pl-PL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zmiana mocy)</a:t>
            </a: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0649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3352800" y="3237163"/>
            <a:ext cx="2781300" cy="210218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Prostokąt sortowanie awarii"/>
          <p:cNvSpPr/>
          <p:nvPr/>
        </p:nvSpPr>
        <p:spPr bwMode="auto">
          <a:xfrm>
            <a:off x="3286124" y="2598988"/>
            <a:ext cx="3209925" cy="210218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9594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1609725" y="3761038"/>
            <a:ext cx="5486400" cy="210218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9594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jaśnienie prostokątne 3"/>
          <p:cNvSpPr/>
          <p:nvPr/>
        </p:nvSpPr>
        <p:spPr bwMode="auto">
          <a:xfrm>
            <a:off x="3228975" y="3257550"/>
            <a:ext cx="2219325" cy="914400"/>
          </a:xfrm>
          <a:prstGeom prst="wedgeRectCallout">
            <a:avLst>
              <a:gd name="adj1" fmla="val -21687"/>
              <a:gd name="adj2" fmla="val -7045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Plik GSK </a:t>
            </a:r>
            <a:r>
              <a:rPr lang="pl-PL" dirty="0"/>
              <a:t>wykorzystywane tylko dla tej jednej awarii</a:t>
            </a:r>
            <a:endParaRPr kumimoji="0" lang="pl-PL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9594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3086100" y="2132263"/>
            <a:ext cx="3905250" cy="172787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9594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</p:spTree>
    <p:extLst>
      <p:ext uri="{BB962C8B-B14F-4D97-AF65-F5344CB8AC3E}">
        <p14:creationId xmlns:p14="http://schemas.microsoft.com/office/powerpoint/2010/main" val="1342059877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1457325" y="5448300"/>
            <a:ext cx="1276350" cy="170781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959487"/>
      </p:ext>
    </p:extLst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sortowanie awarii"/>
          <p:cNvSpPr/>
          <p:nvPr/>
        </p:nvSpPr>
        <p:spPr bwMode="auto">
          <a:xfrm>
            <a:off x="1619249" y="2979319"/>
            <a:ext cx="6600825" cy="973555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9594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92097" y="4406900"/>
            <a:ext cx="7602615" cy="1362075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Tworzenie modelu dla awarii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0"/>
          </p:nvPr>
        </p:nvSpPr>
        <p:spPr>
          <a:xfrm>
            <a:off x="892097" y="2906713"/>
            <a:ext cx="7602615" cy="1500187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Reguła N-X</a:t>
            </a:r>
          </a:p>
        </p:txBody>
      </p:sp>
    </p:spTree>
    <p:extLst>
      <p:ext uri="{BB962C8B-B14F-4D97-AF65-F5344CB8AC3E}">
        <p14:creationId xmlns:p14="http://schemas.microsoft.com/office/powerpoint/2010/main" val="23344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825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3" y="323110"/>
            <a:ext cx="7643808" cy="57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54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92097" y="4406900"/>
            <a:ext cx="7602615" cy="1362075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Indywidualna prezentacja wyników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0"/>
          </p:nvPr>
        </p:nvSpPr>
        <p:spPr>
          <a:xfrm>
            <a:off x="892097" y="2906713"/>
            <a:ext cx="7602615" cy="1500187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Reguła N-X</a:t>
            </a:r>
          </a:p>
        </p:txBody>
      </p:sp>
    </p:spTree>
    <p:extLst>
      <p:ext uri="{BB962C8B-B14F-4D97-AF65-F5344CB8AC3E}">
        <p14:creationId xmlns:p14="http://schemas.microsoft.com/office/powerpoint/2010/main" val="368782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3">
            <a:extLst>
              <a:ext uri="{FF2B5EF4-FFF2-40B4-BE49-F238E27FC236}">
                <a16:creationId xmlns:a16="http://schemas.microsoft.com/office/drawing/2014/main" id="{BDB8AABC-1D52-2F97-A097-20836A481B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4">
            <a:extLst>
              <a:ext uri="{FF2B5EF4-FFF2-40B4-BE49-F238E27FC236}">
                <a16:creationId xmlns:a16="http://schemas.microsoft.com/office/drawing/2014/main" id="{030E3DBB-4004-A6F9-2BC1-2BCCCA326C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7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92097" y="4406900"/>
            <a:ext cx="7602615" cy="1362075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Prezentacja wyników na schemacie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0"/>
          </p:nvPr>
        </p:nvSpPr>
        <p:spPr>
          <a:xfrm>
            <a:off x="892097" y="2906713"/>
            <a:ext cx="7602615" cy="1500187"/>
          </a:xfrm>
          <a:prstGeom prst="rect">
            <a:avLst/>
          </a:prstGeom>
        </p:spPr>
        <p:txBody>
          <a:bodyPr/>
          <a:lstStyle/>
          <a:p>
            <a:r>
              <a:rPr lang="pl-PL" dirty="0"/>
              <a:t>Reguła N-X</a:t>
            </a:r>
          </a:p>
        </p:txBody>
      </p:sp>
    </p:spTree>
    <p:extLst>
      <p:ext uri="{BB962C8B-B14F-4D97-AF65-F5344CB8AC3E}">
        <p14:creationId xmlns:p14="http://schemas.microsoft.com/office/powerpoint/2010/main" val="37823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Slajd_5">
            <a:extLst>
              <a:ext uri="{FF2B5EF4-FFF2-40B4-BE49-F238E27FC236}">
                <a16:creationId xmlns:a16="http://schemas.microsoft.com/office/drawing/2014/main" id="{E2B76822-E484-D1C0-80A0-9C28F7D49B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81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347BFF1B-E9F3-227D-0E3B-3B85CDF2D79F}"/>
              </a:ext>
            </a:extLst>
          </p:cNvPr>
          <p:cNvSpPr/>
          <p:nvPr/>
        </p:nvSpPr>
        <p:spPr bwMode="auto">
          <a:xfrm>
            <a:off x="2441643" y="1546698"/>
            <a:ext cx="3842425" cy="23346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0598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16D047A-9135-E416-046B-59BA8C0643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88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69AC1D0-F20E-F582-A26E-F0A1F284AC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13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2293B03-4973-C82E-4C6A-BC745865C4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1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BE66C11-78FA-6669-B1B3-75C6099D3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0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5C31714-313C-4948-4EE8-FB4058E719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6B0195D-AD36-7DD5-55A1-CC26CD3755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AA405539-26CA-5220-74AF-846B36DD7D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0669" y="2074992"/>
            <a:ext cx="2757549" cy="270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4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5D163B5-211C-477E-03B5-D9959EFAA6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3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40DA9C0-0AB5-4BE9-1554-D6B522D643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8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351FDF6-D778-DADC-2FCC-740B4355E5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32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DDBE594-C116-8402-A9E9-8D2E1F682F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53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  <p:grpSp>
        <p:nvGrpSpPr>
          <p:cNvPr id="7" name="Awaria"/>
          <p:cNvGrpSpPr/>
          <p:nvPr/>
        </p:nvGrpSpPr>
        <p:grpSpPr>
          <a:xfrm>
            <a:off x="1571740" y="2660164"/>
            <a:ext cx="2005069" cy="848217"/>
            <a:chOff x="1476262" y="2504050"/>
            <a:chExt cx="2005069" cy="848217"/>
          </a:xfrm>
        </p:grpSpPr>
        <p:sp>
          <p:nvSpPr>
            <p:cNvPr id="3" name="Prostokąt 2"/>
            <p:cNvSpPr/>
            <p:nvPr/>
          </p:nvSpPr>
          <p:spPr bwMode="auto">
            <a:xfrm>
              <a:off x="1476262" y="3139809"/>
              <a:ext cx="1617509" cy="212458"/>
            </a:xfrm>
            <a:prstGeom prst="rect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" name="Objaśnienie prostokątne 1"/>
            <p:cNvSpPr/>
            <p:nvPr/>
          </p:nvSpPr>
          <p:spPr bwMode="auto">
            <a:xfrm>
              <a:off x="1883885" y="2504050"/>
              <a:ext cx="1597446" cy="429658"/>
            </a:xfrm>
            <a:prstGeom prst="wedgeRectCallout">
              <a:avLst>
                <a:gd name="adj1" fmla="val -20143"/>
                <a:gd name="adj2" fmla="val 88141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Nazwa awarii</a:t>
              </a:r>
            </a:p>
          </p:txBody>
        </p:sp>
      </p:grpSp>
      <p:grpSp>
        <p:nvGrpSpPr>
          <p:cNvPr id="8" name="wyłączenia"/>
          <p:cNvGrpSpPr/>
          <p:nvPr/>
        </p:nvGrpSpPr>
        <p:grpSpPr>
          <a:xfrm>
            <a:off x="1571740" y="3508380"/>
            <a:ext cx="2100548" cy="968679"/>
            <a:chOff x="1538042" y="3378504"/>
            <a:chExt cx="2100548" cy="968679"/>
          </a:xfrm>
        </p:grpSpPr>
        <p:sp>
          <p:nvSpPr>
            <p:cNvPr id="4" name="Prostokąt 3"/>
            <p:cNvSpPr/>
            <p:nvPr/>
          </p:nvSpPr>
          <p:spPr bwMode="auto">
            <a:xfrm>
              <a:off x="1650696" y="3378504"/>
              <a:ext cx="696100" cy="212995"/>
            </a:xfrm>
            <a:prstGeom prst="rect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Objaśnienie prostokątne 5"/>
            <p:cNvSpPr/>
            <p:nvPr/>
          </p:nvSpPr>
          <p:spPr bwMode="auto">
            <a:xfrm>
              <a:off x="1538042" y="3798982"/>
              <a:ext cx="2100548" cy="548201"/>
            </a:xfrm>
            <a:prstGeom prst="wedgeRectCallout">
              <a:avLst>
                <a:gd name="adj1" fmla="val -22547"/>
                <a:gd name="adj2" fmla="val -86761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lvl="1"/>
              <a:r>
                <a:rPr kumimoji="0" lang="pl-PL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Elementy wyłączane w trakcie awarii</a:t>
              </a:r>
            </a:p>
          </p:txBody>
        </p:sp>
      </p:grpSp>
      <p:sp>
        <p:nvSpPr>
          <p:cNvPr id="11" name="czerwony"/>
          <p:cNvSpPr/>
          <p:nvPr/>
        </p:nvSpPr>
        <p:spPr bwMode="auto">
          <a:xfrm>
            <a:off x="1050062" y="2375472"/>
            <a:ext cx="3143904" cy="367728"/>
          </a:xfrm>
          <a:prstGeom prst="wedgeRectCallout">
            <a:avLst>
              <a:gd name="adj1" fmla="val -20535"/>
              <a:gd name="adj2" fmla="val -10132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Czerwony – element wyłączany</a:t>
            </a:r>
          </a:p>
        </p:txBody>
      </p:sp>
      <p:sp>
        <p:nvSpPr>
          <p:cNvPr id="12" name="zielony"/>
          <p:cNvSpPr/>
          <p:nvPr/>
        </p:nvSpPr>
        <p:spPr bwMode="auto">
          <a:xfrm>
            <a:off x="1119514" y="4678764"/>
            <a:ext cx="3028743" cy="395041"/>
          </a:xfrm>
          <a:prstGeom prst="wedgeRectCallout">
            <a:avLst>
              <a:gd name="adj1" fmla="val -21875"/>
              <a:gd name="adj2" fmla="val -10651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Zielony – </a:t>
            </a:r>
            <a:r>
              <a:rPr lang="pl-PL" dirty="0">
                <a:latin typeface="+mn-lt"/>
              </a:rPr>
              <a:t>element </a:t>
            </a:r>
            <a:r>
              <a:rPr kumimoji="0" lang="pl-PL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załączany</a:t>
            </a:r>
          </a:p>
        </p:txBody>
      </p:sp>
    </p:spTree>
    <p:extLst>
      <p:ext uri="{BB962C8B-B14F-4D97-AF65-F5344CB8AC3E}">
        <p14:creationId xmlns:p14="http://schemas.microsoft.com/office/powerpoint/2010/main" val="5027919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AB63E56-05E6-A748-09BA-A60B6B8C41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2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00C7A1B-D7ED-4303-4E90-673014B1C6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7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idoczne">
            <a:extLst>
              <a:ext uri="{FF2B5EF4-FFF2-40B4-BE49-F238E27FC236}">
                <a16:creationId xmlns:a16="http://schemas.microsoft.com/office/drawing/2014/main" id="{5A5C3FFE-B308-F8AA-30BA-B5646365C6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" name="ukryte">
            <a:extLst>
              <a:ext uri="{FF2B5EF4-FFF2-40B4-BE49-F238E27FC236}">
                <a16:creationId xmlns:a16="http://schemas.microsoft.com/office/drawing/2014/main" id="{B3C0B64A-9182-B209-BCA9-FBBD428061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2ACD2DD1-DE53-2CB4-52C8-5CC2365391BA}"/>
              </a:ext>
            </a:extLst>
          </p:cNvPr>
          <p:cNvSpPr txBox="1"/>
          <p:nvPr/>
        </p:nvSpPr>
        <p:spPr>
          <a:xfrm>
            <a:off x="3218330" y="2088777"/>
            <a:ext cx="2707340" cy="73866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latin typeface="+mj-lt"/>
              </a:rPr>
              <a:t>Migotanie elementów z przekroczeniami prądowymi i napięciowymi</a:t>
            </a:r>
          </a:p>
        </p:txBody>
      </p:sp>
    </p:spTree>
    <p:extLst>
      <p:ext uri="{BB962C8B-B14F-4D97-AF65-F5344CB8AC3E}">
        <p14:creationId xmlns:p14="http://schemas.microsoft.com/office/powerpoint/2010/main" val="42502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xt_Warsztaty"/>
          <p:cNvSpPr>
            <a:spLocks noGrp="1" noChangeArrowheads="1"/>
          </p:cNvSpPr>
          <p:nvPr>
            <p:ph type="ctrTitle"/>
          </p:nvPr>
        </p:nvSpPr>
        <p:spPr>
          <a:xfrm>
            <a:off x="1568875" y="1936275"/>
            <a:ext cx="6806350" cy="1354217"/>
          </a:xfrm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pl-PL" altLang="pl-PL" dirty="0">
                <a:solidFill>
                  <a:srgbClr val="0000FF"/>
                </a:solidFill>
              </a:rPr>
              <a:t>Warsztaty użytkowników </a:t>
            </a:r>
            <a:br>
              <a:rPr lang="pl-PL" altLang="pl-PL" dirty="0">
                <a:solidFill>
                  <a:srgbClr val="0000FF"/>
                </a:solidFill>
              </a:rPr>
            </a:br>
            <a:r>
              <a:rPr lang="pl-PL" altLang="pl-PL" dirty="0">
                <a:solidFill>
                  <a:srgbClr val="0000FF"/>
                </a:solidFill>
              </a:rPr>
              <a:t>programu PLANS</a:t>
            </a:r>
          </a:p>
        </p:txBody>
      </p:sp>
      <p:sp>
        <p:nvSpPr>
          <p:cNvPr id="3075" name="Txt_Kościelisko"/>
          <p:cNvSpPr>
            <a:spLocks noGrp="1" noChangeArrowheads="1"/>
          </p:cNvSpPr>
          <p:nvPr>
            <p:ph type="subTitle" idx="1"/>
          </p:nvPr>
        </p:nvSpPr>
        <p:spPr>
          <a:xfrm>
            <a:off x="3125099" y="4030843"/>
            <a:ext cx="5014193" cy="1465016"/>
          </a:xfrm>
        </p:spPr>
        <p:txBody>
          <a:bodyPr wrap="none" lIns="0" tIns="0" rIns="0" bIns="0">
            <a:spAutoFit/>
          </a:bodyPr>
          <a:lstStyle/>
          <a:p>
            <a:pPr algn="l" eaLnBrk="1" hangingPunct="1"/>
            <a:r>
              <a:rPr lang="pl-PL" altLang="pl-PL" dirty="0"/>
              <a:t>Kościelisko 10-12.IX.2024</a:t>
            </a:r>
          </a:p>
          <a:p>
            <a:pPr eaLnBrk="1" hangingPunct="1"/>
            <a:r>
              <a:rPr lang="pl-PL" altLang="pl-PL" b="1" dirty="0">
                <a:solidFill>
                  <a:srgbClr val="FF0000"/>
                </a:solidFill>
              </a:rPr>
              <a:t>Dziękuję za uwagę</a:t>
            </a:r>
          </a:p>
          <a:p>
            <a:pPr algn="r" eaLnBrk="1" hangingPunct="1"/>
            <a:r>
              <a:rPr lang="pl-PL" altLang="pl-PL" dirty="0"/>
              <a:t>Tomasz Zdun</a:t>
            </a:r>
          </a:p>
        </p:txBody>
      </p:sp>
      <p:grpSp>
        <p:nvGrpSpPr>
          <p:cNvPr id="5" name="LogoPlans"/>
          <p:cNvGrpSpPr/>
          <p:nvPr/>
        </p:nvGrpSpPr>
        <p:grpSpPr>
          <a:xfrm>
            <a:off x="1308070" y="286193"/>
            <a:ext cx="2298700" cy="1189038"/>
            <a:chOff x="1308070" y="286193"/>
            <a:chExt cx="2298700" cy="1189038"/>
          </a:xfrm>
        </p:grpSpPr>
        <p:sp>
          <p:nvSpPr>
            <p:cNvPr id="2" name="Rectangle 7"/>
            <p:cNvSpPr>
              <a:spLocks noChangeArrowheads="1"/>
            </p:cNvSpPr>
            <p:nvPr/>
          </p:nvSpPr>
          <p:spPr bwMode="auto">
            <a:xfrm>
              <a:off x="1785908" y="286193"/>
              <a:ext cx="1820862" cy="822325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" name="Rectangle 8"/>
            <p:cNvSpPr>
              <a:spLocks noChangeArrowheads="1"/>
            </p:cNvSpPr>
            <p:nvPr/>
          </p:nvSpPr>
          <p:spPr bwMode="auto">
            <a:xfrm>
              <a:off x="1536670" y="460818"/>
              <a:ext cx="1943100" cy="854075"/>
            </a:xfrm>
            <a:prstGeom prst="rect">
              <a:avLst/>
            </a:prstGeom>
            <a:solidFill>
              <a:srgbClr val="66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1308070" y="629093"/>
              <a:ext cx="2057400" cy="846138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pl-PL" sz="1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Plans Sp. z o.o.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ul. Powstańców Śląskich 63 lok.16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01-355 Warszawa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tel. 603 590 726</a:t>
              </a:r>
              <a:endParaRPr kumimoji="0" lang="pl-PL" altLang="pl-P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220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56" y="335756"/>
            <a:ext cx="7620000" cy="5715000"/>
          </a:xfrm>
        </p:spPr>
      </p:pic>
    </p:spTree>
    <p:extLst>
      <p:ext uri="{BB962C8B-B14F-4D97-AF65-F5344CB8AC3E}">
        <p14:creationId xmlns:p14="http://schemas.microsoft.com/office/powerpoint/2010/main" val="172711727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Karwia2006">
  <a:themeElements>
    <a:clrScheme name="Karwia200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rwia20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Karwia20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rwia20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rwia20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9669</TotalTime>
  <Words>345</Words>
  <Application>Microsoft Office PowerPoint</Application>
  <PresentationFormat>Pokaz na ekranie (4:3)</PresentationFormat>
  <Paragraphs>78</Paragraphs>
  <Slides>83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83</vt:i4>
      </vt:variant>
    </vt:vector>
  </HeadingPairs>
  <TitlesOfParts>
    <vt:vector size="89" baseType="lpstr">
      <vt:lpstr>Arial</vt:lpstr>
      <vt:lpstr>Calibri</vt:lpstr>
      <vt:lpstr>Courier New</vt:lpstr>
      <vt:lpstr>Times New Roman</vt:lpstr>
      <vt:lpstr>Wingdings</vt:lpstr>
      <vt:lpstr>1_Karwia2006</vt:lpstr>
      <vt:lpstr>Reguła N-X</vt:lpstr>
      <vt:lpstr>Tworzenie listy awarii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Obliczenia i analiza wyników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Symulacja działania automatyk sieciowych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gsk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Tworzenie modelu dla awarii</vt:lpstr>
      <vt:lpstr>Prezentacja programu PowerPoint</vt:lpstr>
      <vt:lpstr>Prezentacja programu PowerPoint</vt:lpstr>
      <vt:lpstr>Indywidualna prezentacja wyników</vt:lpstr>
      <vt:lpstr>Prezentacja programu PowerPoint</vt:lpstr>
      <vt:lpstr>Prezentacja programu PowerPoint</vt:lpstr>
      <vt:lpstr>Prezentacja wyników na schemacie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Warsztaty użytkowników  programu PLANS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Warsztaty użytkowników programu PLANS</dc:title>
  <dc:creator>tmzdun</dc:creator>
  <cp:lastModifiedBy>Tomasz Zdun</cp:lastModifiedBy>
  <cp:revision>276</cp:revision>
  <dcterms:created xsi:type="dcterms:W3CDTF">2004-09-15T07:26:02Z</dcterms:created>
  <dcterms:modified xsi:type="dcterms:W3CDTF">2024-09-19T06:34:13Z</dcterms:modified>
</cp:coreProperties>
</file>